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26"/>
  </p:notesMasterIdLst>
  <p:sldIdLst>
    <p:sldId id="256" r:id="rId2"/>
    <p:sldId id="257" r:id="rId3"/>
    <p:sldId id="287" r:id="rId4"/>
    <p:sldId id="259" r:id="rId5"/>
    <p:sldId id="289" r:id="rId6"/>
    <p:sldId id="290" r:id="rId7"/>
    <p:sldId id="258" r:id="rId8"/>
    <p:sldId id="260" r:id="rId9"/>
    <p:sldId id="261" r:id="rId10"/>
    <p:sldId id="262" r:id="rId11"/>
    <p:sldId id="263" r:id="rId12"/>
    <p:sldId id="264" r:id="rId13"/>
    <p:sldId id="286" r:id="rId14"/>
    <p:sldId id="266" r:id="rId15"/>
    <p:sldId id="267" r:id="rId16"/>
    <p:sldId id="269" r:id="rId17"/>
    <p:sldId id="270" r:id="rId18"/>
    <p:sldId id="272" r:id="rId19"/>
    <p:sldId id="276" r:id="rId20"/>
    <p:sldId id="279" r:id="rId21"/>
    <p:sldId id="280" r:id="rId22"/>
    <p:sldId id="291" r:id="rId23"/>
    <p:sldId id="282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jeU32J0Xc9ZMHlyzdZtyAqIhW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6534"/>
  </p:normalViewPr>
  <p:slideViewPr>
    <p:cSldViewPr snapToGrid="0">
      <p:cViewPr varScale="1">
        <p:scale>
          <a:sx n="56" d="100"/>
          <a:sy n="56" d="100"/>
        </p:scale>
        <p:origin x="18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5" name="Google Shape;11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en-GB" dirty="0"/>
              <a:t>SP</a:t>
            </a:r>
            <a:br>
              <a:rPr lang="en-GB" dirty="0"/>
            </a:b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91" name="Google Shape;19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ef8dee9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gcef8dee9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gcef8dee90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7" name="Google Shape;20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endParaRPr lang="en-GB" sz="12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5" name="Google Shape;23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2" name="Google Shape;25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6" name="Google Shape;28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" name="Google Shape;12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7" name="Google Shape;30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cef8dee74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cef8dee74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gcef8dee74d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080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7" name="Google Shape;3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55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40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20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88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5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0" name="Google Shape;13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145" name="Google Shape;14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154" name="Google Shape;15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14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563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89933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795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60638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381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85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650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4891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itle, Text, and 2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73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3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1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1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21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92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2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9824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27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www.birminghammail.net/news/crime-news/2010/06/24/from-the-archives-women-killed-just-for-falling-in-love-97319-26718601/" TargetMode="External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orldsikhnews.com/26%20Sep%202007/Jagdeesh%20Singh%20does%20a%20Wiesenthall.htm" TargetMode="External"/><Relationship Id="rId5" Type="http://schemas.openxmlformats.org/officeDocument/2006/relationships/hyperlink" Target="http://www.theasiantoday.com/article.aspx?articleId=2583" TargetMode="External"/><Relationship Id="rId10" Type="http://schemas.openxmlformats.org/officeDocument/2006/relationships/image" Target="../media/image18.jpg"/><Relationship Id="rId4" Type="http://schemas.openxmlformats.org/officeDocument/2006/relationships/image" Target="../media/image14.jpg"/><Relationship Id="rId9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project.org.uk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Punita.Bassi@avonandsomerset.police.uk" TargetMode="External"/><Relationship Id="rId4" Type="http://schemas.openxmlformats.org/officeDocument/2006/relationships/hyperlink" Target="mailto:skyproject@hotmail.co.u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nazandmattfoundation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hdayahlgbt.co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/>
        </p:nvSpPr>
        <p:spPr>
          <a:xfrm>
            <a:off x="780806" y="744547"/>
            <a:ext cx="6474236" cy="154145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4400"/>
            </a:pPr>
            <a:r>
              <a:rPr lang="en-US" sz="3300" b="0" i="0" u="none" strike="noStrike" cap="none" dirty="0">
                <a:latin typeface="+mj-lt"/>
                <a:ea typeface="+mj-ea"/>
                <a:cs typeface="+mj-cs"/>
                <a:sym typeface="Georgia"/>
              </a:rPr>
              <a:t>FORCED MARRIAGE AND ‘</a:t>
            </a:r>
            <a:r>
              <a:rPr lang="en-US" sz="3300" dirty="0">
                <a:latin typeface="+mj-lt"/>
                <a:ea typeface="+mj-ea"/>
                <a:cs typeface="+mj-cs"/>
                <a:sym typeface="Georgia"/>
              </a:rPr>
              <a:t>HONOUR’ BASED ABUSE</a:t>
            </a:r>
            <a:r>
              <a:rPr lang="en-US" sz="3300" b="0" i="0" u="none" strike="noStrike" cap="none" dirty="0">
                <a:latin typeface="+mj-lt"/>
                <a:ea typeface="+mj-ea"/>
                <a:cs typeface="+mj-cs"/>
                <a:sym typeface="Georgia"/>
              </a:rPr>
              <a:t> </a:t>
            </a:r>
          </a:p>
        </p:txBody>
      </p:sp>
      <p:pic>
        <p:nvPicPr>
          <p:cNvPr id="118" name="Google Shape;118;p1" descr="Picture1"/>
          <p:cNvPicPr preferRelativeResize="0"/>
          <p:nvPr/>
        </p:nvPicPr>
        <p:blipFill rotWithShape="1">
          <a:blip r:embed="rId3"/>
          <a:stretch/>
        </p:blipFill>
        <p:spPr>
          <a:xfrm>
            <a:off x="3284621" y="2598821"/>
            <a:ext cx="3290321" cy="3085998"/>
          </a:xfrm>
          <a:prstGeom prst="rect">
            <a:avLst/>
          </a:prstGeom>
          <a:noFill/>
        </p:spPr>
      </p:pic>
      <p:pic>
        <p:nvPicPr>
          <p:cNvPr id="119" name="Google Shape;119;p1" descr="faz logo"/>
          <p:cNvPicPr preferRelativeResize="0"/>
          <p:nvPr/>
        </p:nvPicPr>
        <p:blipFill rotWithShape="1">
          <a:blip r:embed="rId4"/>
          <a:stretch/>
        </p:blipFill>
        <p:spPr>
          <a:xfrm>
            <a:off x="338935" y="3708651"/>
            <a:ext cx="2210834" cy="933140"/>
          </a:xfrm>
          <a:prstGeom prst="rect">
            <a:avLst/>
          </a:prstGeom>
          <a:noFill/>
        </p:spPr>
      </p:pic>
      <p:pic>
        <p:nvPicPr>
          <p:cNvPr id="5" name="Picture 4" descr="Image preview">
            <a:extLst>
              <a:ext uri="{FF2B5EF4-FFF2-40B4-BE49-F238E27FC236}">
                <a16:creationId xmlns:a16="http://schemas.microsoft.com/office/drawing/2014/main" id="{C3B38C4B-1195-422F-A4F9-654409FF4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5" y="4941277"/>
            <a:ext cx="1437111" cy="168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366713" y="106918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tx1"/>
                </a:solidFill>
              </a:rPr>
              <a:t>Forced Marriage and Religion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5" name="Google Shape;165;p6"/>
          <p:cNvSpPr txBox="1">
            <a:spLocks noGrp="1"/>
          </p:cNvSpPr>
          <p:nvPr>
            <p:ph idx="1"/>
          </p:nvPr>
        </p:nvSpPr>
        <p:spPr>
          <a:xfrm>
            <a:off x="368936" y="2479834"/>
            <a:ext cx="8229600" cy="378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GB" sz="2400" dirty="0"/>
              <a:t>Forced Marriages </a:t>
            </a:r>
            <a:r>
              <a:rPr lang="en-GB" sz="2400" b="1" i="1" dirty="0"/>
              <a:t>cannot</a:t>
            </a:r>
            <a:r>
              <a:rPr lang="en-GB" sz="2400" i="1" dirty="0"/>
              <a:t> </a:t>
            </a:r>
            <a:r>
              <a:rPr lang="en-GB" sz="2400" dirty="0"/>
              <a:t>be justified on religious grounds;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GB" sz="2400" dirty="0"/>
              <a:t>every major faith condemns it and freely given consent is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GB" sz="2400" dirty="0"/>
              <a:t>a prerequisite of Christian, Jewish, Hindu, Muslim and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GB" sz="2400" dirty="0"/>
              <a:t>Sikh Marriages” 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 sz="16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lang="en-GB" sz="2000" b="1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GB" sz="2000" b="1" dirty="0"/>
              <a:t>Home Office (2000) </a:t>
            </a:r>
            <a:r>
              <a:rPr lang="en-GB" sz="2000" i="1" dirty="0"/>
              <a:t>The right to choose: Multi-agency statutory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GB" sz="2000" i="1" dirty="0"/>
              <a:t>guidance for dealing with forced marriage </a:t>
            </a:r>
            <a:endParaRPr sz="2000" i="1" dirty="0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pic>
        <p:nvPicPr>
          <p:cNvPr id="166" name="Google Shape;166;p6" descr="528px-Gold_Christian_cro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713" y="311309"/>
            <a:ext cx="631825" cy="71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 descr="ANd9GcSSy3FNuc03fpUNci1R0Lkfj78bhkgEcObA0GyijYP9jf7857ofz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998" y="333375"/>
            <a:ext cx="493713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Moon-Star,%20Symbol%20of%20Isl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4713" y="336867"/>
            <a:ext cx="484187" cy="5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41663" y="333375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 descr="ANd9GcRu0jylIXcZxrkbYTeHom0HPoqdzsLqAwFg71XmF5XYTZemGiew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3135" y="311309"/>
            <a:ext cx="481012" cy="5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468313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Forced Marriage and Culture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8" name="Google Shape;178;p7"/>
          <p:cNvSpPr txBox="1">
            <a:spLocks noGrp="1"/>
          </p:cNvSpPr>
          <p:nvPr>
            <p:ph idx="1"/>
          </p:nvPr>
        </p:nvSpPr>
        <p:spPr>
          <a:xfrm>
            <a:off x="468313" y="1557338"/>
            <a:ext cx="7304087" cy="316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Noto Sans Symbols"/>
              <a:buNone/>
            </a:pPr>
            <a:endParaRPr sz="3600" dirty="0"/>
          </a:p>
          <a:p>
            <a:pPr marL="34290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GB" sz="2200" dirty="0"/>
              <a:t>“Forced marriage is not just an Asian issue and to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GB" sz="2200" dirty="0"/>
              <a:t>discuss it as such denies a voice to those from other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GB" sz="2200" dirty="0"/>
              <a:t>communities who have experienced it”</a:t>
            </a:r>
            <a:endParaRPr sz="2200"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lang="en-GB" sz="2000" i="1"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lang="en-GB" sz="2000" i="1"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GB" sz="2000" b="1" dirty="0"/>
              <a:t>Home Office (2000) </a:t>
            </a:r>
            <a:r>
              <a:rPr lang="en-GB" sz="2000" i="1" dirty="0"/>
              <a:t>A Choice by Right: the report of the 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GB" sz="2000" i="1" dirty="0"/>
              <a:t>working group on forced marriage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i="1"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i="1" dirty="0"/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dirty="0"/>
          </a:p>
        </p:txBody>
      </p:sp>
      <p:pic>
        <p:nvPicPr>
          <p:cNvPr id="179" name="Google Shape;179;p7" descr="528px-Gold_Christian_cro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953" y="400050"/>
            <a:ext cx="631825" cy="71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ANd9GcSSy3FNuc03fpUNci1R0Lkfj78bhkgEcObA0GyijYP9jf7857ofz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5465" y="427355"/>
            <a:ext cx="493713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 descr="Z"/>
          <p:cNvSpPr/>
          <p:nvPr/>
        </p:nvSpPr>
        <p:spPr>
          <a:xfrm>
            <a:off x="77788" y="46038"/>
            <a:ext cx="152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 descr="Z"/>
          <p:cNvSpPr/>
          <p:nvPr/>
        </p:nvSpPr>
        <p:spPr>
          <a:xfrm>
            <a:off x="77788" y="46038"/>
            <a:ext cx="152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7" descr="Moon-Star,%20Symbol%20of%20Isl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6755" y="451802"/>
            <a:ext cx="484187" cy="57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34665" y="427355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ANd9GcRu0jylIXcZxrkbYTeHom0HPoqdzsLqAwFg71XmF5XYTZemGiew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34698" y="446564"/>
            <a:ext cx="481012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 descr="http://i.telegraph.co.uk/multimedia/archive/00788/princess-diana-char_788464c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14141" y="4439285"/>
            <a:ext cx="3024187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468325" y="146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dk1"/>
                </a:solidFill>
              </a:rPr>
              <a:t>Who does it affect?</a:t>
            </a:r>
            <a:endParaRPr dirty="0"/>
          </a:p>
        </p:txBody>
      </p:sp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446075" y="1273400"/>
            <a:ext cx="8062800" cy="52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ts val="2500"/>
              <a:buFont typeface="Arial" panose="020B0604020202020204" pitchFamily="34" charset="0"/>
              <a:buChar char="•"/>
            </a:pPr>
            <a:r>
              <a:rPr lang="en-GB" sz="2200" i="1" dirty="0"/>
              <a:t>Sex:</a:t>
            </a: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200" dirty="0"/>
              <a:t>Forced marriage affects both men and women. It is important to recognise that it is not only a female issue</a:t>
            </a: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ts val="2500"/>
              <a:buFont typeface="Arial" panose="020B0604020202020204" pitchFamily="34" charset="0"/>
              <a:buChar char="•"/>
            </a:pPr>
            <a:endParaRPr sz="2200" i="1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ts val="2500"/>
              <a:buFont typeface="Arial" panose="020B0604020202020204" pitchFamily="34" charset="0"/>
              <a:buChar char="•"/>
            </a:pPr>
            <a:r>
              <a:rPr lang="en-GB" sz="2200" i="1" dirty="0"/>
              <a:t>Age:</a:t>
            </a: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200" dirty="0"/>
              <a:t>People of all ages are forced to marry, but statistics show highest rates amongst women and girls aged between 13 and 30</a:t>
            </a:r>
            <a:endParaRPr sz="2200" dirty="0"/>
          </a:p>
          <a:p>
            <a:pPr marL="34290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endParaRPr sz="2200" dirty="0"/>
          </a:p>
          <a:p>
            <a:pPr marL="342900" lvl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200" i="1" dirty="0">
                <a:ea typeface="Calibri"/>
                <a:cs typeface="Calibri"/>
                <a:sym typeface="Calibri"/>
              </a:rPr>
              <a:t>Nationality</a:t>
            </a:r>
            <a:endParaRPr sz="2200" i="1" dirty="0">
              <a:ea typeface="Calibri"/>
              <a:cs typeface="Calibri"/>
              <a:sym typeface="Calibri"/>
            </a:endParaRPr>
          </a:p>
          <a:p>
            <a:pPr marL="342900">
              <a:lnSpc>
                <a:spcPct val="98181"/>
              </a:lnSpc>
              <a:spcBef>
                <a:spcPts val="1000"/>
              </a:spcBef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200" dirty="0">
                <a:ea typeface="Calibri"/>
                <a:cs typeface="Calibri"/>
                <a:sym typeface="Calibri"/>
              </a:rPr>
              <a:t>This is NOT just a south Asian community issue, we need to ensure all victims are given a voice</a:t>
            </a:r>
            <a:endParaRPr sz="2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ef8dee90e_0_0"/>
          <p:cNvSpPr txBox="1">
            <a:spLocks noGrp="1"/>
          </p:cNvSpPr>
          <p:nvPr>
            <p:ph type="title"/>
          </p:nvPr>
        </p:nvSpPr>
        <p:spPr>
          <a:xfrm>
            <a:off x="400050" y="20575"/>
            <a:ext cx="27612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rPr lang="en-GB" dirty="0">
                <a:solidFill>
                  <a:schemeClr val="dk1"/>
                </a:solidFill>
              </a:rPr>
              <a:t>Statistics: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6" name="Google Shape;256;gcef8dee90e_0_0"/>
          <p:cNvSpPr txBox="1">
            <a:spLocks noGrp="1"/>
          </p:cNvSpPr>
          <p:nvPr>
            <p:ph type="body" idx="1"/>
          </p:nvPr>
        </p:nvSpPr>
        <p:spPr>
          <a:xfrm>
            <a:off x="395300" y="755650"/>
            <a:ext cx="8229600" cy="52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GB" sz="2000" dirty="0"/>
              <a:t>Each year, the Forced Marriage Unit encounters: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 dirty="0"/>
              <a:t>On average, over 1200 cases are dealt with every year since 2011</a:t>
            </a:r>
            <a:endParaRPr sz="20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-GB" sz="2000" dirty="0"/>
              <a:t>In 2020 this figure was down to 759</a:t>
            </a:r>
            <a:endParaRPr sz="200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 dirty="0"/>
              <a:t>In 2020, 26% cases concern children under 18. Around 15% involve children aged 15 and under. 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 dirty="0"/>
              <a:t>Around 21% cases concerning men. This is on the rise.</a:t>
            </a:r>
            <a:endParaRPr dirty="0"/>
          </a:p>
          <a:p>
            <a:pPr marL="34290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 dirty="0"/>
              <a:t>10% involved victims with mental capacity concerns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GB" sz="2000" dirty="0"/>
              <a:t> 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 dirty="0"/>
              <a:t>Research carried by Dept of Children, Schools and Families’ estimated the ‘national prevalence of reported cases’ of forced marriage in England was between 5000 – 8000 </a:t>
            </a:r>
            <a:endParaRPr dirty="0"/>
          </a:p>
          <a:p>
            <a:pPr marL="34290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pic>
        <p:nvPicPr>
          <p:cNvPr id="257" name="Google Shape;257;gcef8dee90e_0_0" descr="faz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124258"/>
            <a:ext cx="1503947" cy="66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tx1"/>
                </a:solidFill>
              </a:rPr>
              <a:t>Why do forced marriages take place?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0" name="Google Shape;210;p9"/>
          <p:cNvSpPr txBox="1">
            <a:spLocks noGrp="1"/>
          </p:cNvSpPr>
          <p:nvPr>
            <p:ph type="body" idx="1"/>
          </p:nvPr>
        </p:nvSpPr>
        <p:spPr>
          <a:xfrm>
            <a:off x="395288" y="1628775"/>
            <a:ext cx="8291512" cy="395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Wingdings" pitchFamily="2" charset="2"/>
              <a:buChar char="Ø"/>
            </a:pPr>
            <a:r>
              <a:rPr lang="en-GB" sz="2400" dirty="0"/>
              <a:t>Patriarchal – mainly women but not always</a:t>
            </a:r>
            <a:endParaRPr sz="2400" dirty="0"/>
          </a:p>
          <a:p>
            <a:pPr marL="34290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Pts val="3200"/>
              <a:buFont typeface="Wingdings" pitchFamily="2" charset="2"/>
              <a:buChar char="Ø"/>
            </a:pPr>
            <a:r>
              <a:rPr lang="en-GB" sz="2400" dirty="0"/>
              <a:t>Maintaining ‘honour’ or ‘izzat’ </a:t>
            </a:r>
            <a:endParaRPr sz="2400" dirty="0"/>
          </a:p>
          <a:p>
            <a:pPr marL="34290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Pts val="3200"/>
              <a:buFont typeface="Wingdings" pitchFamily="2" charset="2"/>
              <a:buChar char="Ø"/>
            </a:pPr>
            <a:r>
              <a:rPr lang="en-GB" sz="2400" dirty="0"/>
              <a:t>Custom/traditions</a:t>
            </a:r>
            <a:endParaRPr sz="2400" dirty="0"/>
          </a:p>
          <a:p>
            <a:pPr marL="34290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Pts val="3200"/>
              <a:buFont typeface="Wingdings" pitchFamily="2" charset="2"/>
              <a:buChar char="Ø"/>
            </a:pPr>
            <a:r>
              <a:rPr lang="en-GB" sz="2400" dirty="0"/>
              <a:t>Controlling sexuality</a:t>
            </a:r>
            <a:endParaRPr sz="2400" dirty="0"/>
          </a:p>
          <a:p>
            <a:pPr marL="34290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Pts val="3200"/>
              <a:buFont typeface="Wingdings" pitchFamily="2" charset="2"/>
              <a:buChar char="Ø"/>
            </a:pPr>
            <a:r>
              <a:rPr lang="en-GB" sz="2400" dirty="0"/>
              <a:t>Financial gain</a:t>
            </a:r>
            <a:endParaRPr sz="2400" dirty="0"/>
          </a:p>
          <a:p>
            <a:pPr marL="34290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Pts val="3200"/>
              <a:buFont typeface="Wingdings" pitchFamily="2" charset="2"/>
              <a:buChar char="Ø"/>
            </a:pPr>
            <a:r>
              <a:rPr lang="en-GB" sz="2400" dirty="0"/>
              <a:t>Strengthening partnerships</a:t>
            </a:r>
            <a:endParaRPr sz="2400" dirty="0"/>
          </a:p>
          <a:p>
            <a:pPr marL="34290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Pts val="3200"/>
              <a:buFont typeface="Wingdings" pitchFamily="2" charset="2"/>
              <a:buChar char="Ø"/>
            </a:pPr>
            <a:r>
              <a:rPr lang="en-GB" sz="2400" dirty="0"/>
              <a:t>UK residence and citizenship</a:t>
            </a:r>
            <a:endParaRPr sz="2400" dirty="0"/>
          </a:p>
          <a:p>
            <a:pPr marL="34290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Pts val="3200"/>
              <a:buFont typeface="Wingdings" pitchFamily="2" charset="2"/>
              <a:buChar char="Ø"/>
            </a:pPr>
            <a:r>
              <a:rPr lang="en-GB" sz="2400" dirty="0"/>
              <a:t>Providing someone with a carer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>
            <a:spLocks noGrp="1"/>
          </p:cNvSpPr>
          <p:nvPr>
            <p:ph type="title"/>
          </p:nvPr>
        </p:nvSpPr>
        <p:spPr>
          <a:xfrm>
            <a:off x="277178" y="965834"/>
            <a:ext cx="8229600" cy="10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Courier New" panose="02070309020205020404" pitchFamily="49" charset="0"/>
              <a:buChar char="o"/>
            </a:pP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dirty="0">
                <a:solidFill>
                  <a:schemeClr val="tx1"/>
                </a:solidFill>
              </a:rPr>
              <a:t>Outcomes of Forced Marriage:</a:t>
            </a:r>
            <a:r>
              <a:rPr lang="en-GB" sz="2400" dirty="0">
                <a:solidFill>
                  <a:schemeClr val="tx1"/>
                </a:solidFill>
              </a:rPr>
              <a:t/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000" dirty="0">
                <a:solidFill>
                  <a:schemeClr val="tx1"/>
                </a:solidFill>
              </a:rPr>
              <a:t>Domestic violence and abuse (child)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Suicide/Self-harm 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Depression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Sexual abuse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Child abuse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Female Genital Mutilation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Human trafficking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14 ‘honour’ killings a year</a:t>
            </a:r>
            <a:br>
              <a:rPr lang="en-GB" sz="2000" dirty="0">
                <a:solidFill>
                  <a:schemeClr val="tx1"/>
                </a:solidFill>
              </a:rPr>
            </a:b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18" name="Google Shape;218;p10" descr="http://muhammadalzekri.files.wordpress.com/2010/07/02_forced_g_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5863" y="2387918"/>
            <a:ext cx="3402012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tx1"/>
                </a:solidFill>
              </a:rPr>
              <a:t>Current Legislation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1" name="Google Shape;231;p12"/>
          <p:cNvSpPr txBox="1">
            <a:spLocks noGrp="1"/>
          </p:cNvSpPr>
          <p:nvPr>
            <p:ph idx="1"/>
          </p:nvPr>
        </p:nvSpPr>
        <p:spPr>
          <a:xfrm>
            <a:off x="467544" y="1196752"/>
            <a:ext cx="8229600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400" dirty="0">
                <a:solidFill>
                  <a:srgbClr val="FF0000"/>
                </a:solidFill>
              </a:rPr>
              <a:t>Forced Marriage is a criminal offence!</a:t>
            </a:r>
            <a:endParaRPr lang="en-GB" sz="2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GB" sz="2200" dirty="0"/>
              <a:t>New offences came into force on 16</a:t>
            </a:r>
            <a:r>
              <a:rPr lang="en-GB" sz="2200" baseline="30000" dirty="0"/>
              <a:t>th</a:t>
            </a:r>
            <a:r>
              <a:rPr lang="en-GB" sz="2200" dirty="0"/>
              <a:t> June 2014 as part of the Anti-social Behaviour, Crime and Policing Act. A person commits an offence if he or she:</a:t>
            </a: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GB" sz="2200" dirty="0"/>
              <a:t>Uses violence, threats or any form of coercion causing another person to enter into the marriage. </a:t>
            </a: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GB" sz="2200" dirty="0"/>
              <a:t>Marries someone who lacks the mental capacity to consent to the marriage (whether they’re pressured to or not)</a:t>
            </a:r>
            <a:endParaRPr sz="2200" dirty="0"/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GB" sz="2200" dirty="0"/>
              <a:t>Maximum penalty in criminal court is 7 years imprisonment 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200" dirty="0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>
            <a:spLocks noGrp="1"/>
          </p:cNvSpPr>
          <p:nvPr>
            <p:ph type="title"/>
          </p:nvPr>
        </p:nvSpPr>
        <p:spPr>
          <a:xfrm>
            <a:off x="468312" y="274638"/>
            <a:ext cx="82184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tx1"/>
                </a:solidFill>
              </a:rPr>
              <a:t>Forced Marriage Protection Orders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7" name="Google Shape;237;p13"/>
          <p:cNvSpPr txBox="1">
            <a:spLocks noGrp="1"/>
          </p:cNvSpPr>
          <p:nvPr>
            <p:ph type="body" idx="1"/>
          </p:nvPr>
        </p:nvSpPr>
        <p:spPr>
          <a:xfrm>
            <a:off x="331153" y="1827848"/>
            <a:ext cx="8002587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dirty="0"/>
              <a:t>The Forced Marriage (Civil Protection) Act 2007 allows the Court to make a Protection Order: 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GB" sz="2000" i="1" dirty="0"/>
              <a:t>     The aim of the order is to protect the person who has been, or is being forced into a marriage against their wishes 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i="1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</a:pPr>
            <a:r>
              <a:rPr lang="en-GB" sz="2000" dirty="0"/>
              <a:t>Exist alongside the new criminal offence. </a:t>
            </a:r>
            <a:endParaRPr lang="en-GB" sz="20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</a:pPr>
            <a:r>
              <a:rPr lang="en-GB" sz="2000" dirty="0" smtClean="0"/>
              <a:t>Anyone can apply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</a:pPr>
            <a:r>
              <a:rPr lang="en-GB" sz="2000" dirty="0" smtClean="0"/>
              <a:t>A breach is an offence in its own right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</a:pPr>
            <a:r>
              <a:rPr lang="en-GB" sz="2000" dirty="0"/>
              <a:t>Already have criminal laws to deal with threatening behaviour, assault, kidnap, rape, abduction, threats to kill, theft (of passport), imprisonment and murder</a:t>
            </a:r>
            <a:endParaRPr sz="2000" dirty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tx1"/>
              </a:buClr>
              <a:buSzPct val="60000"/>
              <a:buNone/>
            </a:pPr>
            <a:endParaRPr sz="2000"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GB" sz="2400" dirty="0"/>
              <a:t>     </a:t>
            </a:r>
            <a:endParaRPr sz="2400" i="1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i="1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i="1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>
            <a:hlinkClick r:id="rId3"/>
          </p:cNvPr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5" descr="http://www.theasiantoday.com/Image/ArticleImages/ShafileaAhmed_180x232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6525" y="3014778"/>
            <a:ext cx="2665413" cy="33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>
            <a:hlinkClick r:id="rId5"/>
          </p:cNvPr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>
            <a:hlinkClick r:id="rId6"/>
          </p:cNvPr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5" descr="The parents of Shafilea Ahmed, the A-Level student whose body was found on a river bank in 2004, have been found guilty of her murder.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9947" y="3014778"/>
            <a:ext cx="4630420" cy="284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5" descr="http://newsimg.bbc.co.uk/media/images/43024000/jpg/_43024637_banaz_2006250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1188" y="300673"/>
            <a:ext cx="193357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5" descr="http://www.ekurd.net/mismas/articles/misc2007/3/kurdsworldwide172b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64498" y="300673"/>
            <a:ext cx="19335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 descr="http://www.theasiantoday.com/Image/ArticleImages/BanazHussainAli_232x180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16525" y="300673"/>
            <a:ext cx="2592388" cy="231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525" y="0"/>
            <a:ext cx="7650399" cy="68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274969" y="545123"/>
            <a:ext cx="8435975" cy="609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200"/>
              <a:buNone/>
            </a:pPr>
            <a:r>
              <a:rPr lang="en-GB" sz="4400" dirty="0">
                <a:solidFill>
                  <a:schemeClr val="tx1"/>
                </a:solidFill>
              </a:rPr>
              <a:t>Introductions</a:t>
            </a:r>
          </a:p>
          <a:p>
            <a:pPr marL="0" indent="0" algn="ctr">
              <a:spcBef>
                <a:spcPts val="0"/>
              </a:spcBef>
              <a:buSzPts val="2200"/>
              <a:buNone/>
            </a:pPr>
            <a:endParaRPr lang="en-GB" sz="2200" dirty="0"/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Sabeena Pirooz – Sky Project Director </a:t>
            </a:r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</a:pPr>
            <a:endParaRPr lang="en-GB" sz="2200" dirty="0">
              <a:solidFill>
                <a:schemeClr val="tx1"/>
              </a:solidFill>
            </a:endParaRPr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</a:pPr>
            <a:endParaRPr lang="en-GB" sz="2200" dirty="0">
              <a:solidFill>
                <a:schemeClr val="tx1"/>
              </a:solidFill>
            </a:endParaRPr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</a:pPr>
            <a:endParaRPr lang="en-GB" sz="2200" dirty="0">
              <a:solidFill>
                <a:schemeClr val="tx1"/>
              </a:solidFill>
            </a:endParaRPr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Pts val="2200"/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342900">
              <a:spcBef>
                <a:spcPts val="0"/>
              </a:spcBef>
              <a:buSzPts val="2200"/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chemeClr val="tx1"/>
                </a:solidFill>
              </a:rPr>
              <a:t>Larisa Hunt – Police Lead for ‘Honour’ Based Abuse and </a:t>
            </a:r>
          </a:p>
          <a:p>
            <a:pPr marL="0" indent="0">
              <a:spcBef>
                <a:spcPts val="0"/>
              </a:spcBef>
              <a:buSzPts val="2200"/>
              <a:buNone/>
            </a:pPr>
            <a:r>
              <a:rPr lang="en-GB" sz="2200" dirty="0">
                <a:solidFill>
                  <a:schemeClr val="tx1"/>
                </a:solidFill>
              </a:rPr>
              <a:t>	Forced Marriage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lang="en-GB" sz="2000" b="1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b="1" dirty="0"/>
          </a:p>
        </p:txBody>
      </p:sp>
      <p:pic>
        <p:nvPicPr>
          <p:cNvPr id="4" name="Google Shape;119;p1" descr="faz logo">
            <a:extLst>
              <a:ext uri="{FF2B5EF4-FFF2-40B4-BE49-F238E27FC236}">
                <a16:creationId xmlns:a16="http://schemas.microsoft.com/office/drawing/2014/main" id="{7D9CBD00-FE43-4E03-B421-E2017A74AD07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731994" y="2391508"/>
            <a:ext cx="2210834" cy="933140"/>
          </a:xfrm>
          <a:prstGeom prst="rect">
            <a:avLst/>
          </a:prstGeom>
          <a:noFill/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8CE0ADEE-23BF-44C7-A5F4-A1BC6807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8" y="4466492"/>
            <a:ext cx="1918992" cy="224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354775" y="376873"/>
            <a:ext cx="822960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tx1"/>
                </a:solidFill>
              </a:rPr>
              <a:t>‘one chance rule’ - what you DO: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0" name="Google Shape;310;p20"/>
          <p:cNvSpPr txBox="1">
            <a:spLocks noGrp="1"/>
          </p:cNvSpPr>
          <p:nvPr>
            <p:ph type="body" idx="1"/>
          </p:nvPr>
        </p:nvSpPr>
        <p:spPr>
          <a:xfrm>
            <a:off x="468325" y="1102360"/>
            <a:ext cx="8229600" cy="537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dirty="0"/>
              <a:t>•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Create an ‘open’ and supportive environment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dirty="0"/>
              <a:t>•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Arrange for an authorised interpreter if required – consider out of area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dirty="0"/>
              <a:t>•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See them on their own where the conversation cannot be overheard.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dirty="0"/>
              <a:t>•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Remind them of their rights i.e. right to enter into the marriage with their full and free consent.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dirty="0"/>
              <a:t>•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Reassure them that matters will remain confidential unless there is immediate risk to life/a minor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dirty="0"/>
              <a:t>•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Consider the need for immediate protection (away from family)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dirty="0"/>
              <a:t>•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Contact a trained specialist, SMEs or national helplines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dirty="0"/>
              <a:t>•</a:t>
            </a:r>
            <a:r>
              <a:rPr lang="en-GB" sz="2200" dirty="0">
                <a:latin typeface="Calibri"/>
                <a:ea typeface="Calibri"/>
                <a:cs typeface="Calibri"/>
                <a:sym typeface="Calibri"/>
              </a:rPr>
              <a:t>Safety planning – consider HBA fingerprint and copies of travel documents. HBA </a:t>
            </a:r>
            <a:r>
              <a:rPr lang="en-GB" sz="2200" dirty="0" smtClean="0">
                <a:latin typeface="Calibri"/>
                <a:ea typeface="Calibri"/>
                <a:cs typeface="Calibri"/>
                <a:sym typeface="Calibri"/>
              </a:rPr>
              <a:t>markers on police systems</a:t>
            </a:r>
            <a:endParaRPr sz="2100" dirty="0"/>
          </a:p>
          <a:p>
            <a:pPr marL="742950" lvl="1" indent="-1016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None/>
            </a:pPr>
            <a:endParaRPr sz="2900"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 dirty="0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ef8dee74d_0_40"/>
          <p:cNvSpPr txBox="1">
            <a:spLocks noGrp="1"/>
          </p:cNvSpPr>
          <p:nvPr>
            <p:ph type="title"/>
          </p:nvPr>
        </p:nvSpPr>
        <p:spPr>
          <a:xfrm>
            <a:off x="457199" y="156237"/>
            <a:ext cx="6347713" cy="132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What you DON’T DO: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7" name="Google Shape;317;gcef8dee74d_0_40"/>
          <p:cNvSpPr txBox="1">
            <a:spLocks noGrp="1"/>
          </p:cNvSpPr>
          <p:nvPr>
            <p:ph idx="1"/>
          </p:nvPr>
        </p:nvSpPr>
        <p:spPr>
          <a:xfrm>
            <a:off x="457199" y="1261430"/>
            <a:ext cx="8229602" cy="388077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dirty="0"/>
              <a:t>•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Do NOT contact parents/family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/>
              <a:t>•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Do NOT try to mediate between families/community members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/>
              <a:t>•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Do NOT consider a child is safe by removing the alleged perpetrator from the household – likely to increase risk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/>
              <a:t>•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Do NOT be manipulated into breaching victim’s confidentiality – under GDPR/DPA cases cannot be discussed with anyone claiming to be a relative/community member </a:t>
            </a:r>
          </a:p>
          <a:p>
            <a:pPr>
              <a:lnSpc>
                <a:spcPct val="98181"/>
              </a:lnSpc>
              <a:buClr>
                <a:schemeClr val="dk1"/>
              </a:buClr>
              <a:buSzPts val="1100"/>
            </a:pPr>
            <a:r>
              <a:rPr lang="en-GB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 NOT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think it is any less serious if there has been no physical violence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67C8-C304-4ACC-BCC3-8725CF55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609600"/>
            <a:ext cx="6347714" cy="12192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Multi-agency Safeguarding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FB8BC-9DB8-43D1-905A-E598C8FFB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24354"/>
            <a:ext cx="6775939" cy="4824046"/>
          </a:xfrm>
        </p:spPr>
        <p:txBody>
          <a:bodyPr>
            <a:noAutofit/>
          </a:bodyPr>
          <a:lstStyle/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Where there is a risk of harm to adult or child who is at a risk of ‘Honour’ Based abuse and/or Forced Marriage, this should be reported for a multi-agency statutory response. </a:t>
            </a:r>
          </a:p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Safeguarding options are:</a:t>
            </a:r>
          </a:p>
          <a:p>
            <a:pPr marL="0" indent="0">
              <a:buNone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1. Moving a victim to a safe location </a:t>
            </a:r>
          </a:p>
          <a:p>
            <a:pPr marL="0" indent="0">
              <a:buNone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2. Consider legal options such as Forced Marriage Protection Order (FMPO) </a:t>
            </a:r>
          </a:p>
          <a:p>
            <a:pPr marL="0" indent="0">
              <a:buNone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3. If there is a risk of travelling abroad, the police are able to take fingerprints, DNA, photographs and place markers on 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police systems</a:t>
            </a:r>
          </a:p>
          <a:p>
            <a:pPr marL="0" indent="0">
              <a:buNone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. Agencies can work with the Forced Marriage Unit and Foreign Commonwealth Office to repatriate British Nationals. </a:t>
            </a:r>
          </a:p>
        </p:txBody>
      </p:sp>
    </p:spTree>
    <p:extLst>
      <p:ext uri="{BB962C8B-B14F-4D97-AF65-F5344CB8AC3E}">
        <p14:creationId xmlns:p14="http://schemas.microsoft.com/office/powerpoint/2010/main" val="3053343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 txBox="1">
            <a:spLocks noGrp="1"/>
          </p:cNvSpPr>
          <p:nvPr>
            <p:ph type="title"/>
          </p:nvPr>
        </p:nvSpPr>
        <p:spPr>
          <a:xfrm>
            <a:off x="457200" y="1632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tx1"/>
                </a:solidFill>
              </a:rPr>
              <a:t>Local and National Links 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30" name="Google Shape;330;p22"/>
          <p:cNvSpPr txBox="1">
            <a:spLocks noGrp="1"/>
          </p:cNvSpPr>
          <p:nvPr>
            <p:ph type="body" idx="1"/>
          </p:nvPr>
        </p:nvSpPr>
        <p:spPr>
          <a:xfrm>
            <a:off x="457200" y="990620"/>
            <a:ext cx="8229600" cy="5462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GB" sz="2000" b="1" u="sng" dirty="0"/>
              <a:t>Local Links – Bristol </a:t>
            </a: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GB" sz="2000" dirty="0"/>
              <a:t>1. Sky Project – for training needs </a:t>
            </a: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GB" sz="2000" u="sng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www.skyproject.org.uk</a:t>
            </a:r>
            <a:r>
              <a:rPr lang="en-GB" sz="2000" u="sng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en-GB" sz="2000" dirty="0"/>
              <a:t>contact us at </a:t>
            </a:r>
            <a:r>
              <a:rPr lang="en-GB" sz="2000" u="sng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skyproject@hotmail.co.uk</a:t>
            </a:r>
            <a:r>
              <a:rPr lang="en-GB" sz="2000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/>
              <a:t>Follow us on Twitter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@The SkyProject2</a:t>
            </a:r>
            <a:endParaRPr lang="en-GB" sz="2000" dirty="0"/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lang="en-GB" sz="2000" dirty="0"/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GB" sz="2000" dirty="0"/>
              <a:t>2.Police – Larisa Hunt and </a:t>
            </a:r>
            <a:r>
              <a:rPr lang="en-GB" sz="2000" dirty="0" err="1"/>
              <a:t>Punita</a:t>
            </a:r>
            <a:r>
              <a:rPr lang="en-GB" sz="2000" dirty="0"/>
              <a:t> </a:t>
            </a:r>
            <a:r>
              <a:rPr lang="en-GB" sz="2000" dirty="0" err="1"/>
              <a:t>Bassi</a:t>
            </a:r>
            <a:r>
              <a:rPr lang="en-GB" sz="2000" dirty="0"/>
              <a:t> or 999 if an emergency</a:t>
            </a: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GB" sz="2000" dirty="0"/>
              <a:t>Email: </a:t>
            </a:r>
            <a:r>
              <a:rPr lang="en-GB" sz="2000" dirty="0">
                <a:solidFill>
                  <a:schemeClr val="accent2"/>
                </a:solidFill>
              </a:rPr>
              <a:t>larisa.hunt@avonandsomerset.police.uk</a:t>
            </a: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GB" sz="2000" dirty="0"/>
              <a:t>Email: </a:t>
            </a:r>
            <a:r>
              <a:rPr lang="en-GB" sz="2000" b="0" i="0" dirty="0">
                <a:solidFill>
                  <a:schemeClr val="accent2"/>
                </a:solidFill>
                <a:effectLst/>
                <a:latin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Punita.Bassi@avonandsomerset.police.uk</a:t>
            </a:r>
            <a:r>
              <a:rPr lang="en-GB" sz="2000" b="0" i="0" dirty="0">
                <a:solidFill>
                  <a:schemeClr val="accent2"/>
                </a:solidFill>
                <a:effectLst/>
                <a:latin typeface="Segoe UI" panose="020B0502040204020203" pitchFamily="34" charset="0"/>
              </a:rPr>
              <a:t> </a:t>
            </a:r>
            <a:endParaRPr lang="en-GB" sz="2000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GB" sz="2000" dirty="0"/>
              <a:t>3. </a:t>
            </a:r>
            <a:r>
              <a:rPr lang="en-GB" sz="2000" dirty="0" err="1"/>
              <a:t>Nextlink</a:t>
            </a:r>
            <a:r>
              <a:rPr lang="en-GB" sz="2000" dirty="0"/>
              <a:t> – forced marriage and honour based violence specialist</a:t>
            </a: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GB" sz="2000" dirty="0"/>
              <a:t>Tel: 0800 470 0280  </a:t>
            </a: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lang="en-GB" sz="2000" dirty="0"/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GB" sz="2000" dirty="0"/>
              <a:t>4. Refugee Women of Bristol – </a:t>
            </a:r>
            <a:r>
              <a:rPr lang="en-GB" sz="2000" dirty="0" err="1"/>
              <a:t>tel</a:t>
            </a:r>
            <a:r>
              <a:rPr lang="en-GB" sz="2000" dirty="0"/>
              <a:t>: 0117 9415867 https://www.refugeewomenofbristol.org.uk/</a:t>
            </a: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B2C489-CFD2-4414-B847-E2765E6707E4}"/>
              </a:ext>
            </a:extLst>
          </p:cNvPr>
          <p:cNvSpPr txBox="1"/>
          <p:nvPr/>
        </p:nvSpPr>
        <p:spPr>
          <a:xfrm>
            <a:off x="228600" y="773722"/>
            <a:ext cx="7104186" cy="598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GB" sz="1800" b="1" u="sng" dirty="0"/>
              <a:t>National</a:t>
            </a:r>
            <a:r>
              <a:rPr lang="en-GB" sz="1800" dirty="0"/>
              <a:t>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800" dirty="0"/>
              <a:t>Forced Marriage Unit – </a:t>
            </a:r>
            <a:r>
              <a:rPr lang="en-GB" dirty="0"/>
              <a:t>T</a:t>
            </a:r>
            <a:r>
              <a:rPr lang="en-GB" sz="1800" dirty="0"/>
              <a:t>el: 0207 008 0151 OOH: 0207 008 1500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800" dirty="0"/>
              <a:t>Karma Nirvana – </a:t>
            </a:r>
            <a:r>
              <a:rPr lang="en-GB" dirty="0"/>
              <a:t>T</a:t>
            </a:r>
            <a:r>
              <a:rPr lang="en-GB" sz="1800" dirty="0"/>
              <a:t>el: 0800 5999 247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800" dirty="0"/>
              <a:t>The Sharan Project (charity supporting  vulnerable women) </a:t>
            </a:r>
            <a:r>
              <a:rPr lang="en-GB" sz="1800"/>
              <a:t>– </a:t>
            </a:r>
            <a:r>
              <a:rPr lang="en-GB" dirty="0"/>
              <a:t>T</a:t>
            </a:r>
            <a:r>
              <a:rPr lang="en-GB" sz="1800"/>
              <a:t>el</a:t>
            </a:r>
            <a:r>
              <a:rPr lang="en-GB" sz="1800" dirty="0"/>
              <a:t>: 0844 504 3231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800" dirty="0"/>
              <a:t>Asiana Network (emergency accommodation for Asian Women) – 0208 539 0427 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dirty="0"/>
              <a:t>IKWRO – Iranian &amp; Kurdish Women’s Rights Organisation – Tel: 0207 920 6460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800" dirty="0"/>
              <a:t>Respect – Men’s Advic</a:t>
            </a:r>
            <a:r>
              <a:rPr lang="en-GB" dirty="0"/>
              <a:t>e Line – Tel: 0808 8010327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800" dirty="0"/>
              <a:t>LGBTQI+ - Naz and Matt </a:t>
            </a:r>
            <a:r>
              <a:rPr lang="en-GB" dirty="0"/>
              <a:t>Foundation – email: </a:t>
            </a:r>
            <a:r>
              <a:rPr lang="en-GB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support@nazandmattfoundation.org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endParaRPr lang="en-GB" sz="1800" dirty="0">
              <a:solidFill>
                <a:schemeClr val="accent2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sz="1800" dirty="0"/>
              <a:t>Southall Black Sisters – </a:t>
            </a:r>
            <a:r>
              <a:rPr lang="en-GB" sz="1800" dirty="0" err="1"/>
              <a:t>tel</a:t>
            </a:r>
            <a:r>
              <a:rPr lang="en-GB" sz="1800" dirty="0"/>
              <a:t>: 0208 571 9595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 dirty="0" err="1"/>
              <a:t>Hidayah</a:t>
            </a:r>
            <a:r>
              <a:rPr lang="en-GB" dirty="0"/>
              <a:t> – charity supporting LGBTQI+ Muslims – Email: </a:t>
            </a:r>
            <a:r>
              <a:rPr lang="en-GB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info@hdayahlgbt.co.uk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endParaRPr lang="en-GB" sz="1800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lang="en-GB" sz="1800" dirty="0"/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GB" sz="1800" b="1" u="sng" dirty="0"/>
              <a:t>Further reading </a:t>
            </a:r>
            <a:endParaRPr lang="en-GB" sz="1800" dirty="0"/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GB" sz="1800" dirty="0"/>
              <a:t>- Forced Marriage Unit Multi-agency Guidelines</a:t>
            </a:r>
            <a:endParaRPr lang="en-GB" sz="1800" dirty="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lang="en-GB" sz="1200" dirty="0"/>
          </a:p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4954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6479-0582-4DBE-A33A-3C2A9D4C2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‘Honour’ Based Abuse Definition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CD75-3174-4913-8E57-A129743E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233139" cy="388077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400" dirty="0"/>
              <a:t>‘an </a:t>
            </a:r>
            <a:r>
              <a:rPr lang="en-GB" sz="2400" b="1" dirty="0"/>
              <a:t>incident or crime </a:t>
            </a:r>
            <a:r>
              <a:rPr lang="en-GB" sz="2400" dirty="0"/>
              <a:t>involving </a:t>
            </a:r>
            <a:r>
              <a:rPr lang="en-GB" sz="2400" b="1" dirty="0"/>
              <a:t>violence</a:t>
            </a:r>
            <a:r>
              <a:rPr lang="en-GB" sz="2400" dirty="0"/>
              <a:t>, </a:t>
            </a:r>
            <a:r>
              <a:rPr lang="en-GB" sz="2400" b="1" dirty="0"/>
              <a:t>threats</a:t>
            </a:r>
            <a:r>
              <a:rPr lang="en-GB" sz="2400" dirty="0"/>
              <a:t> </a:t>
            </a:r>
            <a:r>
              <a:rPr lang="en-GB" sz="2400" b="1" dirty="0"/>
              <a:t>of violence, intimidation coercion or abuse </a:t>
            </a:r>
            <a:r>
              <a:rPr lang="en-GB" sz="2400" dirty="0"/>
              <a:t>(including psychological, physical, sexual, financial or emotional abuse) which </a:t>
            </a:r>
            <a:r>
              <a:rPr lang="en-GB" sz="2400" b="1" dirty="0"/>
              <a:t>has</a:t>
            </a:r>
            <a:r>
              <a:rPr lang="en-GB" sz="2400" dirty="0"/>
              <a:t> or </a:t>
            </a:r>
            <a:r>
              <a:rPr lang="en-GB" sz="2400" b="1" dirty="0"/>
              <a:t>may</a:t>
            </a:r>
            <a:r>
              <a:rPr lang="en-GB" sz="2400" dirty="0"/>
              <a:t> have been committed to </a:t>
            </a:r>
            <a:r>
              <a:rPr lang="en-GB" sz="2400" b="1" dirty="0"/>
              <a:t>protect or defend </a:t>
            </a:r>
            <a:r>
              <a:rPr lang="en-GB" sz="2400" dirty="0"/>
              <a:t>the </a:t>
            </a:r>
            <a:r>
              <a:rPr lang="en-GB" sz="2400" b="1" dirty="0"/>
              <a:t>honour</a:t>
            </a:r>
            <a:r>
              <a:rPr lang="en-GB" sz="2400" dirty="0"/>
              <a:t> of an </a:t>
            </a:r>
            <a:r>
              <a:rPr lang="en-GB" sz="2400" b="1" dirty="0"/>
              <a:t>individual</a:t>
            </a:r>
            <a:r>
              <a:rPr lang="en-GB" sz="2400" dirty="0"/>
              <a:t>, </a:t>
            </a:r>
            <a:r>
              <a:rPr lang="en-GB" sz="2400" b="1" dirty="0"/>
              <a:t>family</a:t>
            </a:r>
            <a:r>
              <a:rPr lang="en-GB" sz="2400" dirty="0"/>
              <a:t> and/ or </a:t>
            </a:r>
            <a:r>
              <a:rPr lang="en-GB" sz="2400" b="1" dirty="0"/>
              <a:t>community</a:t>
            </a:r>
            <a:r>
              <a:rPr lang="en-GB" sz="2400" dirty="0"/>
              <a:t> for </a:t>
            </a:r>
            <a:r>
              <a:rPr lang="en-GB" sz="2400" b="1" dirty="0"/>
              <a:t>alleged</a:t>
            </a:r>
            <a:r>
              <a:rPr lang="en-GB" sz="2400" dirty="0"/>
              <a:t> or </a:t>
            </a:r>
            <a:r>
              <a:rPr lang="en-GB" sz="2400" b="1" dirty="0"/>
              <a:t>perceived</a:t>
            </a:r>
            <a:r>
              <a:rPr lang="en-GB" sz="2400" dirty="0"/>
              <a:t> </a:t>
            </a:r>
            <a:r>
              <a:rPr lang="en-GB" sz="2400" b="1" dirty="0"/>
              <a:t>breaches</a:t>
            </a:r>
            <a:r>
              <a:rPr lang="en-GB" sz="2400" dirty="0"/>
              <a:t> of the family and/or community’s </a:t>
            </a:r>
            <a:r>
              <a:rPr lang="en-GB" sz="2400" b="1" dirty="0"/>
              <a:t>code</a:t>
            </a:r>
            <a:r>
              <a:rPr lang="en-GB" sz="2400" dirty="0"/>
              <a:t> </a:t>
            </a:r>
            <a:r>
              <a:rPr lang="en-GB" sz="2400" b="1" dirty="0"/>
              <a:t>of</a:t>
            </a:r>
            <a:r>
              <a:rPr lang="en-GB" sz="2400" dirty="0"/>
              <a:t> </a:t>
            </a:r>
            <a:r>
              <a:rPr lang="en-GB" sz="2400" b="1" dirty="0"/>
              <a:t>behaviour</a:t>
            </a:r>
            <a:r>
              <a:rPr lang="en-GB" sz="2400" dirty="0"/>
              <a:t>’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400" dirty="0"/>
              <a:t>NPCC definition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52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2" y="1230922"/>
            <a:ext cx="7092232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6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Codes of honour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Victims are conditioned from a very young age as to what is </a:t>
            </a:r>
            <a:r>
              <a:rPr lang="en-GB" i="1" dirty="0"/>
              <a:t>acceptable </a:t>
            </a:r>
            <a:r>
              <a:rPr lang="en-GB" dirty="0"/>
              <a:t>and what is </a:t>
            </a:r>
            <a:r>
              <a:rPr lang="en-GB" i="1" dirty="0"/>
              <a:t>not acceptable </a:t>
            </a:r>
            <a:r>
              <a:rPr lang="en-GB" dirty="0"/>
              <a:t>behaviour</a:t>
            </a:r>
          </a:p>
          <a:p>
            <a:endParaRPr lang="en-GB" dirty="0"/>
          </a:p>
          <a:p>
            <a:r>
              <a:rPr lang="en-GB" dirty="0"/>
              <a:t>Within close knit families and communities, being seen as honourable and having a high social standing is paramount.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Being too “Western” – short hair, wearing too much makeup, clothes which expose your skin, use of drugs / alcohol - inappropriate relationships (including same-sex), defying parental authority – all could be seen as </a:t>
            </a:r>
            <a:r>
              <a:rPr lang="en-GB" b="1" i="1" dirty="0"/>
              <a:t>shameful</a:t>
            </a:r>
            <a:r>
              <a:rPr lang="en-GB" dirty="0"/>
              <a:t> and </a:t>
            </a:r>
            <a:r>
              <a:rPr lang="en-GB" b="1" i="1" dirty="0"/>
              <a:t>dishonourable</a:t>
            </a:r>
            <a:r>
              <a:rPr lang="en-GB" dirty="0"/>
              <a:t> and lead to violence and abuse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37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Survivors speak!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b="1" dirty="0"/>
              <a:t>What is honour……?</a:t>
            </a:r>
          </a:p>
          <a:p>
            <a:endParaRPr lang="en-GB" altLang="en-US" dirty="0"/>
          </a:p>
          <a:p>
            <a:r>
              <a:rPr lang="en-GB" altLang="en-US" i="1" dirty="0"/>
              <a:t>“Consists of a learnt complex set of rules that a woman has to follow in order to protect her family’s name and maintain family position”.</a:t>
            </a:r>
          </a:p>
          <a:p>
            <a:endParaRPr lang="en-GB" altLang="en-US" dirty="0"/>
          </a:p>
          <a:p>
            <a:r>
              <a:rPr lang="en-GB" altLang="en-US" i="1" dirty="0"/>
              <a:t>“It’s like the weather, you can’t question it … Honour (IZZAT) is there, it’s always been there”</a:t>
            </a:r>
          </a:p>
          <a:p>
            <a:endParaRPr lang="en-GB" altLang="en-US" dirty="0"/>
          </a:p>
          <a:p>
            <a:r>
              <a:rPr lang="en-GB" altLang="en-US" i="1" dirty="0"/>
              <a:t>“Honour is the biggest issue in my life”</a:t>
            </a:r>
          </a:p>
          <a:p>
            <a:endParaRPr lang="en-GB" altLang="en-US" dirty="0"/>
          </a:p>
          <a:p>
            <a:r>
              <a:rPr lang="en-GB" altLang="en-US" i="1" dirty="0"/>
              <a:t>“With every bad word a reputation can die”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81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457200" y="2799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400" dirty="0">
                <a:solidFill>
                  <a:schemeClr val="dk1"/>
                </a:solidFill>
              </a:rPr>
              <a:t>Definition of a forced marriage:</a:t>
            </a:r>
            <a:endParaRPr sz="3400" dirty="0">
              <a:solidFill>
                <a:schemeClr val="dk1"/>
              </a:solidFill>
            </a:endParaRPr>
          </a:p>
        </p:txBody>
      </p:sp>
      <p:sp>
        <p:nvSpPr>
          <p:cNvPr id="133" name="Google Shape;133;p3"/>
          <p:cNvSpPr txBox="1">
            <a:spLocks noGrp="1"/>
          </p:cNvSpPr>
          <p:nvPr>
            <p:ph idx="1"/>
          </p:nvPr>
        </p:nvSpPr>
        <p:spPr>
          <a:xfrm>
            <a:off x="322262" y="1544893"/>
            <a:ext cx="8820150" cy="43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GB" sz="2800" dirty="0"/>
              <a:t>“	</a:t>
            </a:r>
            <a:r>
              <a:rPr lang="en-GB" sz="2400" dirty="0"/>
              <a:t>A marriage in which one or both spouses do not consent to the marriage and duress is involved.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lang="en-GB" sz="24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GB" sz="2400" dirty="0"/>
              <a:t>	Duress can include physical, psychological, financial, sexual and emotional pressure. 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lang="en-GB" sz="2400" dirty="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GB" sz="2400" dirty="0"/>
              <a:t>	In cases of vulnerable adults who lack capacity to consent to marriage, duress is not required for a marriage to be forced”</a:t>
            </a:r>
            <a:endParaRPr sz="2400"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lang="en-GB" sz="2000"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lang="en-GB" sz="2000" b="1"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GB" sz="2000" b="1" dirty="0"/>
              <a:t>HM Government (2014). </a:t>
            </a:r>
            <a:r>
              <a:rPr lang="en-GB" sz="2000" i="1" dirty="0"/>
              <a:t>Multi-agency practise guidelines; Handling cases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GB" sz="2000" i="1" dirty="0"/>
              <a:t>of Forced Marriage.</a:t>
            </a:r>
            <a:endParaRPr sz="2000" i="1" dirty="0"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-15240" y="259715"/>
            <a:ext cx="8785225" cy="122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tx1"/>
                </a:solidFill>
              </a:rPr>
              <a:t>Misconceptions around forced marriage: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8" name="Google Shape;148;p4"/>
          <p:cNvSpPr txBox="1">
            <a:spLocks noGrp="1"/>
          </p:cNvSpPr>
          <p:nvPr>
            <p:ph idx="1"/>
          </p:nvPr>
        </p:nvSpPr>
        <p:spPr>
          <a:xfrm>
            <a:off x="457199" y="1483678"/>
            <a:ext cx="4969239" cy="465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SzPts val="2500"/>
              <a:buChar char="●"/>
            </a:pPr>
            <a:r>
              <a:rPr lang="en-GB" sz="2400" dirty="0"/>
              <a:t>Arranged marriages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sz="2400" dirty="0"/>
          </a:p>
          <a:p>
            <a:pPr marL="457200" lvl="0" indent="-387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SzPts val="2500"/>
              <a:buChar char="●"/>
            </a:pPr>
            <a:r>
              <a:rPr lang="en-GB" sz="2400" dirty="0"/>
              <a:t>Religion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sz="2400" dirty="0"/>
          </a:p>
          <a:p>
            <a:pPr marL="457200" lvl="0" indent="-387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SzPts val="2500"/>
              <a:buChar char="●"/>
            </a:pPr>
            <a:r>
              <a:rPr lang="en-GB" sz="2400" dirty="0"/>
              <a:t>Culture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sz="2400" dirty="0"/>
          </a:p>
          <a:p>
            <a:pPr marL="457200" lvl="0" indent="-387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SzPts val="2500"/>
              <a:buChar char="●"/>
            </a:pPr>
            <a:r>
              <a:rPr lang="en-GB" sz="2400" dirty="0"/>
              <a:t>Effects only women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sz="2400" dirty="0"/>
          </a:p>
          <a:p>
            <a:pPr marL="457200" lvl="0" indent="-387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SzPts val="2500"/>
              <a:buChar char="●"/>
            </a:pPr>
            <a:r>
              <a:rPr lang="en-GB" sz="2400" dirty="0"/>
              <a:t>Effects only Asian communities</a:t>
            </a:r>
            <a:endParaRPr sz="2400" dirty="0"/>
          </a:p>
        </p:txBody>
      </p:sp>
      <p:pic>
        <p:nvPicPr>
          <p:cNvPr id="150" name="Google Shape;150;p4" descr="http://wp.patheos.com.s3.amazonaws.com/blogs/getreligion/files/2012/05/shutterstock_659145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385695"/>
            <a:ext cx="3671888" cy="24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395288" y="1268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chemeClr val="tx1"/>
                </a:solidFill>
              </a:rPr>
              <a:t>Arranged Marriages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7" name="Google Shape;157;p5"/>
          <p:cNvSpPr txBox="1">
            <a:spLocks noGrp="1"/>
          </p:cNvSpPr>
          <p:nvPr>
            <p:ph idx="1"/>
          </p:nvPr>
        </p:nvSpPr>
        <p:spPr>
          <a:xfrm>
            <a:off x="395288" y="2766695"/>
            <a:ext cx="8156575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GB" sz="2400" dirty="0"/>
              <a:t>In arranged marriages, the families of both spouses take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GB" sz="2400" dirty="0"/>
              <a:t>a leading role in arranging the marriage but the choice 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GB" sz="2400" dirty="0"/>
              <a:t>whether or not to accept the arrangement remains with 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GB" sz="2400" dirty="0"/>
              <a:t>the prospective spouses. 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{A08437AA-0708-FF4F-A069-E4F486EB845D}tf10001060</Template>
  <TotalTime>353</TotalTime>
  <Words>1510</Words>
  <Application>Microsoft Office PowerPoint</Application>
  <PresentationFormat>On-screen Show (4:3)</PresentationFormat>
  <Paragraphs>209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Courier New</vt:lpstr>
      <vt:lpstr>Georgia</vt:lpstr>
      <vt:lpstr>Noto Sans Symbols</vt:lpstr>
      <vt:lpstr>Segoe UI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 ‘Honour’ Based Abuse Definition </vt:lpstr>
      <vt:lpstr>PowerPoint Presentation</vt:lpstr>
      <vt:lpstr>Codes of honour</vt:lpstr>
      <vt:lpstr>Survivors speak!</vt:lpstr>
      <vt:lpstr>Definition of a forced marriage:</vt:lpstr>
      <vt:lpstr>Misconceptions around forced marriage:</vt:lpstr>
      <vt:lpstr>Arranged Marriages </vt:lpstr>
      <vt:lpstr>Forced Marriage and Religion</vt:lpstr>
      <vt:lpstr>Forced Marriage and Culture</vt:lpstr>
      <vt:lpstr>Who does it affect?</vt:lpstr>
      <vt:lpstr>Statistics:</vt:lpstr>
      <vt:lpstr>Why do forced marriages take place?</vt:lpstr>
      <vt:lpstr>             Outcomes of Forced Marriage:  Domestic violence and abuse (child)   Suicide/Self-harm    Depression   Sexual abuse  Child abuse  Female Genital Mutilation  Human trafficking  14 ‘honour’ killings a year </vt:lpstr>
      <vt:lpstr>Current Legislation </vt:lpstr>
      <vt:lpstr>Forced Marriage Protection Orders</vt:lpstr>
      <vt:lpstr>PowerPoint Presentation</vt:lpstr>
      <vt:lpstr>PowerPoint Presentation</vt:lpstr>
      <vt:lpstr>‘one chance rule’ - what you DO:</vt:lpstr>
      <vt:lpstr>What you DON’T DO:</vt:lpstr>
      <vt:lpstr>Multi-agency Safeguarding </vt:lpstr>
      <vt:lpstr>Local and National Links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</dc:creator>
  <cp:lastModifiedBy>Larisa Hunt</cp:lastModifiedBy>
  <cp:revision>22</cp:revision>
  <dcterms:created xsi:type="dcterms:W3CDTF">2008-10-17T16:56:28Z</dcterms:created>
  <dcterms:modified xsi:type="dcterms:W3CDTF">2021-09-07T13:52:20Z</dcterms:modified>
</cp:coreProperties>
</file>