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diagrams/data3.xml" ContentType="application/vnd.openxmlformats-officedocument.drawingml.diagramData+xml"/>
  <Override PartName="/ppt/diagrams/data4.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diagrams/drawing1.xml" ContentType="application/vnd.ms-office.drawingml.diagramDrawing+xml"/>
  <Override PartName="/ppt/diagrams/quickStyle4.xml" ContentType="application/vnd.openxmlformats-officedocument.drawingml.diagramStyle+xml"/>
  <Override PartName="/ppt/diagrams/colors4.xml" ContentType="application/vnd.openxmlformats-officedocument.drawingml.diagramColors+xml"/>
  <Override PartName="/ppt/diagrams/layout2.xml" ContentType="application/vnd.openxmlformats-officedocument.drawingml.diagramLayout+xml"/>
  <Override PartName="/ppt/diagrams/drawing4.xml" ContentType="application/vnd.ms-office.drawingml.diagramDrawing+xml"/>
  <Override PartName="/ppt/diagrams/quickStyle2.xml" ContentType="application/vnd.openxmlformats-officedocument.drawingml.diagramStyle+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colors2.xml" ContentType="application/vnd.openxmlformats-officedocument.drawingml.diagramColors+xml"/>
  <Override PartName="/ppt/theme/theme1.xml" ContentType="application/vnd.openxmlformats-officedocument.theme+xml"/>
  <Override PartName="/ppt/diagrams/drawing2.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layout4.xml" ContentType="application/vnd.openxmlformats-officedocument.drawingml.diagramLayou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 id="264" r:id="rId10"/>
    <p:sldId id="265" r:id="rId11"/>
    <p:sldId id="266" r:id="rId12"/>
    <p:sldId id="267" r:id="rId13"/>
    <p:sldId id="268" r:id="rId14"/>
    <p:sldId id="269" r:id="rId15"/>
    <p:sldId id="276" r:id="rId16"/>
    <p:sldId id="271" r:id="rId17"/>
    <p:sldId id="273" r:id="rId18"/>
    <p:sldId id="270" r:id="rId19"/>
    <p:sldId id="275" r:id="rId20"/>
    <p:sldId id="361" r:id="rId21"/>
    <p:sldId id="362" r:id="rId22"/>
    <p:sldId id="36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967C3A-A9A6-4F35-B908-B849D8630923}" v="10" dt="2023-11-16T14:47:15.6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180496-DCB3-4D32-A36A-B5B9596CD438}" type="doc">
      <dgm:prSet loTypeId="urn:microsoft.com/office/officeart/2005/8/layout/process1" loCatId="process" qsTypeId="urn:microsoft.com/office/officeart/2005/8/quickstyle/simple1" qsCatId="simple" csTypeId="urn:microsoft.com/office/officeart/2005/8/colors/colorful5" csCatId="colorful"/>
      <dgm:spPr/>
      <dgm:t>
        <a:bodyPr/>
        <a:lstStyle/>
        <a:p>
          <a:endParaRPr lang="en-US"/>
        </a:p>
      </dgm:t>
    </dgm:pt>
    <dgm:pt modelId="{D005EA20-7FDA-465E-9374-566DAB86979F}">
      <dgm:prSet/>
      <dgm:spPr/>
      <dgm:t>
        <a:bodyPr/>
        <a:lstStyle/>
        <a:p>
          <a:r>
            <a:rPr lang="en-GB" b="0" i="0"/>
            <a:t>The most recent Census 2021 puts the estimated number of unpaid carers at 5 million in England and Wales. This, together with ONS Census data for Scotland and Northern Ireland, suggests that the number of unpaid carers across the UK is 5.7 million.</a:t>
          </a:r>
          <a:endParaRPr lang="en-US"/>
        </a:p>
      </dgm:t>
    </dgm:pt>
    <dgm:pt modelId="{4973AE8A-A46F-4852-8078-F0AA65F00916}" type="parTrans" cxnId="{274725C3-9152-4F55-8AC4-B210318FD485}">
      <dgm:prSet/>
      <dgm:spPr/>
      <dgm:t>
        <a:bodyPr/>
        <a:lstStyle/>
        <a:p>
          <a:endParaRPr lang="en-US"/>
        </a:p>
      </dgm:t>
    </dgm:pt>
    <dgm:pt modelId="{228E4D5F-E2FA-4CF1-88FB-977EE1839C38}" type="sibTrans" cxnId="{274725C3-9152-4F55-8AC4-B210318FD485}">
      <dgm:prSet/>
      <dgm:spPr/>
      <dgm:t>
        <a:bodyPr/>
        <a:lstStyle/>
        <a:p>
          <a:endParaRPr lang="en-US"/>
        </a:p>
      </dgm:t>
    </dgm:pt>
    <dgm:pt modelId="{82DD9F21-2E0F-459E-8C9D-D6A89F76C6A1}">
      <dgm:prSet/>
      <dgm:spPr/>
      <dgm:t>
        <a:bodyPr/>
        <a:lstStyle/>
        <a:p>
          <a:r>
            <a:rPr lang="en-GB" b="0" i="0" dirty="0"/>
            <a:t>This means that around 9% of people are providing unpaid care. However, Carers UK research in 2022 estimates the number of unpaid carers could be as high as 10.6 million (Carers UK, Carers Week 2022 research report).</a:t>
          </a:r>
          <a:endParaRPr lang="en-US" dirty="0"/>
        </a:p>
      </dgm:t>
    </dgm:pt>
    <dgm:pt modelId="{F55951EF-4B8F-405C-8D5C-1403B6FD92A7}" type="parTrans" cxnId="{B3526566-2F0D-4FDF-8E53-E6F81611143D}">
      <dgm:prSet/>
      <dgm:spPr/>
      <dgm:t>
        <a:bodyPr/>
        <a:lstStyle/>
        <a:p>
          <a:endParaRPr lang="en-US"/>
        </a:p>
      </dgm:t>
    </dgm:pt>
    <dgm:pt modelId="{4311AF84-2C93-4F7B-B1B8-53B8116A7101}" type="sibTrans" cxnId="{B3526566-2F0D-4FDF-8E53-E6F81611143D}">
      <dgm:prSet/>
      <dgm:spPr/>
      <dgm:t>
        <a:bodyPr/>
        <a:lstStyle/>
        <a:p>
          <a:endParaRPr lang="en-US"/>
        </a:p>
      </dgm:t>
    </dgm:pt>
    <dgm:pt modelId="{AE06DCCA-8A7D-4F49-9453-9781D2B132F6}" type="pres">
      <dgm:prSet presAssocID="{C4180496-DCB3-4D32-A36A-B5B9596CD438}" presName="Name0" presStyleCnt="0">
        <dgm:presLayoutVars>
          <dgm:dir/>
          <dgm:resizeHandles val="exact"/>
        </dgm:presLayoutVars>
      </dgm:prSet>
      <dgm:spPr/>
    </dgm:pt>
    <dgm:pt modelId="{4DAA20B3-A932-4FBE-892B-7355759C6817}" type="pres">
      <dgm:prSet presAssocID="{D005EA20-7FDA-465E-9374-566DAB86979F}" presName="node" presStyleLbl="node1" presStyleIdx="0" presStyleCnt="2">
        <dgm:presLayoutVars>
          <dgm:bulletEnabled val="1"/>
        </dgm:presLayoutVars>
      </dgm:prSet>
      <dgm:spPr/>
    </dgm:pt>
    <dgm:pt modelId="{8F53F76E-687B-4CE8-8367-5CFAFEA90A42}" type="pres">
      <dgm:prSet presAssocID="{228E4D5F-E2FA-4CF1-88FB-977EE1839C38}" presName="sibTrans" presStyleLbl="sibTrans2D1" presStyleIdx="0" presStyleCnt="1"/>
      <dgm:spPr/>
    </dgm:pt>
    <dgm:pt modelId="{3D3C0FBF-A010-4B31-A4C2-2C1E60168C34}" type="pres">
      <dgm:prSet presAssocID="{228E4D5F-E2FA-4CF1-88FB-977EE1839C38}" presName="connectorText" presStyleLbl="sibTrans2D1" presStyleIdx="0" presStyleCnt="1"/>
      <dgm:spPr/>
    </dgm:pt>
    <dgm:pt modelId="{E625BE42-51CC-4130-9547-7BE0D03A9371}" type="pres">
      <dgm:prSet presAssocID="{82DD9F21-2E0F-459E-8C9D-D6A89F76C6A1}" presName="node" presStyleLbl="node1" presStyleIdx="1" presStyleCnt="2">
        <dgm:presLayoutVars>
          <dgm:bulletEnabled val="1"/>
        </dgm:presLayoutVars>
      </dgm:prSet>
      <dgm:spPr/>
    </dgm:pt>
  </dgm:ptLst>
  <dgm:cxnLst>
    <dgm:cxn modelId="{8E509C24-4BC1-479F-8A3B-13590EBE2335}" type="presOf" srcId="{D005EA20-7FDA-465E-9374-566DAB86979F}" destId="{4DAA20B3-A932-4FBE-892B-7355759C6817}" srcOrd="0" destOrd="0" presId="urn:microsoft.com/office/officeart/2005/8/layout/process1"/>
    <dgm:cxn modelId="{95406231-9C4D-4378-A8A8-8FE68531D33D}" type="presOf" srcId="{228E4D5F-E2FA-4CF1-88FB-977EE1839C38}" destId="{3D3C0FBF-A010-4B31-A4C2-2C1E60168C34}" srcOrd="1" destOrd="0" presId="urn:microsoft.com/office/officeart/2005/8/layout/process1"/>
    <dgm:cxn modelId="{B3526566-2F0D-4FDF-8E53-E6F81611143D}" srcId="{C4180496-DCB3-4D32-A36A-B5B9596CD438}" destId="{82DD9F21-2E0F-459E-8C9D-D6A89F76C6A1}" srcOrd="1" destOrd="0" parTransId="{F55951EF-4B8F-405C-8D5C-1403B6FD92A7}" sibTransId="{4311AF84-2C93-4F7B-B1B8-53B8116A7101}"/>
    <dgm:cxn modelId="{EBA6BF6C-53F4-48B5-A870-0ED30720268B}" type="presOf" srcId="{C4180496-DCB3-4D32-A36A-B5B9596CD438}" destId="{AE06DCCA-8A7D-4F49-9453-9781D2B132F6}" srcOrd="0" destOrd="0" presId="urn:microsoft.com/office/officeart/2005/8/layout/process1"/>
    <dgm:cxn modelId="{3EB9B88C-D05C-4D43-A35E-2054AD8052E9}" type="presOf" srcId="{228E4D5F-E2FA-4CF1-88FB-977EE1839C38}" destId="{8F53F76E-687B-4CE8-8367-5CFAFEA90A42}" srcOrd="0" destOrd="0" presId="urn:microsoft.com/office/officeart/2005/8/layout/process1"/>
    <dgm:cxn modelId="{C5E3EBA4-D580-4289-9996-A8759993D6F0}" type="presOf" srcId="{82DD9F21-2E0F-459E-8C9D-D6A89F76C6A1}" destId="{E625BE42-51CC-4130-9547-7BE0D03A9371}" srcOrd="0" destOrd="0" presId="urn:microsoft.com/office/officeart/2005/8/layout/process1"/>
    <dgm:cxn modelId="{274725C3-9152-4F55-8AC4-B210318FD485}" srcId="{C4180496-DCB3-4D32-A36A-B5B9596CD438}" destId="{D005EA20-7FDA-465E-9374-566DAB86979F}" srcOrd="0" destOrd="0" parTransId="{4973AE8A-A46F-4852-8078-F0AA65F00916}" sibTransId="{228E4D5F-E2FA-4CF1-88FB-977EE1839C38}"/>
    <dgm:cxn modelId="{00E32011-93B3-4966-9310-F5E5B7B54311}" type="presParOf" srcId="{AE06DCCA-8A7D-4F49-9453-9781D2B132F6}" destId="{4DAA20B3-A932-4FBE-892B-7355759C6817}" srcOrd="0" destOrd="0" presId="urn:microsoft.com/office/officeart/2005/8/layout/process1"/>
    <dgm:cxn modelId="{338AE2CD-C78D-45A2-9662-3F84B75C5A46}" type="presParOf" srcId="{AE06DCCA-8A7D-4F49-9453-9781D2B132F6}" destId="{8F53F76E-687B-4CE8-8367-5CFAFEA90A42}" srcOrd="1" destOrd="0" presId="urn:microsoft.com/office/officeart/2005/8/layout/process1"/>
    <dgm:cxn modelId="{579D56C6-22E2-4C1A-A754-3925AE517EC4}" type="presParOf" srcId="{8F53F76E-687B-4CE8-8367-5CFAFEA90A42}" destId="{3D3C0FBF-A010-4B31-A4C2-2C1E60168C34}" srcOrd="0" destOrd="0" presId="urn:microsoft.com/office/officeart/2005/8/layout/process1"/>
    <dgm:cxn modelId="{3B74595E-467D-4FFB-9754-725797A96ECA}" type="presParOf" srcId="{AE06DCCA-8A7D-4F49-9453-9781D2B132F6}" destId="{E625BE42-51CC-4130-9547-7BE0D03A9371}"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C6A4E6-72E3-4507-9E4C-9C717EF18888}"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14B85588-05CF-4DD4-927F-F4299D401E56}">
      <dgm:prSet/>
      <dgm:spPr/>
      <dgm:t>
        <a:bodyPr/>
        <a:lstStyle/>
        <a:p>
          <a:r>
            <a:rPr lang="en-GB" b="0" i="0" dirty="0"/>
            <a:t>With the current cost of living crisis, carers are facing unprecedented pressure on their finances: a quarter of carers (25%) are cutting back on essentials like food or heating and 63% are extremely worried about managing their monthly costs (Carers UK, State of Caring 2022).</a:t>
          </a:r>
          <a:endParaRPr lang="en-US" dirty="0"/>
        </a:p>
      </dgm:t>
    </dgm:pt>
    <dgm:pt modelId="{47671676-4E5E-4578-9CF6-BC1FCEE73A61}" type="parTrans" cxnId="{DC56AD1A-BCFB-48A2-AF82-582BF701FAD9}">
      <dgm:prSet/>
      <dgm:spPr/>
      <dgm:t>
        <a:bodyPr/>
        <a:lstStyle/>
        <a:p>
          <a:endParaRPr lang="en-US"/>
        </a:p>
      </dgm:t>
    </dgm:pt>
    <dgm:pt modelId="{BE25AA53-3BB1-491A-B0A1-CCC4DC110720}" type="sibTrans" cxnId="{DC56AD1A-BCFB-48A2-AF82-582BF701FAD9}">
      <dgm:prSet/>
      <dgm:spPr/>
      <dgm:t>
        <a:bodyPr/>
        <a:lstStyle/>
        <a:p>
          <a:endParaRPr lang="en-US"/>
        </a:p>
      </dgm:t>
    </dgm:pt>
    <dgm:pt modelId="{CA6EC2D2-AEB4-42D4-95BE-1572669466C9}">
      <dgm:prSet/>
      <dgm:spPr/>
      <dgm:t>
        <a:bodyPr/>
        <a:lstStyle/>
        <a:p>
          <a:r>
            <a:rPr lang="en-GB" b="0" i="0"/>
            <a:t>Caring comes with additional costs that can have a significant impact on carers’ finances and many carers suffer financial hardship. 44% of working-age adults who are caring for 35 hours or more a week are in poverty. (Joseph Rowntree Foundation, UK Poverty 2022).</a:t>
          </a:r>
          <a:endParaRPr lang="en-US"/>
        </a:p>
      </dgm:t>
    </dgm:pt>
    <dgm:pt modelId="{8586D324-6A50-4713-B69D-1164A28CF7AF}" type="parTrans" cxnId="{71DD1FD0-5B4A-407C-8C82-086EB4D6C7F9}">
      <dgm:prSet/>
      <dgm:spPr/>
      <dgm:t>
        <a:bodyPr/>
        <a:lstStyle/>
        <a:p>
          <a:endParaRPr lang="en-US"/>
        </a:p>
      </dgm:t>
    </dgm:pt>
    <dgm:pt modelId="{7E12C5E0-72E4-4067-88F8-4F76B24B2BBB}" type="sibTrans" cxnId="{71DD1FD0-5B4A-407C-8C82-086EB4D6C7F9}">
      <dgm:prSet/>
      <dgm:spPr/>
      <dgm:t>
        <a:bodyPr/>
        <a:lstStyle/>
        <a:p>
          <a:endParaRPr lang="en-US"/>
        </a:p>
      </dgm:t>
    </dgm:pt>
    <dgm:pt modelId="{7114402D-36F1-4A0C-8183-9816913576F6}" type="pres">
      <dgm:prSet presAssocID="{EDC6A4E6-72E3-4507-9E4C-9C717EF18888}" presName="diagram" presStyleCnt="0">
        <dgm:presLayoutVars>
          <dgm:dir/>
          <dgm:resizeHandles val="exact"/>
        </dgm:presLayoutVars>
      </dgm:prSet>
      <dgm:spPr/>
    </dgm:pt>
    <dgm:pt modelId="{AF90C407-ECD2-4710-ABB6-40BD7D75657B}" type="pres">
      <dgm:prSet presAssocID="{14B85588-05CF-4DD4-927F-F4299D401E56}" presName="node" presStyleLbl="node1" presStyleIdx="0" presStyleCnt="2">
        <dgm:presLayoutVars>
          <dgm:bulletEnabled val="1"/>
        </dgm:presLayoutVars>
      </dgm:prSet>
      <dgm:spPr/>
    </dgm:pt>
    <dgm:pt modelId="{929E81DB-9B47-478E-8746-30729D42B952}" type="pres">
      <dgm:prSet presAssocID="{BE25AA53-3BB1-491A-B0A1-CCC4DC110720}" presName="sibTrans" presStyleCnt="0"/>
      <dgm:spPr/>
    </dgm:pt>
    <dgm:pt modelId="{40C0F8C2-5FB0-4EFF-986C-C95AAECB8699}" type="pres">
      <dgm:prSet presAssocID="{CA6EC2D2-AEB4-42D4-95BE-1572669466C9}" presName="node" presStyleLbl="node1" presStyleIdx="1" presStyleCnt="2">
        <dgm:presLayoutVars>
          <dgm:bulletEnabled val="1"/>
        </dgm:presLayoutVars>
      </dgm:prSet>
      <dgm:spPr/>
    </dgm:pt>
  </dgm:ptLst>
  <dgm:cxnLst>
    <dgm:cxn modelId="{DC56AD1A-BCFB-48A2-AF82-582BF701FAD9}" srcId="{EDC6A4E6-72E3-4507-9E4C-9C717EF18888}" destId="{14B85588-05CF-4DD4-927F-F4299D401E56}" srcOrd="0" destOrd="0" parTransId="{47671676-4E5E-4578-9CF6-BC1FCEE73A61}" sibTransId="{BE25AA53-3BB1-491A-B0A1-CCC4DC110720}"/>
    <dgm:cxn modelId="{05CB3D6B-1525-4880-AE77-56B7613F42FA}" type="presOf" srcId="{14B85588-05CF-4DD4-927F-F4299D401E56}" destId="{AF90C407-ECD2-4710-ABB6-40BD7D75657B}" srcOrd="0" destOrd="0" presId="urn:microsoft.com/office/officeart/2005/8/layout/default"/>
    <dgm:cxn modelId="{8529737B-57C6-49A9-9486-94BBCBFD7BDF}" type="presOf" srcId="{EDC6A4E6-72E3-4507-9E4C-9C717EF18888}" destId="{7114402D-36F1-4A0C-8183-9816913576F6}" srcOrd="0" destOrd="0" presId="urn:microsoft.com/office/officeart/2005/8/layout/default"/>
    <dgm:cxn modelId="{00CC34B3-E59D-44C6-86FE-6C7974A049C3}" type="presOf" srcId="{CA6EC2D2-AEB4-42D4-95BE-1572669466C9}" destId="{40C0F8C2-5FB0-4EFF-986C-C95AAECB8699}" srcOrd="0" destOrd="0" presId="urn:microsoft.com/office/officeart/2005/8/layout/default"/>
    <dgm:cxn modelId="{71DD1FD0-5B4A-407C-8C82-086EB4D6C7F9}" srcId="{EDC6A4E6-72E3-4507-9E4C-9C717EF18888}" destId="{CA6EC2D2-AEB4-42D4-95BE-1572669466C9}" srcOrd="1" destOrd="0" parTransId="{8586D324-6A50-4713-B69D-1164A28CF7AF}" sibTransId="{7E12C5E0-72E4-4067-88F8-4F76B24B2BBB}"/>
    <dgm:cxn modelId="{22809E72-864E-491B-A641-B55DA4468AF9}" type="presParOf" srcId="{7114402D-36F1-4A0C-8183-9816913576F6}" destId="{AF90C407-ECD2-4710-ABB6-40BD7D75657B}" srcOrd="0" destOrd="0" presId="urn:microsoft.com/office/officeart/2005/8/layout/default"/>
    <dgm:cxn modelId="{EAC381BB-D2DE-4C89-A941-3039E8E2AC7A}" type="presParOf" srcId="{7114402D-36F1-4A0C-8183-9816913576F6}" destId="{929E81DB-9B47-478E-8746-30729D42B952}" srcOrd="1" destOrd="0" presId="urn:microsoft.com/office/officeart/2005/8/layout/default"/>
    <dgm:cxn modelId="{E95C1F86-8B71-43CD-8063-F3196792FFCE}" type="presParOf" srcId="{7114402D-36F1-4A0C-8183-9816913576F6}" destId="{40C0F8C2-5FB0-4EFF-986C-C95AAECB8699}"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6367A4-2F14-4965-BD16-44DC7BD210CB}"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7CE6999D-2722-4A79-8592-53990EB2D6F2}">
      <dgm:prSet/>
      <dgm:spPr/>
      <dgm:t>
        <a:bodyPr/>
        <a:lstStyle/>
        <a:p>
          <a:r>
            <a:rPr lang="en-GB" b="0" i="0"/>
            <a:t>Caring can have a significant impact on health and wellbeing. 60% of carers report a long-term health condition or disability compared to 50% non-carers (Carers UK analysis of GP Patient Survey 2021).</a:t>
          </a:r>
          <a:endParaRPr lang="en-US"/>
        </a:p>
      </dgm:t>
    </dgm:pt>
    <dgm:pt modelId="{A636CBCA-45E4-4261-8838-F694A730EF3B}" type="parTrans" cxnId="{A4E023F0-D7BF-4874-9A1C-FA0C1C4B751A}">
      <dgm:prSet/>
      <dgm:spPr/>
      <dgm:t>
        <a:bodyPr/>
        <a:lstStyle/>
        <a:p>
          <a:endParaRPr lang="en-US"/>
        </a:p>
      </dgm:t>
    </dgm:pt>
    <dgm:pt modelId="{0E04DBCF-A527-48E8-AF9D-BA85B8A8617E}" type="sibTrans" cxnId="{A4E023F0-D7BF-4874-9A1C-FA0C1C4B751A}">
      <dgm:prSet/>
      <dgm:spPr/>
      <dgm:t>
        <a:bodyPr/>
        <a:lstStyle/>
        <a:p>
          <a:endParaRPr lang="en-US"/>
        </a:p>
      </dgm:t>
    </dgm:pt>
    <dgm:pt modelId="{5B1F7C49-32CB-488C-9956-F903DCC371FA}">
      <dgm:prSet/>
      <dgm:spPr/>
      <dgm:t>
        <a:bodyPr/>
        <a:lstStyle/>
        <a:p>
          <a:r>
            <a:rPr lang="en-GB" b="0" i="0"/>
            <a:t>Over a quarter of carers (29%) feel lonely often or always (Carers UK, State of Caring 2022).</a:t>
          </a:r>
          <a:endParaRPr lang="en-US"/>
        </a:p>
      </dgm:t>
    </dgm:pt>
    <dgm:pt modelId="{D3A73FAB-8961-4DEC-BBA4-F94BC2C38C1B}" type="parTrans" cxnId="{E710DCEE-003A-42BD-B89B-68C9FD939ACD}">
      <dgm:prSet/>
      <dgm:spPr/>
      <dgm:t>
        <a:bodyPr/>
        <a:lstStyle/>
        <a:p>
          <a:endParaRPr lang="en-US"/>
        </a:p>
      </dgm:t>
    </dgm:pt>
    <dgm:pt modelId="{BCA43A51-7B0E-4906-97FC-9F7D186C5FF3}" type="sibTrans" cxnId="{E710DCEE-003A-42BD-B89B-68C9FD939ACD}">
      <dgm:prSet/>
      <dgm:spPr/>
      <dgm:t>
        <a:bodyPr/>
        <a:lstStyle/>
        <a:p>
          <a:endParaRPr lang="en-US"/>
        </a:p>
      </dgm:t>
    </dgm:pt>
    <dgm:pt modelId="{2F49B660-CDB5-4A5B-ADEF-0153D4FC4124}">
      <dgm:prSet/>
      <dgm:spPr/>
      <dgm:t>
        <a:bodyPr/>
        <a:lstStyle/>
        <a:p>
          <a:r>
            <a:rPr lang="en-GB" b="0" i="0"/>
            <a:t>There is increasing evidence that caring should be considered a social determinant of health (Public Health England, Caring as a Social Determinant of Health, 2021)</a:t>
          </a:r>
          <a:endParaRPr lang="en-US"/>
        </a:p>
      </dgm:t>
    </dgm:pt>
    <dgm:pt modelId="{78A9DAAF-EC9D-4CC1-B177-BEAFBC4D2E1F}" type="parTrans" cxnId="{FFD48231-6809-4533-9628-A5549CE2904F}">
      <dgm:prSet/>
      <dgm:spPr/>
      <dgm:t>
        <a:bodyPr/>
        <a:lstStyle/>
        <a:p>
          <a:endParaRPr lang="en-US"/>
        </a:p>
      </dgm:t>
    </dgm:pt>
    <dgm:pt modelId="{06809F63-5DBA-45C9-BE0A-EE047CCAA0A5}" type="sibTrans" cxnId="{FFD48231-6809-4533-9628-A5549CE2904F}">
      <dgm:prSet/>
      <dgm:spPr/>
      <dgm:t>
        <a:bodyPr/>
        <a:lstStyle/>
        <a:p>
          <a:endParaRPr lang="en-US"/>
        </a:p>
      </dgm:t>
    </dgm:pt>
    <dgm:pt modelId="{45E443C2-87AE-4AD2-B356-AD027C63C7BB}" type="pres">
      <dgm:prSet presAssocID="{726367A4-2F14-4965-BD16-44DC7BD210CB}" presName="diagram" presStyleCnt="0">
        <dgm:presLayoutVars>
          <dgm:dir/>
          <dgm:resizeHandles val="exact"/>
        </dgm:presLayoutVars>
      </dgm:prSet>
      <dgm:spPr/>
    </dgm:pt>
    <dgm:pt modelId="{8E884FFB-AA88-45EC-83B8-57EEDFF727F2}" type="pres">
      <dgm:prSet presAssocID="{7CE6999D-2722-4A79-8592-53990EB2D6F2}" presName="node" presStyleLbl="node1" presStyleIdx="0" presStyleCnt="3">
        <dgm:presLayoutVars>
          <dgm:bulletEnabled val="1"/>
        </dgm:presLayoutVars>
      </dgm:prSet>
      <dgm:spPr/>
    </dgm:pt>
    <dgm:pt modelId="{C363102E-4AAD-4019-B9D4-ED9D41D9027A}" type="pres">
      <dgm:prSet presAssocID="{0E04DBCF-A527-48E8-AF9D-BA85B8A8617E}" presName="sibTrans" presStyleCnt="0"/>
      <dgm:spPr/>
    </dgm:pt>
    <dgm:pt modelId="{34E0F955-B11D-4C12-855A-A86466E0BAC9}" type="pres">
      <dgm:prSet presAssocID="{5B1F7C49-32CB-488C-9956-F903DCC371FA}" presName="node" presStyleLbl="node1" presStyleIdx="1" presStyleCnt="3">
        <dgm:presLayoutVars>
          <dgm:bulletEnabled val="1"/>
        </dgm:presLayoutVars>
      </dgm:prSet>
      <dgm:spPr/>
    </dgm:pt>
    <dgm:pt modelId="{B0294C56-A614-4783-BE32-FF67EA3CB1A8}" type="pres">
      <dgm:prSet presAssocID="{BCA43A51-7B0E-4906-97FC-9F7D186C5FF3}" presName="sibTrans" presStyleCnt="0"/>
      <dgm:spPr/>
    </dgm:pt>
    <dgm:pt modelId="{5B7DB10F-4D19-4459-A7BC-C29148AAAA9A}" type="pres">
      <dgm:prSet presAssocID="{2F49B660-CDB5-4A5B-ADEF-0153D4FC4124}" presName="node" presStyleLbl="node1" presStyleIdx="2" presStyleCnt="3">
        <dgm:presLayoutVars>
          <dgm:bulletEnabled val="1"/>
        </dgm:presLayoutVars>
      </dgm:prSet>
      <dgm:spPr/>
    </dgm:pt>
  </dgm:ptLst>
  <dgm:cxnLst>
    <dgm:cxn modelId="{FFD48231-6809-4533-9628-A5549CE2904F}" srcId="{726367A4-2F14-4965-BD16-44DC7BD210CB}" destId="{2F49B660-CDB5-4A5B-ADEF-0153D4FC4124}" srcOrd="2" destOrd="0" parTransId="{78A9DAAF-EC9D-4CC1-B177-BEAFBC4D2E1F}" sibTransId="{06809F63-5DBA-45C9-BE0A-EE047CCAA0A5}"/>
    <dgm:cxn modelId="{3F8AB636-3E16-4718-86FC-ED52A1BC912A}" type="presOf" srcId="{7CE6999D-2722-4A79-8592-53990EB2D6F2}" destId="{8E884FFB-AA88-45EC-83B8-57EEDFF727F2}" srcOrd="0" destOrd="0" presId="urn:microsoft.com/office/officeart/2005/8/layout/default"/>
    <dgm:cxn modelId="{92EA3274-A782-4BB9-AA7C-F942D0C1FC87}" type="presOf" srcId="{5B1F7C49-32CB-488C-9956-F903DCC371FA}" destId="{34E0F955-B11D-4C12-855A-A86466E0BAC9}" srcOrd="0" destOrd="0" presId="urn:microsoft.com/office/officeart/2005/8/layout/default"/>
    <dgm:cxn modelId="{8427EE5A-DA5E-4B5F-85D5-5EA5CB677D6B}" type="presOf" srcId="{726367A4-2F14-4965-BD16-44DC7BD210CB}" destId="{45E443C2-87AE-4AD2-B356-AD027C63C7BB}" srcOrd="0" destOrd="0" presId="urn:microsoft.com/office/officeart/2005/8/layout/default"/>
    <dgm:cxn modelId="{594C4DD5-6498-4879-BA6E-EC100677216C}" type="presOf" srcId="{2F49B660-CDB5-4A5B-ADEF-0153D4FC4124}" destId="{5B7DB10F-4D19-4459-A7BC-C29148AAAA9A}" srcOrd="0" destOrd="0" presId="urn:microsoft.com/office/officeart/2005/8/layout/default"/>
    <dgm:cxn modelId="{E710DCEE-003A-42BD-B89B-68C9FD939ACD}" srcId="{726367A4-2F14-4965-BD16-44DC7BD210CB}" destId="{5B1F7C49-32CB-488C-9956-F903DCC371FA}" srcOrd="1" destOrd="0" parTransId="{D3A73FAB-8961-4DEC-BBA4-F94BC2C38C1B}" sibTransId="{BCA43A51-7B0E-4906-97FC-9F7D186C5FF3}"/>
    <dgm:cxn modelId="{A4E023F0-D7BF-4874-9A1C-FA0C1C4B751A}" srcId="{726367A4-2F14-4965-BD16-44DC7BD210CB}" destId="{7CE6999D-2722-4A79-8592-53990EB2D6F2}" srcOrd="0" destOrd="0" parTransId="{A636CBCA-45E4-4261-8838-F694A730EF3B}" sibTransId="{0E04DBCF-A527-48E8-AF9D-BA85B8A8617E}"/>
    <dgm:cxn modelId="{61FB56C2-EE9F-406E-B7E6-8C82B2BDAAFB}" type="presParOf" srcId="{45E443C2-87AE-4AD2-B356-AD027C63C7BB}" destId="{8E884FFB-AA88-45EC-83B8-57EEDFF727F2}" srcOrd="0" destOrd="0" presId="urn:microsoft.com/office/officeart/2005/8/layout/default"/>
    <dgm:cxn modelId="{C011BBC0-20ED-4B96-AA1E-3AFD5A47E67E}" type="presParOf" srcId="{45E443C2-87AE-4AD2-B356-AD027C63C7BB}" destId="{C363102E-4AAD-4019-B9D4-ED9D41D9027A}" srcOrd="1" destOrd="0" presId="urn:microsoft.com/office/officeart/2005/8/layout/default"/>
    <dgm:cxn modelId="{DCEA8122-9823-405D-97CE-E0A2892266C8}" type="presParOf" srcId="{45E443C2-87AE-4AD2-B356-AD027C63C7BB}" destId="{34E0F955-B11D-4C12-855A-A86466E0BAC9}" srcOrd="2" destOrd="0" presId="urn:microsoft.com/office/officeart/2005/8/layout/default"/>
    <dgm:cxn modelId="{5AD702CB-C986-4F47-B257-68E823434250}" type="presParOf" srcId="{45E443C2-87AE-4AD2-B356-AD027C63C7BB}" destId="{B0294C56-A614-4783-BE32-FF67EA3CB1A8}" srcOrd="3" destOrd="0" presId="urn:microsoft.com/office/officeart/2005/8/layout/default"/>
    <dgm:cxn modelId="{233134AB-785B-45AD-94D3-56544654FB32}" type="presParOf" srcId="{45E443C2-87AE-4AD2-B356-AD027C63C7BB}" destId="{5B7DB10F-4D19-4459-A7BC-C29148AAAA9A}"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D903D8-16B0-457A-8CF4-D3A29EF7C659}"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en-US"/>
        </a:p>
      </dgm:t>
    </dgm:pt>
    <dgm:pt modelId="{C1675BDB-7B01-4D73-AE04-8CEB39F9B196}">
      <dgm:prSet/>
      <dgm:spPr/>
      <dgm:t>
        <a:bodyPr/>
        <a:lstStyle/>
        <a:p>
          <a:r>
            <a:rPr lang="en-GB"/>
            <a:t>‘ We are talking about ordinary people – carers and cared for – who find themselves in potentially extremely difficult situations that they didn’t choose, with immense emotional and practical implications for their lives’ 	(quote from a carer)		</a:t>
          </a:r>
          <a:endParaRPr lang="en-US"/>
        </a:p>
      </dgm:t>
    </dgm:pt>
    <dgm:pt modelId="{D29F05A4-D6FD-45B0-86C3-BF5C1FF0C136}" type="parTrans" cxnId="{2D4D9083-E936-43AA-A6A3-86F290A999A2}">
      <dgm:prSet/>
      <dgm:spPr/>
      <dgm:t>
        <a:bodyPr/>
        <a:lstStyle/>
        <a:p>
          <a:endParaRPr lang="en-US"/>
        </a:p>
      </dgm:t>
    </dgm:pt>
    <dgm:pt modelId="{0C0F43EF-F658-4A6C-89B5-5E3D4D8C3346}" type="sibTrans" cxnId="{2D4D9083-E936-43AA-A6A3-86F290A999A2}">
      <dgm:prSet/>
      <dgm:spPr/>
      <dgm:t>
        <a:bodyPr/>
        <a:lstStyle/>
        <a:p>
          <a:endParaRPr lang="en-US"/>
        </a:p>
      </dgm:t>
    </dgm:pt>
    <dgm:pt modelId="{7C9BDB21-E289-4AFD-8EFF-FC8F892B89E3}">
      <dgm:prSet/>
      <dgm:spPr/>
      <dgm:t>
        <a:bodyPr/>
        <a:lstStyle/>
        <a:p>
          <a:r>
            <a:rPr lang="en-GB"/>
            <a:t>‘Carers want to be recognised and valued for what they do, to have information to be able to care well and safely and make the right decisions for them and their family’  (State of Caring 2021, Carers UK)</a:t>
          </a:r>
          <a:endParaRPr lang="en-US"/>
        </a:p>
      </dgm:t>
    </dgm:pt>
    <dgm:pt modelId="{BADCE0C7-CABE-4CE1-8D7F-68C48559D7C6}" type="parTrans" cxnId="{C27426C4-B6AD-4F81-BD80-78892CA80A96}">
      <dgm:prSet/>
      <dgm:spPr/>
      <dgm:t>
        <a:bodyPr/>
        <a:lstStyle/>
        <a:p>
          <a:endParaRPr lang="en-US"/>
        </a:p>
      </dgm:t>
    </dgm:pt>
    <dgm:pt modelId="{36FEA5C5-82F2-4F6C-B8BC-50A8C6641D24}" type="sibTrans" cxnId="{C27426C4-B6AD-4F81-BD80-78892CA80A96}">
      <dgm:prSet/>
      <dgm:spPr/>
      <dgm:t>
        <a:bodyPr/>
        <a:lstStyle/>
        <a:p>
          <a:endParaRPr lang="en-US"/>
        </a:p>
      </dgm:t>
    </dgm:pt>
    <dgm:pt modelId="{A3F78966-9150-4D7E-BA6A-2FB40DFE1E50}" type="pres">
      <dgm:prSet presAssocID="{56D903D8-16B0-457A-8CF4-D3A29EF7C659}" presName="linear" presStyleCnt="0">
        <dgm:presLayoutVars>
          <dgm:animLvl val="lvl"/>
          <dgm:resizeHandles val="exact"/>
        </dgm:presLayoutVars>
      </dgm:prSet>
      <dgm:spPr/>
    </dgm:pt>
    <dgm:pt modelId="{1C854DDE-9481-42C6-BCC9-10B9E428D5E7}" type="pres">
      <dgm:prSet presAssocID="{C1675BDB-7B01-4D73-AE04-8CEB39F9B196}" presName="parentText" presStyleLbl="node1" presStyleIdx="0" presStyleCnt="2">
        <dgm:presLayoutVars>
          <dgm:chMax val="0"/>
          <dgm:bulletEnabled val="1"/>
        </dgm:presLayoutVars>
      </dgm:prSet>
      <dgm:spPr/>
    </dgm:pt>
    <dgm:pt modelId="{135F0D64-40FC-42A6-857E-293C31312F48}" type="pres">
      <dgm:prSet presAssocID="{0C0F43EF-F658-4A6C-89B5-5E3D4D8C3346}" presName="spacer" presStyleCnt="0"/>
      <dgm:spPr/>
    </dgm:pt>
    <dgm:pt modelId="{08BE7713-F605-4903-ABA7-6E0FA3452D44}" type="pres">
      <dgm:prSet presAssocID="{7C9BDB21-E289-4AFD-8EFF-FC8F892B89E3}" presName="parentText" presStyleLbl="node1" presStyleIdx="1" presStyleCnt="2">
        <dgm:presLayoutVars>
          <dgm:chMax val="0"/>
          <dgm:bulletEnabled val="1"/>
        </dgm:presLayoutVars>
      </dgm:prSet>
      <dgm:spPr/>
    </dgm:pt>
  </dgm:ptLst>
  <dgm:cxnLst>
    <dgm:cxn modelId="{385F2B67-89E2-4444-9C74-9FA1FC7C7976}" type="presOf" srcId="{7C9BDB21-E289-4AFD-8EFF-FC8F892B89E3}" destId="{08BE7713-F605-4903-ABA7-6E0FA3452D44}" srcOrd="0" destOrd="0" presId="urn:microsoft.com/office/officeart/2005/8/layout/vList2"/>
    <dgm:cxn modelId="{2D4D9083-E936-43AA-A6A3-86F290A999A2}" srcId="{56D903D8-16B0-457A-8CF4-D3A29EF7C659}" destId="{C1675BDB-7B01-4D73-AE04-8CEB39F9B196}" srcOrd="0" destOrd="0" parTransId="{D29F05A4-D6FD-45B0-86C3-BF5C1FF0C136}" sibTransId="{0C0F43EF-F658-4A6C-89B5-5E3D4D8C3346}"/>
    <dgm:cxn modelId="{7C7D10C3-A827-443F-A46C-F70AC802048E}" type="presOf" srcId="{56D903D8-16B0-457A-8CF4-D3A29EF7C659}" destId="{A3F78966-9150-4D7E-BA6A-2FB40DFE1E50}" srcOrd="0" destOrd="0" presId="urn:microsoft.com/office/officeart/2005/8/layout/vList2"/>
    <dgm:cxn modelId="{383123C3-DADC-432F-AF4A-1E2F5274BE94}" type="presOf" srcId="{C1675BDB-7B01-4D73-AE04-8CEB39F9B196}" destId="{1C854DDE-9481-42C6-BCC9-10B9E428D5E7}" srcOrd="0" destOrd="0" presId="urn:microsoft.com/office/officeart/2005/8/layout/vList2"/>
    <dgm:cxn modelId="{C27426C4-B6AD-4F81-BD80-78892CA80A96}" srcId="{56D903D8-16B0-457A-8CF4-D3A29EF7C659}" destId="{7C9BDB21-E289-4AFD-8EFF-FC8F892B89E3}" srcOrd="1" destOrd="0" parTransId="{BADCE0C7-CABE-4CE1-8D7F-68C48559D7C6}" sibTransId="{36FEA5C5-82F2-4F6C-B8BC-50A8C6641D24}"/>
    <dgm:cxn modelId="{4E13E01C-825A-486F-8956-0018927CF47E}" type="presParOf" srcId="{A3F78966-9150-4D7E-BA6A-2FB40DFE1E50}" destId="{1C854DDE-9481-42C6-BCC9-10B9E428D5E7}" srcOrd="0" destOrd="0" presId="urn:microsoft.com/office/officeart/2005/8/layout/vList2"/>
    <dgm:cxn modelId="{C328EAD4-9402-4BBF-865A-5CA9F0DCA6E3}" type="presParOf" srcId="{A3F78966-9150-4D7E-BA6A-2FB40DFE1E50}" destId="{135F0D64-40FC-42A6-857E-293C31312F48}" srcOrd="1" destOrd="0" presId="urn:microsoft.com/office/officeart/2005/8/layout/vList2"/>
    <dgm:cxn modelId="{EF5B111A-3219-4867-8DC0-0E8B0345F457}" type="presParOf" srcId="{A3F78966-9150-4D7E-BA6A-2FB40DFE1E50}" destId="{08BE7713-F605-4903-ABA7-6E0FA3452D4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AA20B3-A932-4FBE-892B-7355759C6817}">
      <dsp:nvSpPr>
        <dsp:cNvPr id="0" name=""/>
        <dsp:cNvSpPr/>
      </dsp:nvSpPr>
      <dsp:spPr>
        <a:xfrm>
          <a:off x="1985" y="726435"/>
          <a:ext cx="4235065" cy="254103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kern="1200"/>
            <a:t>The most recent Census 2021 puts the estimated number of unpaid carers at 5 million in England and Wales. This, together with ONS Census data for Scotland and Northern Ireland, suggests that the number of unpaid carers across the UK is 5.7 million.</a:t>
          </a:r>
          <a:endParaRPr lang="en-US" sz="2000" kern="1200"/>
        </a:p>
      </dsp:txBody>
      <dsp:txXfrm>
        <a:off x="76409" y="800859"/>
        <a:ext cx="4086217" cy="2392191"/>
      </dsp:txXfrm>
    </dsp:sp>
    <dsp:sp modelId="{8F53F76E-687B-4CE8-8367-5CFAFEA90A42}">
      <dsp:nvSpPr>
        <dsp:cNvPr id="0" name=""/>
        <dsp:cNvSpPr/>
      </dsp:nvSpPr>
      <dsp:spPr>
        <a:xfrm>
          <a:off x="4660557" y="1471806"/>
          <a:ext cx="897833" cy="1050296"/>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4660557" y="1681865"/>
        <a:ext cx="628483" cy="630178"/>
      </dsp:txXfrm>
    </dsp:sp>
    <dsp:sp modelId="{E625BE42-51CC-4130-9547-7BE0D03A9371}">
      <dsp:nvSpPr>
        <dsp:cNvPr id="0" name=""/>
        <dsp:cNvSpPr/>
      </dsp:nvSpPr>
      <dsp:spPr>
        <a:xfrm>
          <a:off x="5931077" y="726435"/>
          <a:ext cx="4235065" cy="2541039"/>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kern="1200" dirty="0"/>
            <a:t>This means that around 9% of people are providing unpaid care. However, Carers UK research in 2022 estimates the number of unpaid carers could be as high as 10.6 million (Carers UK, Carers Week 2022 research report).</a:t>
          </a:r>
          <a:endParaRPr lang="en-US" sz="2000" kern="1200" dirty="0"/>
        </a:p>
      </dsp:txBody>
      <dsp:txXfrm>
        <a:off x="6005501" y="800859"/>
        <a:ext cx="4086217" cy="23921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0C407-ECD2-4710-ABB6-40BD7D75657B}">
      <dsp:nvSpPr>
        <dsp:cNvPr id="0" name=""/>
        <dsp:cNvSpPr/>
      </dsp:nvSpPr>
      <dsp:spPr>
        <a:xfrm>
          <a:off x="1241" y="544719"/>
          <a:ext cx="4840783" cy="290447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0" i="0" kern="1200" dirty="0"/>
            <a:t>With the current cost of living crisis, carers are facing unprecedented pressure on their finances: a quarter of carers (25%) are cutting back on essentials like food or heating and 63% are extremely worried about managing their monthly costs (Carers UK, State of Caring 2022).</a:t>
          </a:r>
          <a:endParaRPr lang="en-US" sz="2400" kern="1200" dirty="0"/>
        </a:p>
      </dsp:txBody>
      <dsp:txXfrm>
        <a:off x="1241" y="544719"/>
        <a:ext cx="4840783" cy="2904470"/>
      </dsp:txXfrm>
    </dsp:sp>
    <dsp:sp modelId="{40C0F8C2-5FB0-4EFF-986C-C95AAECB8699}">
      <dsp:nvSpPr>
        <dsp:cNvPr id="0" name=""/>
        <dsp:cNvSpPr/>
      </dsp:nvSpPr>
      <dsp:spPr>
        <a:xfrm>
          <a:off x="5326103" y="544719"/>
          <a:ext cx="4840783" cy="2904470"/>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0" i="0" kern="1200"/>
            <a:t>Caring comes with additional costs that can have a significant impact on carers’ finances and many carers suffer financial hardship. 44% of working-age adults who are caring for 35 hours or more a week are in poverty. (Joseph Rowntree Foundation, UK Poverty 2022).</a:t>
          </a:r>
          <a:endParaRPr lang="en-US" sz="2400" kern="1200"/>
        </a:p>
      </dsp:txBody>
      <dsp:txXfrm>
        <a:off x="5326103" y="544719"/>
        <a:ext cx="4840783" cy="29044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4FFB-AA88-45EC-83B8-57EEDFF727F2}">
      <dsp:nvSpPr>
        <dsp:cNvPr id="0" name=""/>
        <dsp:cNvSpPr/>
      </dsp:nvSpPr>
      <dsp:spPr>
        <a:xfrm>
          <a:off x="0" y="1043693"/>
          <a:ext cx="3177539" cy="190652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Caring can have a significant impact on health and wellbeing. 60% of carers report a long-term health condition or disability compared to 50% non-carers (Carers UK analysis of GP Patient Survey 2021).</a:t>
          </a:r>
          <a:endParaRPr lang="en-US" sz="1800" kern="1200"/>
        </a:p>
      </dsp:txBody>
      <dsp:txXfrm>
        <a:off x="0" y="1043693"/>
        <a:ext cx="3177539" cy="1906524"/>
      </dsp:txXfrm>
    </dsp:sp>
    <dsp:sp modelId="{34E0F955-B11D-4C12-855A-A86466E0BAC9}">
      <dsp:nvSpPr>
        <dsp:cNvPr id="0" name=""/>
        <dsp:cNvSpPr/>
      </dsp:nvSpPr>
      <dsp:spPr>
        <a:xfrm>
          <a:off x="3495294" y="1043693"/>
          <a:ext cx="3177539" cy="1906524"/>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Over a quarter of carers (29%) feel lonely often or always (Carers UK, State of Caring 2022).</a:t>
          </a:r>
          <a:endParaRPr lang="en-US" sz="1800" kern="1200"/>
        </a:p>
      </dsp:txBody>
      <dsp:txXfrm>
        <a:off x="3495294" y="1043693"/>
        <a:ext cx="3177539" cy="1906524"/>
      </dsp:txXfrm>
    </dsp:sp>
    <dsp:sp modelId="{5B7DB10F-4D19-4459-A7BC-C29148AAAA9A}">
      <dsp:nvSpPr>
        <dsp:cNvPr id="0" name=""/>
        <dsp:cNvSpPr/>
      </dsp:nvSpPr>
      <dsp:spPr>
        <a:xfrm>
          <a:off x="6990587" y="1043693"/>
          <a:ext cx="3177539" cy="1906524"/>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There is increasing evidence that caring should be considered a social determinant of health (Public Health England, Caring as a Social Determinant of Health, 2021)</a:t>
          </a:r>
          <a:endParaRPr lang="en-US" sz="1800" kern="1200"/>
        </a:p>
      </dsp:txBody>
      <dsp:txXfrm>
        <a:off x="6990587" y="1043693"/>
        <a:ext cx="3177539" cy="19065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854DDE-9481-42C6-BCC9-10B9E428D5E7}">
      <dsp:nvSpPr>
        <dsp:cNvPr id="0" name=""/>
        <dsp:cNvSpPr/>
      </dsp:nvSpPr>
      <dsp:spPr>
        <a:xfrm>
          <a:off x="0" y="142343"/>
          <a:ext cx="6263640" cy="25740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 We are talking about ordinary people – carers and cared for – who find themselves in potentially extremely difficult situations that they didn’t choose, with immense emotional and practical implications for their lives’ 	(quote from a carer)		</a:t>
          </a:r>
          <a:endParaRPr lang="en-US" sz="2500" kern="1200"/>
        </a:p>
      </dsp:txBody>
      <dsp:txXfrm>
        <a:off x="125652" y="267995"/>
        <a:ext cx="6012336" cy="2322696"/>
      </dsp:txXfrm>
    </dsp:sp>
    <dsp:sp modelId="{08BE7713-F605-4903-ABA7-6E0FA3452D44}">
      <dsp:nvSpPr>
        <dsp:cNvPr id="0" name=""/>
        <dsp:cNvSpPr/>
      </dsp:nvSpPr>
      <dsp:spPr>
        <a:xfrm>
          <a:off x="0" y="2788343"/>
          <a:ext cx="6263640" cy="25740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‘Carers want to be recognised and valued for what they do, to have information to be able to care well and safely and make the right decisions for them and their family’  (State of Caring 2021, Carers UK)</a:t>
          </a:r>
          <a:endParaRPr lang="en-US" sz="2500" kern="1200"/>
        </a:p>
      </dsp:txBody>
      <dsp:txXfrm>
        <a:off x="125652" y="2913995"/>
        <a:ext cx="6012336" cy="232269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B1D61-1348-1EDB-5349-01863F8451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1412A0E-5D5E-AF8F-1F51-CFAF5A2689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61C128A-3B45-56D8-3F6C-4F82EF95D68F}"/>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5" name="Footer Placeholder 4">
            <a:extLst>
              <a:ext uri="{FF2B5EF4-FFF2-40B4-BE49-F238E27FC236}">
                <a16:creationId xmlns:a16="http://schemas.microsoft.com/office/drawing/2014/main" id="{B3E6B499-8BD0-57F9-3236-A99EB4C42B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132654-D137-AD54-D370-6CDCF83AC9BD}"/>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3395125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816F9-CBD1-51F5-75FC-6A61B330B51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37A297-989C-6D3B-E2CC-CFC66DD911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FF90A6-6F4D-8215-647D-EC2FF7673348}"/>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5" name="Footer Placeholder 4">
            <a:extLst>
              <a:ext uri="{FF2B5EF4-FFF2-40B4-BE49-F238E27FC236}">
                <a16:creationId xmlns:a16="http://schemas.microsoft.com/office/drawing/2014/main" id="{B552D866-923C-3326-33A8-1D70C70CF7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5DB8C5-7C84-3273-69F2-1D3A6E30DDAC}"/>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1609379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7F594A-1C1A-2CF9-8E2B-85AC1EE86F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13394F-9AAB-39A9-93F5-E00E08DD88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4FD79F-6F35-188E-F76B-32BB9E37319C}"/>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5" name="Footer Placeholder 4">
            <a:extLst>
              <a:ext uri="{FF2B5EF4-FFF2-40B4-BE49-F238E27FC236}">
                <a16:creationId xmlns:a16="http://schemas.microsoft.com/office/drawing/2014/main" id="{F793362B-E9DF-F093-F9E3-013FDFF23E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9DCC51-52A4-24A8-530D-0BFE3951690D}"/>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3202592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5EE9F-2039-9D6C-C398-B497FD886C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D20C54-0BBC-B7F1-C1E6-450085AF1C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B9C94D-4A9D-9975-CD4A-B2ABF7391FCB}"/>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5" name="Footer Placeholder 4">
            <a:extLst>
              <a:ext uri="{FF2B5EF4-FFF2-40B4-BE49-F238E27FC236}">
                <a16:creationId xmlns:a16="http://schemas.microsoft.com/office/drawing/2014/main" id="{5A3E6CA0-DAB3-5ABA-5275-6E1CDF3E4F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8F455B-8EF8-0DBF-AA1B-BB9AC514656C}"/>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3291553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4B33C-6201-8140-36D4-7D58FD1D8E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246CEB6-98FF-64A2-09BC-B8E1AF18BD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CA0B0F-E1C0-CB36-37A0-4E879E94346F}"/>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5" name="Footer Placeholder 4">
            <a:extLst>
              <a:ext uri="{FF2B5EF4-FFF2-40B4-BE49-F238E27FC236}">
                <a16:creationId xmlns:a16="http://schemas.microsoft.com/office/drawing/2014/main" id="{32B51C99-0EE5-1DFD-FD60-3A90B542C8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63F429-1506-9FB7-4B3A-953A003644D1}"/>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3544891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36CE4-E1F1-FE9D-5771-331E12E41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9D8DD7-E451-8E72-A105-8055CA94D3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9FCAFA0-7560-DF6A-4121-F04EBE179E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83E7E1-8BC5-13D6-E7E4-9224F6AF3B35}"/>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6" name="Footer Placeholder 5">
            <a:extLst>
              <a:ext uri="{FF2B5EF4-FFF2-40B4-BE49-F238E27FC236}">
                <a16:creationId xmlns:a16="http://schemas.microsoft.com/office/drawing/2014/main" id="{61FEC8D5-1A08-6691-01B8-4331A27FDB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81C973-99C0-C28B-CBEE-B037619BE3CF}"/>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305455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42937-25E7-A10B-389D-73E6ED0C0AF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E6A7C85-14A9-7C7B-BC01-CEB531F688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71130E-7AD5-B3A1-057F-5F25F8AABA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714F4E-4717-A3EC-2BFA-8E5D318BB6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C80328-DBB7-D55E-4CB0-2FBEDF3B37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9BEF548-DF0A-3FA9-FE30-57E20EAE6B31}"/>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8" name="Footer Placeholder 7">
            <a:extLst>
              <a:ext uri="{FF2B5EF4-FFF2-40B4-BE49-F238E27FC236}">
                <a16:creationId xmlns:a16="http://schemas.microsoft.com/office/drawing/2014/main" id="{461130F0-D15C-FCC6-29DE-D78EA82A29B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B2BF9BF-43DF-2425-880D-4F68AC49A5BB}"/>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4060867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8B8F4-F2B6-98DB-B989-30CFC86C6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75EBDFE-08CD-9A22-CBC1-A90A9723F269}"/>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4" name="Footer Placeholder 3">
            <a:extLst>
              <a:ext uri="{FF2B5EF4-FFF2-40B4-BE49-F238E27FC236}">
                <a16:creationId xmlns:a16="http://schemas.microsoft.com/office/drawing/2014/main" id="{A1056093-000D-B55F-86E6-611286A4CD5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CE9A03E-19B5-1C39-F6D4-9F796591ACFC}"/>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1534597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9631EB-E9B3-A6AB-4279-7C7AC1F7F067}"/>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3" name="Footer Placeholder 2">
            <a:extLst>
              <a:ext uri="{FF2B5EF4-FFF2-40B4-BE49-F238E27FC236}">
                <a16:creationId xmlns:a16="http://schemas.microsoft.com/office/drawing/2014/main" id="{19E1411C-A8B3-3599-EB3A-FBD574FAE29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D13DEEE-0C8A-C3BB-E65B-A5966C78E139}"/>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2481399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8AEDA-65F1-6F24-E666-D8DD2B9EF9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A8117A5-C3BA-8714-B4F0-D48A6E9B38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06F6157-6530-980B-5126-4C90A497C0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4B8B75-C292-89BC-E03D-BFDF3D5FF6F6}"/>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6" name="Footer Placeholder 5">
            <a:extLst>
              <a:ext uri="{FF2B5EF4-FFF2-40B4-BE49-F238E27FC236}">
                <a16:creationId xmlns:a16="http://schemas.microsoft.com/office/drawing/2014/main" id="{809381C0-541C-DDD1-C782-C2AA6D52AA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AA96512-DAFA-6114-EFE4-70812D9526BD}"/>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2499572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F5219-CE37-A606-EE4D-345327B324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5757E83-D09A-76DE-5C29-53B18FB885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EE4228B-E60B-3AEA-69FE-AC32638AB2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11AFAA-C1B8-0A1D-1F33-D7E2668C696A}"/>
              </a:ext>
            </a:extLst>
          </p:cNvPr>
          <p:cNvSpPr>
            <a:spLocks noGrp="1"/>
          </p:cNvSpPr>
          <p:nvPr>
            <p:ph type="dt" sz="half" idx="10"/>
          </p:nvPr>
        </p:nvSpPr>
        <p:spPr/>
        <p:txBody>
          <a:bodyPr/>
          <a:lstStyle/>
          <a:p>
            <a:fld id="{C2917F58-7B3F-4CC6-AD2E-C4A2E47960ED}" type="datetimeFigureOut">
              <a:rPr lang="en-GB" smtClean="0"/>
              <a:t>20/11/2023</a:t>
            </a:fld>
            <a:endParaRPr lang="en-GB"/>
          </a:p>
        </p:txBody>
      </p:sp>
      <p:sp>
        <p:nvSpPr>
          <p:cNvPr id="6" name="Footer Placeholder 5">
            <a:extLst>
              <a:ext uri="{FF2B5EF4-FFF2-40B4-BE49-F238E27FC236}">
                <a16:creationId xmlns:a16="http://schemas.microsoft.com/office/drawing/2014/main" id="{5439E710-97F6-3F33-9A5F-6C4DC1E661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2E3C8A-9F32-AC03-D702-8A661442A4DD}"/>
              </a:ext>
            </a:extLst>
          </p:cNvPr>
          <p:cNvSpPr>
            <a:spLocks noGrp="1"/>
          </p:cNvSpPr>
          <p:nvPr>
            <p:ph type="sldNum" sz="quarter" idx="12"/>
          </p:nvPr>
        </p:nvSpPr>
        <p:spPr/>
        <p:txBody>
          <a:bodyPr/>
          <a:lstStyle/>
          <a:p>
            <a:fld id="{6F0235A8-96F7-47F0-B3F8-F820ACE95D38}" type="slidenum">
              <a:rPr lang="en-GB" smtClean="0"/>
              <a:t>‹#›</a:t>
            </a:fld>
            <a:endParaRPr lang="en-GB"/>
          </a:p>
        </p:txBody>
      </p:sp>
    </p:spTree>
    <p:extLst>
      <p:ext uri="{BB962C8B-B14F-4D97-AF65-F5344CB8AC3E}">
        <p14:creationId xmlns:p14="http://schemas.microsoft.com/office/powerpoint/2010/main" val="223198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DD919D-F791-F905-5974-1DC20863D7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C87836-EA5B-8665-EC82-DF5C59216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0D6FE1-1913-9119-6185-2A057E5A24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17F58-7B3F-4CC6-AD2E-C4A2E47960ED}" type="datetimeFigureOut">
              <a:rPr lang="en-GB" smtClean="0"/>
              <a:t>20/11/2023</a:t>
            </a:fld>
            <a:endParaRPr lang="en-GB"/>
          </a:p>
        </p:txBody>
      </p:sp>
      <p:sp>
        <p:nvSpPr>
          <p:cNvPr id="5" name="Footer Placeholder 4">
            <a:extLst>
              <a:ext uri="{FF2B5EF4-FFF2-40B4-BE49-F238E27FC236}">
                <a16:creationId xmlns:a16="http://schemas.microsoft.com/office/drawing/2014/main" id="{98FDE074-498F-6090-35E3-6F396E525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A14F42E-6E79-4AC5-DF00-FE4A7091B0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235A8-96F7-47F0-B3F8-F820ACE95D38}" type="slidenum">
              <a:rPr lang="en-GB" smtClean="0"/>
              <a:t>‹#›</a:t>
            </a:fld>
            <a:endParaRPr lang="en-GB"/>
          </a:p>
        </p:txBody>
      </p:sp>
    </p:spTree>
    <p:extLst>
      <p:ext uri="{BB962C8B-B14F-4D97-AF65-F5344CB8AC3E}">
        <p14:creationId xmlns:p14="http://schemas.microsoft.com/office/powerpoint/2010/main" val="2014144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local.gov.uk/parliament/briefings-and-responses/carers-and-safeguarding-briefing-people-who-work-carers" TargetMode="External"/><Relationship Id="rId2" Type="http://schemas.openxmlformats.org/officeDocument/2006/relationships/hyperlink" Target="https://www.tsab.org.uk/wp-content/uploads/2021/11/CCInformSecondaryTraumaAndCompassionFatigue.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E8CCBF5-003F-695C-48FD-6F865BC0C513}"/>
              </a:ext>
            </a:extLst>
          </p:cNvPr>
          <p:cNvPicPr>
            <a:picLocks noChangeAspect="1"/>
          </p:cNvPicPr>
          <p:nvPr/>
        </p:nvPicPr>
        <p:blipFill rotWithShape="1">
          <a:blip r:embed="rId2"/>
          <a:srcRect l="21841" r="19107"/>
          <a:stretch/>
        </p:blipFill>
        <p:spPr>
          <a:xfrm>
            <a:off x="994549" y="965199"/>
            <a:ext cx="2909847" cy="4927602"/>
          </a:xfrm>
          <a:prstGeom prst="rect">
            <a:avLst/>
          </a:prstGeom>
        </p:spPr>
      </p:pic>
      <p:sp>
        <p:nvSpPr>
          <p:cNvPr id="18" name="Freeform: Shape 17">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7B884AD-F8E4-A0FA-24EE-B59BDDB7B4B0}"/>
              </a:ext>
            </a:extLst>
          </p:cNvPr>
          <p:cNvSpPr>
            <a:spLocks noGrp="1"/>
          </p:cNvSpPr>
          <p:nvPr>
            <p:ph type="ctrTitle"/>
          </p:nvPr>
        </p:nvSpPr>
        <p:spPr>
          <a:xfrm>
            <a:off x="5622061" y="762538"/>
            <a:ext cx="5649349" cy="3199862"/>
          </a:xfrm>
        </p:spPr>
        <p:txBody>
          <a:bodyPr anchor="b">
            <a:normAutofit/>
          </a:bodyPr>
          <a:lstStyle/>
          <a:p>
            <a:pPr algn="l"/>
            <a:r>
              <a:rPr lang="en-GB" sz="4100">
                <a:solidFill>
                  <a:srgbClr val="FFFFFF"/>
                </a:solidFill>
              </a:rPr>
              <a:t>Who Cares for the Carers?</a:t>
            </a:r>
            <a:br>
              <a:rPr lang="en-GB" sz="4100">
                <a:solidFill>
                  <a:srgbClr val="FFFFFF"/>
                </a:solidFill>
              </a:rPr>
            </a:br>
            <a:r>
              <a:rPr lang="en-GB" sz="4100">
                <a:solidFill>
                  <a:srgbClr val="FFFFFF"/>
                </a:solidFill>
              </a:rPr>
              <a:t>Vicarious and Secondary Trauma</a:t>
            </a:r>
            <a:br>
              <a:rPr lang="en-GB" sz="4100">
                <a:solidFill>
                  <a:srgbClr val="FFFFFF"/>
                </a:solidFill>
              </a:rPr>
            </a:br>
            <a:endParaRPr lang="en-GB" sz="4100">
              <a:solidFill>
                <a:srgbClr val="FFFFFF"/>
              </a:solidFill>
            </a:endParaRPr>
          </a:p>
        </p:txBody>
      </p:sp>
      <p:sp>
        <p:nvSpPr>
          <p:cNvPr id="3" name="Subtitle 2">
            <a:extLst>
              <a:ext uri="{FF2B5EF4-FFF2-40B4-BE49-F238E27FC236}">
                <a16:creationId xmlns:a16="http://schemas.microsoft.com/office/drawing/2014/main" id="{970C1E26-FC35-2879-A514-45647817CF1B}"/>
              </a:ext>
            </a:extLst>
          </p:cNvPr>
          <p:cNvSpPr>
            <a:spLocks noGrp="1"/>
          </p:cNvSpPr>
          <p:nvPr>
            <p:ph type="subTitle" idx="1"/>
          </p:nvPr>
        </p:nvSpPr>
        <p:spPr>
          <a:xfrm>
            <a:off x="5622061" y="4312561"/>
            <a:ext cx="5649349" cy="1687815"/>
          </a:xfrm>
        </p:spPr>
        <p:txBody>
          <a:bodyPr anchor="t">
            <a:normAutofit/>
          </a:bodyPr>
          <a:lstStyle/>
          <a:p>
            <a:pPr algn="l"/>
            <a:r>
              <a:rPr lang="en-GB" sz="2200">
                <a:solidFill>
                  <a:srgbClr val="FFFFFF"/>
                </a:solidFill>
              </a:rPr>
              <a:t>Teresa Bell</a:t>
            </a:r>
          </a:p>
          <a:p>
            <a:pPr algn="l"/>
            <a:r>
              <a:rPr lang="en-GB" sz="2200">
                <a:solidFill>
                  <a:srgbClr val="FFFFFF"/>
                </a:solidFill>
              </a:rPr>
              <a:t>Independent Chair, Safeguarding Adults Boards</a:t>
            </a:r>
          </a:p>
          <a:p>
            <a:pPr algn="l"/>
            <a:endParaRPr lang="en-GB" sz="2200">
              <a:solidFill>
                <a:srgbClr val="FFFFFF"/>
              </a:solidFill>
            </a:endParaRPr>
          </a:p>
          <a:p>
            <a:pPr algn="l"/>
            <a:r>
              <a:rPr lang="en-GB" sz="2200">
                <a:solidFill>
                  <a:srgbClr val="FFFFFF"/>
                </a:solidFill>
              </a:rPr>
              <a:t>Stop Adult Abuse Week 2023</a:t>
            </a:r>
          </a:p>
        </p:txBody>
      </p:sp>
      <p:sp>
        <p:nvSpPr>
          <p:cNvPr id="20"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18288"/>
          </a:xfrm>
          <a:custGeom>
            <a:avLst/>
            <a:gdLst>
              <a:gd name="connsiteX0" fmla="*/ 0 w 5303520"/>
              <a:gd name="connsiteY0" fmla="*/ 0 h 18288"/>
              <a:gd name="connsiteX1" fmla="*/ 556870 w 5303520"/>
              <a:gd name="connsiteY1" fmla="*/ 0 h 18288"/>
              <a:gd name="connsiteX2" fmla="*/ 1272845 w 5303520"/>
              <a:gd name="connsiteY2" fmla="*/ 0 h 18288"/>
              <a:gd name="connsiteX3" fmla="*/ 1882750 w 5303520"/>
              <a:gd name="connsiteY3" fmla="*/ 0 h 18288"/>
              <a:gd name="connsiteX4" fmla="*/ 2439619 w 5303520"/>
              <a:gd name="connsiteY4" fmla="*/ 0 h 18288"/>
              <a:gd name="connsiteX5" fmla="*/ 3155594 w 5303520"/>
              <a:gd name="connsiteY5" fmla="*/ 0 h 18288"/>
              <a:gd name="connsiteX6" fmla="*/ 3818534 w 5303520"/>
              <a:gd name="connsiteY6" fmla="*/ 0 h 18288"/>
              <a:gd name="connsiteX7" fmla="*/ 4481474 w 5303520"/>
              <a:gd name="connsiteY7" fmla="*/ 0 h 18288"/>
              <a:gd name="connsiteX8" fmla="*/ 5303520 w 5303520"/>
              <a:gd name="connsiteY8" fmla="*/ 0 h 18288"/>
              <a:gd name="connsiteX9" fmla="*/ 5303520 w 5303520"/>
              <a:gd name="connsiteY9" fmla="*/ 18288 h 18288"/>
              <a:gd name="connsiteX10" fmla="*/ 4746650 w 5303520"/>
              <a:gd name="connsiteY10" fmla="*/ 18288 h 18288"/>
              <a:gd name="connsiteX11" fmla="*/ 4242816 w 5303520"/>
              <a:gd name="connsiteY11" fmla="*/ 18288 h 18288"/>
              <a:gd name="connsiteX12" fmla="*/ 3526841 w 5303520"/>
              <a:gd name="connsiteY12" fmla="*/ 18288 h 18288"/>
              <a:gd name="connsiteX13" fmla="*/ 2969971 w 5303520"/>
              <a:gd name="connsiteY13" fmla="*/ 18288 h 18288"/>
              <a:gd name="connsiteX14" fmla="*/ 2253996 w 5303520"/>
              <a:gd name="connsiteY14" fmla="*/ 18288 h 18288"/>
              <a:gd name="connsiteX15" fmla="*/ 1484986 w 5303520"/>
              <a:gd name="connsiteY15" fmla="*/ 18288 h 18288"/>
              <a:gd name="connsiteX16" fmla="*/ 875081 w 5303520"/>
              <a:gd name="connsiteY16" fmla="*/ 18288 h 18288"/>
              <a:gd name="connsiteX17" fmla="*/ 0 w 5303520"/>
              <a:gd name="connsiteY17" fmla="*/ 18288 h 18288"/>
              <a:gd name="connsiteX18" fmla="*/ 0 w 530352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18288"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4050" y="6954"/>
                  <a:pt x="5304254" y="12839"/>
                  <a:pt x="5303520" y="18288"/>
                </a:cubicBezTo>
                <a:cubicBezTo>
                  <a:pt x="5132450" y="501"/>
                  <a:pt x="4953391" y="18714"/>
                  <a:pt x="4746650" y="18288"/>
                </a:cubicBezTo>
                <a:cubicBezTo>
                  <a:pt x="4539909" y="17863"/>
                  <a:pt x="4361261" y="7168"/>
                  <a:pt x="4242816" y="18288"/>
                </a:cubicBezTo>
                <a:cubicBezTo>
                  <a:pt x="4124371" y="29408"/>
                  <a:pt x="3754907" y="21026"/>
                  <a:pt x="3526841" y="18288"/>
                </a:cubicBezTo>
                <a:cubicBezTo>
                  <a:pt x="3298775" y="15550"/>
                  <a:pt x="3164473" y="3913"/>
                  <a:pt x="2969971" y="18288"/>
                </a:cubicBezTo>
                <a:cubicBezTo>
                  <a:pt x="2775469" y="32664"/>
                  <a:pt x="2608536" y="2050"/>
                  <a:pt x="2253996" y="18288"/>
                </a:cubicBezTo>
                <a:cubicBezTo>
                  <a:pt x="1899456" y="34526"/>
                  <a:pt x="1752044" y="28789"/>
                  <a:pt x="1484986" y="18288"/>
                </a:cubicBezTo>
                <a:cubicBezTo>
                  <a:pt x="1217928" y="7788"/>
                  <a:pt x="1060609" y="-4784"/>
                  <a:pt x="875081" y="18288"/>
                </a:cubicBezTo>
                <a:cubicBezTo>
                  <a:pt x="689553" y="41360"/>
                  <a:pt x="188846" y="25228"/>
                  <a:pt x="0" y="18288"/>
                </a:cubicBezTo>
                <a:cubicBezTo>
                  <a:pt x="-570" y="9279"/>
                  <a:pt x="132" y="5100"/>
                  <a:pt x="0" y="0"/>
                </a:cubicBezTo>
                <a:close/>
              </a:path>
              <a:path w="5303520" h="18288"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2837" y="5414"/>
                  <a:pt x="5302800" y="12510"/>
                  <a:pt x="5303520" y="18288"/>
                </a:cubicBezTo>
                <a:cubicBezTo>
                  <a:pt x="5082751" y="18456"/>
                  <a:pt x="4993374" y="24100"/>
                  <a:pt x="4746650" y="18288"/>
                </a:cubicBezTo>
                <a:cubicBezTo>
                  <a:pt x="4499926" y="12477"/>
                  <a:pt x="4368648" y="-7187"/>
                  <a:pt x="4083710" y="18288"/>
                </a:cubicBezTo>
                <a:cubicBezTo>
                  <a:pt x="3798772" y="43763"/>
                  <a:pt x="3729434" y="5501"/>
                  <a:pt x="3473806" y="18288"/>
                </a:cubicBezTo>
                <a:cubicBezTo>
                  <a:pt x="3218178" y="31075"/>
                  <a:pt x="3056855" y="30003"/>
                  <a:pt x="2704795" y="18288"/>
                </a:cubicBezTo>
                <a:cubicBezTo>
                  <a:pt x="2352735" y="6573"/>
                  <a:pt x="2319447" y="29257"/>
                  <a:pt x="1935785" y="18288"/>
                </a:cubicBezTo>
                <a:cubicBezTo>
                  <a:pt x="1552123" y="7320"/>
                  <a:pt x="1532619" y="-467"/>
                  <a:pt x="1378915" y="18288"/>
                </a:cubicBezTo>
                <a:cubicBezTo>
                  <a:pt x="1225211" y="37043"/>
                  <a:pt x="1038692" y="34308"/>
                  <a:pt x="715975" y="18288"/>
                </a:cubicBezTo>
                <a:cubicBezTo>
                  <a:pt x="393258" y="2268"/>
                  <a:pt x="303768" y="26944"/>
                  <a:pt x="0" y="18288"/>
                </a:cubicBezTo>
                <a:cubicBezTo>
                  <a:pt x="-306" y="11061"/>
                  <a:pt x="-655" y="7751"/>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3675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008DE85E-7474-85F9-FB27-91FBC0291D60}"/>
              </a:ext>
            </a:extLst>
          </p:cNvPr>
          <p:cNvSpPr>
            <a:spLocks noGrp="1"/>
          </p:cNvSpPr>
          <p:nvPr>
            <p:ph type="title"/>
          </p:nvPr>
        </p:nvSpPr>
        <p:spPr>
          <a:xfrm>
            <a:off x="838200" y="401221"/>
            <a:ext cx="10515600" cy="1348065"/>
          </a:xfrm>
        </p:spPr>
        <p:txBody>
          <a:bodyPr>
            <a:normAutofit/>
          </a:bodyPr>
          <a:lstStyle/>
          <a:p>
            <a:r>
              <a:rPr lang="en-GB" sz="4200">
                <a:solidFill>
                  <a:srgbClr val="FFFFFF"/>
                </a:solidFill>
              </a:rPr>
              <a:t>Awareness of the potential impact on our caring role</a:t>
            </a:r>
          </a:p>
        </p:txBody>
      </p:sp>
      <p:sp>
        <p:nvSpPr>
          <p:cNvPr id="3" name="Content Placeholder 2">
            <a:extLst>
              <a:ext uri="{FF2B5EF4-FFF2-40B4-BE49-F238E27FC236}">
                <a16:creationId xmlns:a16="http://schemas.microsoft.com/office/drawing/2014/main" id="{F9A6EE23-A592-FD65-7A0E-87EE213D0F46}"/>
              </a:ext>
            </a:extLst>
          </p:cNvPr>
          <p:cNvSpPr>
            <a:spLocks noGrp="1"/>
          </p:cNvSpPr>
          <p:nvPr>
            <p:ph idx="1"/>
          </p:nvPr>
        </p:nvSpPr>
        <p:spPr>
          <a:xfrm>
            <a:off x="838200" y="2586789"/>
            <a:ext cx="10515600" cy="3590174"/>
          </a:xfrm>
        </p:spPr>
        <p:txBody>
          <a:bodyPr>
            <a:normAutofit/>
          </a:bodyPr>
          <a:lstStyle/>
          <a:p>
            <a:r>
              <a:rPr lang="en-GB" sz="2200"/>
              <a:t>All of the issues listed have a significant impact on our ability to function as we would like, to provide quality support for those with whom we are working</a:t>
            </a:r>
          </a:p>
          <a:p>
            <a:endParaRPr lang="en-GB" sz="2200"/>
          </a:p>
          <a:p>
            <a:r>
              <a:rPr lang="en-GB" sz="2200"/>
              <a:t>It can become increasingly dangerous if it causes us to minimise an individual’s distress in order to avoid further trauma to ourselves: to silence someone by not acknowledging what they are saying, or to avoid asking questions or following up on concerns that may lead to further trauma being revealed or significant additional work</a:t>
            </a:r>
          </a:p>
          <a:p>
            <a:endParaRPr lang="en-GB" sz="2200"/>
          </a:p>
        </p:txBody>
      </p:sp>
    </p:spTree>
    <p:extLst>
      <p:ext uri="{BB962C8B-B14F-4D97-AF65-F5344CB8AC3E}">
        <p14:creationId xmlns:p14="http://schemas.microsoft.com/office/powerpoint/2010/main" val="1683186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56EBFC15-D6D9-47EC-0651-A2438AE0A17E}"/>
              </a:ext>
            </a:extLst>
          </p:cNvPr>
          <p:cNvSpPr>
            <a:spLocks noGrp="1"/>
          </p:cNvSpPr>
          <p:nvPr>
            <p:ph type="title"/>
          </p:nvPr>
        </p:nvSpPr>
        <p:spPr>
          <a:xfrm>
            <a:off x="838200" y="365125"/>
            <a:ext cx="5393361" cy="1325563"/>
          </a:xfrm>
        </p:spPr>
        <p:txBody>
          <a:bodyPr>
            <a:normAutofit/>
          </a:bodyPr>
          <a:lstStyle/>
          <a:p>
            <a:endParaRPr lang="en-GB" dirty="0"/>
          </a:p>
        </p:txBody>
      </p:sp>
      <p:sp>
        <p:nvSpPr>
          <p:cNvPr id="3" name="Content Placeholder 2">
            <a:extLst>
              <a:ext uri="{FF2B5EF4-FFF2-40B4-BE49-F238E27FC236}">
                <a16:creationId xmlns:a16="http://schemas.microsoft.com/office/drawing/2014/main" id="{D7130892-B638-6D26-918A-1BF56759E2D3}"/>
              </a:ext>
            </a:extLst>
          </p:cNvPr>
          <p:cNvSpPr>
            <a:spLocks noGrp="1"/>
          </p:cNvSpPr>
          <p:nvPr>
            <p:ph idx="1"/>
          </p:nvPr>
        </p:nvSpPr>
        <p:spPr>
          <a:xfrm>
            <a:off x="838200" y="1825625"/>
            <a:ext cx="5393361" cy="4351338"/>
          </a:xfrm>
        </p:spPr>
        <p:txBody>
          <a:bodyPr>
            <a:normAutofit/>
          </a:bodyPr>
          <a:lstStyle/>
          <a:p>
            <a:pPr marL="0" indent="0">
              <a:buNone/>
            </a:pPr>
            <a:r>
              <a:rPr lang="en-GB"/>
              <a:t>‘</a:t>
            </a:r>
            <a:r>
              <a:rPr lang="en-GB" dirty="0"/>
              <a:t>The expectation that we can be immersed in suffering and loss daily and not be touched by it is as unrealistic as expecting to walk through water without getting wet.’</a:t>
            </a:r>
          </a:p>
          <a:p>
            <a:pPr marL="0" indent="0">
              <a:buNone/>
            </a:pPr>
            <a:r>
              <a:rPr lang="en-GB" i="1" dirty="0"/>
              <a:t>(Remen, 1996)</a:t>
            </a:r>
          </a:p>
        </p:txBody>
      </p:sp>
      <p:pic>
        <p:nvPicPr>
          <p:cNvPr id="22" name="Picture 21" descr="Curved stone pathway in a calm lake at sunrise">
            <a:extLst>
              <a:ext uri="{FF2B5EF4-FFF2-40B4-BE49-F238E27FC236}">
                <a16:creationId xmlns:a16="http://schemas.microsoft.com/office/drawing/2014/main" id="{B5084653-6571-12FF-B0BC-B2ED956B449D}"/>
              </a:ext>
            </a:extLst>
          </p:cNvPr>
          <p:cNvPicPr>
            <a:picLocks noChangeAspect="1"/>
          </p:cNvPicPr>
          <p:nvPr/>
        </p:nvPicPr>
        <p:blipFill rotWithShape="1">
          <a:blip r:embed="rId2"/>
          <a:srcRect l="12324" r="20924" b="-2"/>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43"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1694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E0EB6465-A2A6-CC57-C15D-37C6008E4FA4}"/>
              </a:ext>
            </a:extLst>
          </p:cNvPr>
          <p:cNvSpPr>
            <a:spLocks noGrp="1"/>
          </p:cNvSpPr>
          <p:nvPr>
            <p:ph type="title"/>
          </p:nvPr>
        </p:nvSpPr>
        <p:spPr>
          <a:xfrm>
            <a:off x="841246" y="673770"/>
            <a:ext cx="3644489" cy="2414488"/>
          </a:xfrm>
        </p:spPr>
        <p:txBody>
          <a:bodyPr anchor="t">
            <a:normAutofit/>
          </a:bodyPr>
          <a:lstStyle/>
          <a:p>
            <a:r>
              <a:rPr lang="en-GB" sz="3000" dirty="0">
                <a:solidFill>
                  <a:srgbClr val="FFFFFF"/>
                </a:solidFill>
              </a:rPr>
              <a:t>Why do you do what you do? (Probably not for the glamour, money and prestige!!)</a:t>
            </a:r>
            <a:br>
              <a:rPr lang="en-GB" sz="3000" dirty="0">
                <a:solidFill>
                  <a:srgbClr val="FFFFFF"/>
                </a:solidFill>
              </a:rPr>
            </a:br>
            <a:endParaRPr lang="en-GB" sz="3000" dirty="0">
              <a:solidFill>
                <a:srgbClr val="FFFFFF"/>
              </a:solidFill>
            </a:endParaRPr>
          </a:p>
        </p:txBody>
      </p:sp>
      <p:sp>
        <p:nvSpPr>
          <p:cNvPr id="3" name="Content Placeholder 2">
            <a:extLst>
              <a:ext uri="{FF2B5EF4-FFF2-40B4-BE49-F238E27FC236}">
                <a16:creationId xmlns:a16="http://schemas.microsoft.com/office/drawing/2014/main" id="{E633E38B-A619-B3C5-5190-5DA9B28CC3B9}"/>
              </a:ext>
            </a:extLst>
          </p:cNvPr>
          <p:cNvSpPr>
            <a:spLocks noGrp="1"/>
          </p:cNvSpPr>
          <p:nvPr>
            <p:ph idx="1"/>
          </p:nvPr>
        </p:nvSpPr>
        <p:spPr>
          <a:xfrm>
            <a:off x="6095999" y="882315"/>
            <a:ext cx="5254754" cy="5294647"/>
          </a:xfrm>
        </p:spPr>
        <p:txBody>
          <a:bodyPr>
            <a:normAutofit/>
          </a:bodyPr>
          <a:lstStyle/>
          <a:p>
            <a:pPr marL="0" indent="0">
              <a:buNone/>
            </a:pPr>
            <a:r>
              <a:rPr lang="en-GB" dirty="0"/>
              <a:t>Compassion satisfaction is usually what keeps us coming back day after day:</a:t>
            </a:r>
          </a:p>
          <a:p>
            <a:r>
              <a:rPr lang="en-GB" dirty="0"/>
              <a:t>enjoying helping people</a:t>
            </a:r>
          </a:p>
          <a:p>
            <a:r>
              <a:rPr lang="en-GB" dirty="0"/>
              <a:t>feeling part of something bigger</a:t>
            </a:r>
          </a:p>
          <a:p>
            <a:r>
              <a:rPr lang="en-GB" dirty="0"/>
              <a:t>supporting and protecting vulnerable people</a:t>
            </a:r>
          </a:p>
          <a:p>
            <a:r>
              <a:rPr lang="en-GB" dirty="0"/>
              <a:t>seeing the positive changes that can happen in people’s lives</a:t>
            </a:r>
          </a:p>
          <a:p>
            <a:r>
              <a:rPr lang="en-GB" dirty="0"/>
              <a:t>enjoying the challenge</a:t>
            </a:r>
          </a:p>
          <a:p>
            <a:r>
              <a:rPr lang="en-GB" dirty="0"/>
              <a:t>working with a supportive team</a:t>
            </a:r>
          </a:p>
          <a:p>
            <a:pPr marL="0" indent="0">
              <a:buNone/>
            </a:pPr>
            <a:endParaRPr lang="en-GB" dirty="0"/>
          </a:p>
          <a:p>
            <a:pPr marL="0" indent="0">
              <a:buNone/>
            </a:pPr>
            <a:endParaRPr lang="en-GB" sz="2200" dirty="0"/>
          </a:p>
          <a:p>
            <a:pPr marL="0" indent="0">
              <a:buNone/>
            </a:pPr>
            <a:endParaRPr lang="en-GB" sz="2200" dirty="0"/>
          </a:p>
        </p:txBody>
      </p:sp>
    </p:spTree>
    <p:extLst>
      <p:ext uri="{BB962C8B-B14F-4D97-AF65-F5344CB8AC3E}">
        <p14:creationId xmlns:p14="http://schemas.microsoft.com/office/powerpoint/2010/main" val="2719877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187BA8-4405-F53F-1841-529659CED56C}"/>
              </a:ext>
            </a:extLst>
          </p:cNvPr>
          <p:cNvSpPr>
            <a:spLocks noGrp="1"/>
          </p:cNvSpPr>
          <p:nvPr>
            <p:ph type="title"/>
          </p:nvPr>
        </p:nvSpPr>
        <p:spPr>
          <a:xfrm>
            <a:off x="841246" y="673770"/>
            <a:ext cx="3644489" cy="2414488"/>
          </a:xfrm>
        </p:spPr>
        <p:txBody>
          <a:bodyPr anchor="t">
            <a:normAutofit/>
          </a:bodyPr>
          <a:lstStyle/>
          <a:p>
            <a:r>
              <a:rPr lang="en-GB" sz="4200">
                <a:solidFill>
                  <a:srgbClr val="FFFFFF"/>
                </a:solidFill>
              </a:rPr>
              <a:t>Reducing the impact of secondary trauma</a:t>
            </a:r>
          </a:p>
        </p:txBody>
      </p:sp>
      <p:sp>
        <p:nvSpPr>
          <p:cNvPr id="3" name="Content Placeholder 2">
            <a:extLst>
              <a:ext uri="{FF2B5EF4-FFF2-40B4-BE49-F238E27FC236}">
                <a16:creationId xmlns:a16="http://schemas.microsoft.com/office/drawing/2014/main" id="{F6BD11CA-E17A-BEA6-2006-9C3B9162045B}"/>
              </a:ext>
            </a:extLst>
          </p:cNvPr>
          <p:cNvSpPr>
            <a:spLocks noGrp="1"/>
          </p:cNvSpPr>
          <p:nvPr>
            <p:ph idx="1"/>
          </p:nvPr>
        </p:nvSpPr>
        <p:spPr>
          <a:xfrm>
            <a:off x="6095999" y="882315"/>
            <a:ext cx="5254754" cy="5294647"/>
          </a:xfrm>
        </p:spPr>
        <p:txBody>
          <a:bodyPr>
            <a:normAutofit/>
          </a:bodyPr>
          <a:lstStyle/>
          <a:p>
            <a:pPr marL="0" indent="0">
              <a:buNone/>
            </a:pPr>
            <a:r>
              <a:rPr lang="en-GB" sz="2200" dirty="0"/>
              <a:t>Good self-care may not prevent secondary trauma, but it will enable us to be in a stronger mental and physical state so that we are better able to cope with stress and our experiences</a:t>
            </a:r>
          </a:p>
          <a:p>
            <a:r>
              <a:rPr lang="en-GB" sz="2200" dirty="0"/>
              <a:t>For many of us, a strong and supportive team is an effective safety net in a very difficult profession.  </a:t>
            </a:r>
          </a:p>
          <a:p>
            <a:r>
              <a:rPr lang="en-GB" sz="2200" dirty="0"/>
              <a:t>Having a safe place to process the emotional aspect of our work</a:t>
            </a:r>
          </a:p>
          <a:p>
            <a:r>
              <a:rPr lang="en-GB" sz="2200" dirty="0"/>
              <a:t>Informal support is also highly valuable</a:t>
            </a:r>
          </a:p>
          <a:p>
            <a:r>
              <a:rPr lang="en-GB" sz="2200" dirty="0"/>
              <a:t>The increase of home working means that we need to ensure there are new ways to support each other, even when we are not in physical proximity</a:t>
            </a:r>
          </a:p>
          <a:p>
            <a:endParaRPr lang="en-GB" sz="2200" dirty="0"/>
          </a:p>
          <a:p>
            <a:endParaRPr lang="en-GB" sz="2200" dirty="0"/>
          </a:p>
        </p:txBody>
      </p:sp>
    </p:spTree>
    <p:extLst>
      <p:ext uri="{BB962C8B-B14F-4D97-AF65-F5344CB8AC3E}">
        <p14:creationId xmlns:p14="http://schemas.microsoft.com/office/powerpoint/2010/main" val="3893896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0BDA6652-D0C7-0409-569D-BE73DA29A8A1}"/>
              </a:ext>
            </a:extLst>
          </p:cNvPr>
          <p:cNvSpPr>
            <a:spLocks noGrp="1"/>
          </p:cNvSpPr>
          <p:nvPr>
            <p:ph type="title"/>
          </p:nvPr>
        </p:nvSpPr>
        <p:spPr>
          <a:xfrm>
            <a:off x="841246" y="673770"/>
            <a:ext cx="3644489" cy="2414488"/>
          </a:xfrm>
        </p:spPr>
        <p:txBody>
          <a:bodyPr anchor="t">
            <a:normAutofit/>
          </a:bodyPr>
          <a:lstStyle/>
          <a:p>
            <a:r>
              <a:rPr lang="en-GB" sz="3000">
                <a:solidFill>
                  <a:srgbClr val="FFFFFF"/>
                </a:solidFill>
              </a:rPr>
              <a:t>You are extraordinary and you make a difference to people’s lives</a:t>
            </a:r>
          </a:p>
        </p:txBody>
      </p:sp>
      <p:sp>
        <p:nvSpPr>
          <p:cNvPr id="3" name="Content Placeholder 2">
            <a:extLst>
              <a:ext uri="{FF2B5EF4-FFF2-40B4-BE49-F238E27FC236}">
                <a16:creationId xmlns:a16="http://schemas.microsoft.com/office/drawing/2014/main" id="{D871154D-309E-6363-5A82-D6D3CD7EE30B}"/>
              </a:ext>
            </a:extLst>
          </p:cNvPr>
          <p:cNvSpPr>
            <a:spLocks noGrp="1"/>
          </p:cNvSpPr>
          <p:nvPr>
            <p:ph idx="1"/>
          </p:nvPr>
        </p:nvSpPr>
        <p:spPr>
          <a:xfrm>
            <a:off x="6095999" y="882315"/>
            <a:ext cx="5254754" cy="5294647"/>
          </a:xfrm>
        </p:spPr>
        <p:txBody>
          <a:bodyPr>
            <a:normAutofit/>
          </a:bodyPr>
          <a:lstStyle/>
          <a:p>
            <a:pPr marL="0" indent="0">
              <a:buNone/>
            </a:pPr>
            <a:r>
              <a:rPr lang="en-GB" sz="2200" dirty="0"/>
              <a:t>Although you bear witness to pain and trauma, you also bear witness to resilience and healing and the potential for changes lives.  Look after yourself professionally:</a:t>
            </a:r>
          </a:p>
          <a:p>
            <a:r>
              <a:rPr lang="en-GB" sz="2200" dirty="0"/>
              <a:t>by reflecting on what gives you the most satisfaction or sense of achievement – are there ways in which you can increase those areas?</a:t>
            </a:r>
          </a:p>
          <a:p>
            <a:r>
              <a:rPr lang="en-GB" sz="2200" dirty="0"/>
              <a:t>What aspects of your work can you control? Rethink how you can manage those things that cannot be changed</a:t>
            </a:r>
          </a:p>
          <a:p>
            <a:pPr marL="0" indent="0">
              <a:buNone/>
            </a:pPr>
            <a:r>
              <a:rPr lang="en-GB" sz="2200" dirty="0"/>
              <a:t>And identify what is important for your personal self-care: </a:t>
            </a:r>
          </a:p>
          <a:p>
            <a:pPr marL="0" indent="0">
              <a:buNone/>
            </a:pPr>
            <a:r>
              <a:rPr lang="en-GB" sz="2200" dirty="0"/>
              <a:t>physically, emotionally, psychologically, spiritually, emotionally</a:t>
            </a:r>
          </a:p>
          <a:p>
            <a:endParaRPr lang="en-GB" sz="2200" dirty="0"/>
          </a:p>
          <a:p>
            <a:endParaRPr lang="en-GB" sz="2200" dirty="0"/>
          </a:p>
          <a:p>
            <a:endParaRPr lang="en-GB" sz="2200" dirty="0"/>
          </a:p>
        </p:txBody>
      </p:sp>
    </p:spTree>
    <p:extLst>
      <p:ext uri="{BB962C8B-B14F-4D97-AF65-F5344CB8AC3E}">
        <p14:creationId xmlns:p14="http://schemas.microsoft.com/office/powerpoint/2010/main" val="1408161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37940BB-FBC4-492E-BD92-3B7B914D0E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11AFED-CFC8-6861-E60C-C81A80F5862D}"/>
              </a:ext>
            </a:extLst>
          </p:cNvPr>
          <p:cNvSpPr>
            <a:spLocks noGrp="1"/>
          </p:cNvSpPr>
          <p:nvPr>
            <p:ph type="title"/>
          </p:nvPr>
        </p:nvSpPr>
        <p:spPr>
          <a:xfrm>
            <a:off x="4853988" y="320041"/>
            <a:ext cx="6707084" cy="3892668"/>
          </a:xfrm>
        </p:spPr>
        <p:txBody>
          <a:bodyPr vert="horz" lIns="91440" tIns="45720" rIns="91440" bIns="45720" rtlCol="0" anchor="b">
            <a:normAutofit/>
          </a:bodyPr>
          <a:lstStyle/>
          <a:p>
            <a:r>
              <a:rPr lang="en-US" sz="6600" kern="1200">
                <a:solidFill>
                  <a:schemeClr val="tx1"/>
                </a:solidFill>
                <a:latin typeface="+mj-lt"/>
                <a:ea typeface="+mj-ea"/>
                <a:cs typeface="+mj-cs"/>
              </a:rPr>
              <a:t>Informal/unpaid carers are at risk of secondary trauma too</a:t>
            </a:r>
          </a:p>
        </p:txBody>
      </p:sp>
      <p:pic>
        <p:nvPicPr>
          <p:cNvPr id="21" name="Graphic 20" descr="Group">
            <a:extLst>
              <a:ext uri="{FF2B5EF4-FFF2-40B4-BE49-F238E27FC236}">
                <a16:creationId xmlns:a16="http://schemas.microsoft.com/office/drawing/2014/main" id="{4CC33971-DF4E-8329-2320-9154CB2FF39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0040" y="1226248"/>
            <a:ext cx="4087368" cy="4087368"/>
          </a:xfrm>
          <a:prstGeom prst="rect">
            <a:avLst/>
          </a:prstGeom>
        </p:spPr>
      </p:pic>
      <p:sp>
        <p:nvSpPr>
          <p:cNvPr id="22"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3987"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5639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89A320C9-9735-4D13-8279-C1C674841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3" name="Rectangle 32">
            <a:extLst>
              <a:ext uri="{FF2B5EF4-FFF2-40B4-BE49-F238E27FC236}">
                <a16:creationId xmlns:a16="http://schemas.microsoft.com/office/drawing/2014/main" id="{92544CF4-9B52-4A7B-A4B3-88C72729B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7126"/>
            <a:ext cx="11167447" cy="2018806"/>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8" name="Rectangle 27">
            <a:extLst>
              <a:ext uri="{FF2B5EF4-FFF2-40B4-BE49-F238E27FC236}">
                <a16:creationId xmlns:a16="http://schemas.microsoft.com/office/drawing/2014/main" id="{E75862C5-5C00-4421-BC7B-9B7B86DBC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C41C8A6-E975-EDAA-A3B6-50684F3A4C20}"/>
              </a:ext>
            </a:extLst>
          </p:cNvPr>
          <p:cNvSpPr>
            <a:spLocks noGrp="1"/>
          </p:cNvSpPr>
          <p:nvPr>
            <p:ph type="title"/>
          </p:nvPr>
        </p:nvSpPr>
        <p:spPr>
          <a:xfrm>
            <a:off x="1115568" y="548640"/>
            <a:ext cx="10168128" cy="1179576"/>
          </a:xfrm>
        </p:spPr>
        <p:txBody>
          <a:bodyPr>
            <a:normAutofit/>
          </a:bodyPr>
          <a:lstStyle/>
          <a:p>
            <a:r>
              <a:rPr lang="en-GB" sz="4000"/>
              <a:t>Informal/unpaid carers – some key statistics:</a:t>
            </a:r>
          </a:p>
        </p:txBody>
      </p:sp>
      <p:sp>
        <p:nvSpPr>
          <p:cNvPr id="29" name="Rectangle 28">
            <a:extLst>
              <a:ext uri="{FF2B5EF4-FFF2-40B4-BE49-F238E27FC236}">
                <a16:creationId xmlns:a16="http://schemas.microsoft.com/office/drawing/2014/main" id="{089440EF-9BE9-4AE9-8C28-00B02296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17" name="Content Placeholder 2">
            <a:extLst>
              <a:ext uri="{FF2B5EF4-FFF2-40B4-BE49-F238E27FC236}">
                <a16:creationId xmlns:a16="http://schemas.microsoft.com/office/drawing/2014/main" id="{3837465C-73AC-A146-9C24-F2748C1AEB7C}"/>
              </a:ext>
            </a:extLst>
          </p:cNvPr>
          <p:cNvGraphicFramePr>
            <a:graphicFrameLocks noGrp="1"/>
          </p:cNvGraphicFramePr>
          <p:nvPr>
            <p:ph idx="1"/>
            <p:extLst>
              <p:ext uri="{D42A27DB-BD31-4B8C-83A1-F6EECF244321}">
                <p14:modId xmlns:p14="http://schemas.microsoft.com/office/powerpoint/2010/main" val="2620723017"/>
              </p:ext>
            </p:extLst>
          </p:nvPr>
        </p:nvGraphicFramePr>
        <p:xfrm>
          <a:off x="1115568" y="2269730"/>
          <a:ext cx="10168128" cy="3993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7588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89A320C9-9735-4D13-8279-C1C674841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3" name="Rectangle 32">
            <a:extLst>
              <a:ext uri="{FF2B5EF4-FFF2-40B4-BE49-F238E27FC236}">
                <a16:creationId xmlns:a16="http://schemas.microsoft.com/office/drawing/2014/main" id="{92544CF4-9B52-4A7B-A4B3-88C72729B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7126"/>
            <a:ext cx="11167447" cy="2018806"/>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5" name="Rectangle 34">
            <a:extLst>
              <a:ext uri="{FF2B5EF4-FFF2-40B4-BE49-F238E27FC236}">
                <a16:creationId xmlns:a16="http://schemas.microsoft.com/office/drawing/2014/main" id="{E75862C5-5C00-4421-BC7B-9B7B86DBC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6F1CDC5-4CF1-751E-E069-9E4378EFFA5D}"/>
              </a:ext>
            </a:extLst>
          </p:cNvPr>
          <p:cNvSpPr>
            <a:spLocks noGrp="1"/>
          </p:cNvSpPr>
          <p:nvPr>
            <p:ph type="title"/>
          </p:nvPr>
        </p:nvSpPr>
        <p:spPr>
          <a:xfrm>
            <a:off x="1115568" y="548640"/>
            <a:ext cx="10168128" cy="1179576"/>
          </a:xfrm>
        </p:spPr>
        <p:txBody>
          <a:bodyPr>
            <a:normAutofit fontScale="90000"/>
          </a:bodyPr>
          <a:lstStyle/>
          <a:p>
            <a:r>
              <a:rPr lang="en-GB" sz="4000" dirty="0"/>
              <a:t>Informal/unpaid carers – financial impact of caring:</a:t>
            </a:r>
          </a:p>
        </p:txBody>
      </p:sp>
      <p:sp>
        <p:nvSpPr>
          <p:cNvPr id="37" name="Rectangle 36">
            <a:extLst>
              <a:ext uri="{FF2B5EF4-FFF2-40B4-BE49-F238E27FC236}">
                <a16:creationId xmlns:a16="http://schemas.microsoft.com/office/drawing/2014/main" id="{089440EF-9BE9-4AE9-8C28-00B02296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26" name="Content Placeholder 2">
            <a:extLst>
              <a:ext uri="{FF2B5EF4-FFF2-40B4-BE49-F238E27FC236}">
                <a16:creationId xmlns:a16="http://schemas.microsoft.com/office/drawing/2014/main" id="{01A6FC8D-1862-6523-4F16-C9D7E3EDB601}"/>
              </a:ext>
            </a:extLst>
          </p:cNvPr>
          <p:cNvGraphicFramePr>
            <a:graphicFrameLocks noGrp="1"/>
          </p:cNvGraphicFramePr>
          <p:nvPr>
            <p:ph idx="1"/>
            <p:extLst>
              <p:ext uri="{D42A27DB-BD31-4B8C-83A1-F6EECF244321}">
                <p14:modId xmlns:p14="http://schemas.microsoft.com/office/powerpoint/2010/main" val="2582404441"/>
              </p:ext>
            </p:extLst>
          </p:nvPr>
        </p:nvGraphicFramePr>
        <p:xfrm>
          <a:off x="1115568" y="2269730"/>
          <a:ext cx="10168128" cy="3993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3673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89A320C9-9735-4D13-8279-C1C674841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92544CF4-9B52-4A7B-A4B3-88C72729B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7126"/>
            <a:ext cx="11167447" cy="2018806"/>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7" name="Rectangle 16">
            <a:extLst>
              <a:ext uri="{FF2B5EF4-FFF2-40B4-BE49-F238E27FC236}">
                <a16:creationId xmlns:a16="http://schemas.microsoft.com/office/drawing/2014/main" id="{E75862C5-5C00-4421-BC7B-9B7B86DBC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149F984-EBE3-7118-954A-A91E90E01C46}"/>
              </a:ext>
            </a:extLst>
          </p:cNvPr>
          <p:cNvSpPr>
            <a:spLocks noGrp="1"/>
          </p:cNvSpPr>
          <p:nvPr>
            <p:ph type="title"/>
          </p:nvPr>
        </p:nvSpPr>
        <p:spPr>
          <a:xfrm>
            <a:off x="1115568" y="548640"/>
            <a:ext cx="10168128" cy="1179576"/>
          </a:xfrm>
        </p:spPr>
        <p:txBody>
          <a:bodyPr>
            <a:normAutofit/>
          </a:bodyPr>
          <a:lstStyle/>
          <a:p>
            <a:r>
              <a:rPr lang="en-GB" sz="3700"/>
              <a:t>Informal/unpaid carers – impact on health and wellbeing</a:t>
            </a:r>
          </a:p>
        </p:txBody>
      </p:sp>
      <p:sp>
        <p:nvSpPr>
          <p:cNvPr id="18" name="Rectangle 17">
            <a:extLst>
              <a:ext uri="{FF2B5EF4-FFF2-40B4-BE49-F238E27FC236}">
                <a16:creationId xmlns:a16="http://schemas.microsoft.com/office/drawing/2014/main" id="{089440EF-9BE9-4AE9-8C28-00B02296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416FAB3-9EBF-829B-2F6B-D69CC9F02B7C}"/>
              </a:ext>
            </a:extLst>
          </p:cNvPr>
          <p:cNvGraphicFramePr>
            <a:graphicFrameLocks noGrp="1"/>
          </p:cNvGraphicFramePr>
          <p:nvPr>
            <p:ph idx="1"/>
            <p:extLst>
              <p:ext uri="{D42A27DB-BD31-4B8C-83A1-F6EECF244321}">
                <p14:modId xmlns:p14="http://schemas.microsoft.com/office/powerpoint/2010/main" val="1387221244"/>
              </p:ext>
            </p:extLst>
          </p:nvPr>
        </p:nvGraphicFramePr>
        <p:xfrm>
          <a:off x="1115568" y="2269730"/>
          <a:ext cx="10168128" cy="3993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9289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838200" y="557189"/>
            <a:ext cx="3374136" cy="5567891"/>
          </a:xfrm>
        </p:spPr>
        <p:txBody>
          <a:bodyPr>
            <a:normAutofit/>
          </a:bodyPr>
          <a:lstStyle/>
          <a:p>
            <a:r>
              <a:rPr lang="en-GB" sz="5200"/>
              <a:t>What carers want:</a:t>
            </a:r>
            <a:br>
              <a:rPr lang="en-GB" sz="5200"/>
            </a:br>
            <a:r>
              <a:rPr lang="en-GB" sz="5200"/>
              <a:t>equality, support and recognition</a:t>
            </a:r>
          </a:p>
        </p:txBody>
      </p:sp>
      <p:graphicFrame>
        <p:nvGraphicFramePr>
          <p:cNvPr id="9" name="Content Placeholder 6">
            <a:extLst>
              <a:ext uri="{FF2B5EF4-FFF2-40B4-BE49-F238E27FC236}">
                <a16:creationId xmlns:a16="http://schemas.microsoft.com/office/drawing/2014/main" id="{A4EF2E82-33D9-5DC7-E9EA-06679111CA45}"/>
              </a:ext>
            </a:extLst>
          </p:cNvPr>
          <p:cNvGraphicFramePr>
            <a:graphicFrameLocks noGrp="1"/>
          </p:cNvGraphicFramePr>
          <p:nvPr>
            <p:ph idx="1"/>
            <p:extLst>
              <p:ext uri="{D42A27DB-BD31-4B8C-83A1-F6EECF244321}">
                <p14:modId xmlns:p14="http://schemas.microsoft.com/office/powerpoint/2010/main" val="3564190453"/>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9863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787FC8-2ACE-78E0-1B32-8679FF8515A6}"/>
              </a:ext>
            </a:extLst>
          </p:cNvPr>
          <p:cNvSpPr>
            <a:spLocks noGrp="1"/>
          </p:cNvSpPr>
          <p:nvPr>
            <p:ph type="title"/>
          </p:nvPr>
        </p:nvSpPr>
        <p:spPr>
          <a:xfrm>
            <a:off x="5297762" y="329184"/>
            <a:ext cx="6251110" cy="1783080"/>
          </a:xfrm>
        </p:spPr>
        <p:txBody>
          <a:bodyPr anchor="b">
            <a:normAutofit/>
          </a:bodyPr>
          <a:lstStyle/>
          <a:p>
            <a:r>
              <a:rPr lang="en-GB" sz="5400"/>
              <a:t>Who cares for the carers?</a:t>
            </a:r>
          </a:p>
        </p:txBody>
      </p:sp>
      <p:pic>
        <p:nvPicPr>
          <p:cNvPr id="71" name="Picture 70" descr="White paper ships being led by a yellow ship">
            <a:extLst>
              <a:ext uri="{FF2B5EF4-FFF2-40B4-BE49-F238E27FC236}">
                <a16:creationId xmlns:a16="http://schemas.microsoft.com/office/drawing/2014/main" id="{ED19D002-0114-CCB8-EABA-B4E3C59214F6}"/>
              </a:ext>
            </a:extLst>
          </p:cNvPr>
          <p:cNvPicPr>
            <a:picLocks noChangeAspect="1"/>
          </p:cNvPicPr>
          <p:nvPr/>
        </p:nvPicPr>
        <p:blipFill rotWithShape="1">
          <a:blip r:embed="rId2"/>
          <a:srcRect l="41115" r="13553"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72"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Content Placeholder 2">
            <a:extLst>
              <a:ext uri="{FF2B5EF4-FFF2-40B4-BE49-F238E27FC236}">
                <a16:creationId xmlns:a16="http://schemas.microsoft.com/office/drawing/2014/main" id="{6874349D-B04F-DFFD-E6AF-A44379A2BD51}"/>
              </a:ext>
            </a:extLst>
          </p:cNvPr>
          <p:cNvSpPr>
            <a:spLocks noGrp="1"/>
          </p:cNvSpPr>
          <p:nvPr>
            <p:ph idx="1"/>
          </p:nvPr>
        </p:nvSpPr>
        <p:spPr>
          <a:xfrm>
            <a:off x="5297762" y="2706624"/>
            <a:ext cx="6251110" cy="3483864"/>
          </a:xfrm>
        </p:spPr>
        <p:txBody>
          <a:bodyPr>
            <a:normAutofit/>
          </a:bodyPr>
          <a:lstStyle/>
          <a:p>
            <a:r>
              <a:rPr lang="en-GB" sz="2000"/>
              <a:t>This session considers the emotional effect of working with abuse and trauma and what we can do to mitigate its impact.</a:t>
            </a:r>
          </a:p>
          <a:p>
            <a:endParaRPr lang="en-GB" sz="2000"/>
          </a:p>
          <a:p>
            <a:r>
              <a:rPr lang="en-GB" sz="2000"/>
              <a:t>We will look at the impact this has on you as a person and in your  professional role as a carer, therapist or manager</a:t>
            </a:r>
          </a:p>
          <a:p>
            <a:pPr marL="0" indent="0">
              <a:buNone/>
            </a:pPr>
            <a:r>
              <a:rPr lang="en-GB" sz="2000"/>
              <a:t>and</a:t>
            </a:r>
          </a:p>
          <a:p>
            <a:r>
              <a:rPr lang="en-GB" sz="2000"/>
              <a:t>We will consider the impact of secondary trauma and stress on informal/unpaid carers</a:t>
            </a:r>
          </a:p>
          <a:p>
            <a:endParaRPr lang="en-GB" sz="2000"/>
          </a:p>
          <a:p>
            <a:endParaRPr lang="en-GB" sz="2000"/>
          </a:p>
          <a:p>
            <a:endParaRPr lang="en-GB" sz="2000"/>
          </a:p>
          <a:p>
            <a:endParaRPr lang="en-GB" sz="2000"/>
          </a:p>
          <a:p>
            <a:endParaRPr lang="en-GB" sz="2000"/>
          </a:p>
          <a:p>
            <a:endParaRPr lang="en-GB" sz="2000"/>
          </a:p>
        </p:txBody>
      </p:sp>
    </p:spTree>
    <p:extLst>
      <p:ext uri="{BB962C8B-B14F-4D97-AF65-F5344CB8AC3E}">
        <p14:creationId xmlns:p14="http://schemas.microsoft.com/office/powerpoint/2010/main" val="2270895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p:cNvSpPr>
            <a:spLocks noGrp="1"/>
          </p:cNvSpPr>
          <p:nvPr>
            <p:ph type="title"/>
          </p:nvPr>
        </p:nvSpPr>
        <p:spPr>
          <a:xfrm>
            <a:off x="841246" y="673770"/>
            <a:ext cx="3644489" cy="2414488"/>
          </a:xfrm>
        </p:spPr>
        <p:txBody>
          <a:bodyPr anchor="t">
            <a:noAutofit/>
          </a:bodyPr>
          <a:lstStyle/>
          <a:p>
            <a:r>
              <a:rPr lang="en-GB" dirty="0">
                <a:solidFill>
                  <a:srgbClr val="FFFFFF"/>
                </a:solidFill>
              </a:rPr>
              <a:t>Some key messages for supporting carers:</a:t>
            </a:r>
          </a:p>
        </p:txBody>
      </p:sp>
      <p:sp>
        <p:nvSpPr>
          <p:cNvPr id="22" name="Content Placeholder 2"/>
          <p:cNvSpPr>
            <a:spLocks noGrp="1"/>
          </p:cNvSpPr>
          <p:nvPr>
            <p:ph idx="1"/>
          </p:nvPr>
        </p:nvSpPr>
        <p:spPr>
          <a:xfrm>
            <a:off x="6095999" y="882315"/>
            <a:ext cx="5254754" cy="5294647"/>
          </a:xfrm>
        </p:spPr>
        <p:txBody>
          <a:bodyPr>
            <a:normAutofit/>
          </a:bodyPr>
          <a:lstStyle/>
          <a:p>
            <a:pPr>
              <a:buFont typeface="Wingdings" panose="05000000000000000000" pitchFamily="2" charset="2"/>
              <a:buChar char="ü"/>
            </a:pPr>
            <a:r>
              <a:rPr lang="en-GB" sz="1900" dirty="0"/>
              <a:t>Be aware of the impact of stress and secondary trauma on informal/unpaid carers</a:t>
            </a:r>
          </a:p>
          <a:p>
            <a:pPr>
              <a:buFont typeface="Wingdings" panose="05000000000000000000" pitchFamily="2" charset="2"/>
              <a:buChar char="ü"/>
            </a:pPr>
            <a:r>
              <a:rPr lang="en-GB" sz="1900" dirty="0"/>
              <a:t>Be an organisation which encourages and supports practitioners to apply Making Safeguarding Personal principles and professional curiosity</a:t>
            </a:r>
          </a:p>
          <a:p>
            <a:pPr>
              <a:buFont typeface="Wingdings" panose="05000000000000000000" pitchFamily="2" charset="2"/>
              <a:buChar char="ü"/>
            </a:pPr>
            <a:r>
              <a:rPr lang="en-GB" sz="1900" dirty="0"/>
              <a:t>Don’t make assumptions about the ‘carer’ and their circumstances</a:t>
            </a:r>
          </a:p>
          <a:p>
            <a:pPr>
              <a:buFont typeface="Wingdings" panose="05000000000000000000" pitchFamily="2" charset="2"/>
              <a:buChar char="ü"/>
            </a:pPr>
            <a:r>
              <a:rPr lang="en-GB" sz="1900" dirty="0"/>
              <a:t>Provide timely and careful assessments of both the carer and the person they are caring for – must include consideration of the wellbeing of both</a:t>
            </a:r>
          </a:p>
          <a:p>
            <a:pPr>
              <a:buFont typeface="Wingdings" panose="05000000000000000000" pitchFamily="2" charset="2"/>
              <a:buChar char="ü"/>
            </a:pPr>
            <a:r>
              <a:rPr lang="en-GB" sz="1900" dirty="0"/>
              <a:t>Know how and when to escalate concerns if in your professional opinion risks have not been addressed adequately</a:t>
            </a:r>
          </a:p>
          <a:p>
            <a:pPr>
              <a:buFont typeface="Wingdings" panose="05000000000000000000" pitchFamily="2" charset="2"/>
              <a:buChar char="ü"/>
            </a:pPr>
            <a:r>
              <a:rPr lang="en-GB" sz="1900" dirty="0"/>
              <a:t>Be aware of when a Domestic Abuse response is required </a:t>
            </a:r>
          </a:p>
          <a:p>
            <a:pPr>
              <a:buFont typeface="Wingdings" panose="05000000000000000000" pitchFamily="2" charset="2"/>
              <a:buChar char="ü"/>
            </a:pPr>
            <a:endParaRPr lang="en-GB" sz="1900" dirty="0"/>
          </a:p>
        </p:txBody>
      </p:sp>
    </p:spTree>
    <p:extLst>
      <p:ext uri="{BB962C8B-B14F-4D97-AF65-F5344CB8AC3E}">
        <p14:creationId xmlns:p14="http://schemas.microsoft.com/office/powerpoint/2010/main" val="3030229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D12660-7300-7171-B420-02CC62949E7B}"/>
              </a:ext>
            </a:extLst>
          </p:cNvPr>
          <p:cNvSpPr>
            <a:spLocks noGrp="1"/>
          </p:cNvSpPr>
          <p:nvPr>
            <p:ph type="title"/>
          </p:nvPr>
        </p:nvSpPr>
        <p:spPr>
          <a:xfrm>
            <a:off x="686834" y="1153572"/>
            <a:ext cx="3200400" cy="4461163"/>
          </a:xfrm>
        </p:spPr>
        <p:txBody>
          <a:bodyPr>
            <a:normAutofit/>
          </a:bodyPr>
          <a:lstStyle/>
          <a:p>
            <a:r>
              <a:rPr lang="en-GB">
                <a:solidFill>
                  <a:srgbClr val="FFFFFF"/>
                </a:solidFill>
              </a:rPr>
              <a:t>Some resources: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7E2405A-F3CF-647B-12B5-36B93C018D05}"/>
              </a:ext>
            </a:extLst>
          </p:cNvPr>
          <p:cNvSpPr>
            <a:spLocks noGrp="1"/>
          </p:cNvSpPr>
          <p:nvPr>
            <p:ph idx="1"/>
          </p:nvPr>
        </p:nvSpPr>
        <p:spPr>
          <a:xfrm>
            <a:off x="4447308" y="591344"/>
            <a:ext cx="6906491" cy="5585619"/>
          </a:xfrm>
        </p:spPr>
        <p:txBody>
          <a:bodyPr anchor="ctr">
            <a:normAutofit/>
          </a:bodyPr>
          <a:lstStyle/>
          <a:p>
            <a:endParaRPr lang="en-GB" dirty="0"/>
          </a:p>
          <a:p>
            <a:r>
              <a:rPr lang="en-GB" dirty="0">
                <a:hlinkClick r:id="rId2"/>
              </a:rPr>
              <a:t>https://www.tsab.org.uk/wp-content/uploads/2021/11/CCInformSecondaryTraumaAndCompassionFatigue.pdf</a:t>
            </a:r>
            <a:endParaRPr lang="en-GB" dirty="0"/>
          </a:p>
          <a:p>
            <a:pPr marL="0" indent="0">
              <a:buNone/>
            </a:pPr>
            <a:endParaRPr lang="en-GB" dirty="0"/>
          </a:p>
          <a:p>
            <a:r>
              <a:rPr lang="en-GB">
                <a:hlinkClick r:id="rId3"/>
              </a:rPr>
              <a:t>https://www.local.gov.uk/parliament/briefings-and-responses/carers-and-safeguarding-briefing-people-who-work-carers</a:t>
            </a:r>
            <a:r>
              <a:rPr lang="en-GB"/>
              <a:t> </a:t>
            </a:r>
          </a:p>
          <a:p>
            <a:pPr marL="0" indent="0">
              <a:buNone/>
            </a:pPr>
            <a:endParaRPr lang="en-GB" dirty="0"/>
          </a:p>
        </p:txBody>
      </p:sp>
    </p:spTree>
    <p:extLst>
      <p:ext uri="{BB962C8B-B14F-4D97-AF65-F5344CB8AC3E}">
        <p14:creationId xmlns:p14="http://schemas.microsoft.com/office/powerpoint/2010/main" val="743195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Empty speech bubbles">
            <a:extLst>
              <a:ext uri="{FF2B5EF4-FFF2-40B4-BE49-F238E27FC236}">
                <a16:creationId xmlns:a16="http://schemas.microsoft.com/office/drawing/2014/main" id="{8FCAB927-5197-0266-2234-7484256B5AFB}"/>
              </a:ext>
            </a:extLst>
          </p:cNvPr>
          <p:cNvPicPr>
            <a:picLocks noChangeAspect="1"/>
          </p:cNvPicPr>
          <p:nvPr/>
        </p:nvPicPr>
        <p:blipFill rotWithShape="1">
          <a:blip r:embed="rId2"/>
          <a:srcRect l="5884" r="-1" b="-1"/>
          <a:stretch/>
        </p:blipFill>
        <p:spPr>
          <a:xfrm>
            <a:off x="1" y="10"/>
            <a:ext cx="9669642" cy="6857990"/>
          </a:xfrm>
          <a:prstGeom prst="rect">
            <a:avLst/>
          </a:prstGeom>
        </p:spPr>
      </p:pic>
      <p:sp>
        <p:nvSpPr>
          <p:cNvPr id="15" name="Rectangle 1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11391A6-A82E-161D-F14B-DE18FA872BBC}"/>
              </a:ext>
            </a:extLst>
          </p:cNvPr>
          <p:cNvSpPr>
            <a:spLocks noGrp="1"/>
          </p:cNvSpPr>
          <p:nvPr>
            <p:ph type="title"/>
          </p:nvPr>
        </p:nvSpPr>
        <p:spPr>
          <a:xfrm>
            <a:off x="7531610" y="365125"/>
            <a:ext cx="3822189" cy="1899912"/>
          </a:xfrm>
        </p:spPr>
        <p:txBody>
          <a:bodyPr>
            <a:normAutofit/>
          </a:bodyPr>
          <a:lstStyle/>
          <a:p>
            <a:r>
              <a:rPr lang="en-GB" sz="4000"/>
              <a:t>Thank you </a:t>
            </a:r>
          </a:p>
        </p:txBody>
      </p:sp>
      <p:sp>
        <p:nvSpPr>
          <p:cNvPr id="3" name="Content Placeholder 2">
            <a:extLst>
              <a:ext uri="{FF2B5EF4-FFF2-40B4-BE49-F238E27FC236}">
                <a16:creationId xmlns:a16="http://schemas.microsoft.com/office/drawing/2014/main" id="{AA4B2D46-4CDD-E1ED-4870-AC89A9932B54}"/>
              </a:ext>
            </a:extLst>
          </p:cNvPr>
          <p:cNvSpPr>
            <a:spLocks noGrp="1"/>
          </p:cNvSpPr>
          <p:nvPr>
            <p:ph idx="1"/>
          </p:nvPr>
        </p:nvSpPr>
        <p:spPr>
          <a:xfrm>
            <a:off x="7531610" y="2434201"/>
            <a:ext cx="3822189" cy="3742762"/>
          </a:xfrm>
        </p:spPr>
        <p:txBody>
          <a:bodyPr>
            <a:normAutofit/>
          </a:bodyPr>
          <a:lstStyle/>
          <a:p>
            <a:r>
              <a:rPr lang="en-GB" sz="2000"/>
              <a:t>Please look after yourselves – find someone to talk to if this session has raised any difficult thoughts or emotions for you</a:t>
            </a:r>
          </a:p>
          <a:p>
            <a:endParaRPr lang="en-GB" sz="2000"/>
          </a:p>
          <a:p>
            <a:r>
              <a:rPr lang="en-GB" sz="2000"/>
              <a:t>Any questions?</a:t>
            </a:r>
          </a:p>
        </p:txBody>
      </p:sp>
    </p:spTree>
    <p:extLst>
      <p:ext uri="{BB962C8B-B14F-4D97-AF65-F5344CB8AC3E}">
        <p14:creationId xmlns:p14="http://schemas.microsoft.com/office/powerpoint/2010/main" val="2416853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85073D-8133-FCDE-B479-716D2BA9EBFB}"/>
              </a:ext>
            </a:extLst>
          </p:cNvPr>
          <p:cNvSpPr>
            <a:spLocks noGrp="1"/>
          </p:cNvSpPr>
          <p:nvPr>
            <p:ph type="title"/>
          </p:nvPr>
        </p:nvSpPr>
        <p:spPr>
          <a:xfrm>
            <a:off x="838200" y="365125"/>
            <a:ext cx="10515600" cy="1325563"/>
          </a:xfrm>
        </p:spPr>
        <p:txBody>
          <a:bodyPr>
            <a:normAutofit/>
          </a:bodyPr>
          <a:lstStyle/>
          <a:p>
            <a:r>
              <a:rPr lang="en-GB" sz="4200"/>
              <a:t>Let’s care for ourselves and each other today</a:t>
            </a:r>
          </a:p>
        </p:txBody>
      </p:sp>
      <p:sp>
        <p:nvSpPr>
          <p:cNvPr id="1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C21EBF6-57E8-D396-3FFE-1C0156B4ACC3}"/>
              </a:ext>
            </a:extLst>
          </p:cNvPr>
          <p:cNvSpPr>
            <a:spLocks noGrp="1"/>
          </p:cNvSpPr>
          <p:nvPr>
            <p:ph idx="1"/>
          </p:nvPr>
        </p:nvSpPr>
        <p:spPr>
          <a:xfrm>
            <a:off x="838200" y="1929384"/>
            <a:ext cx="10515600" cy="4251960"/>
          </a:xfrm>
        </p:spPr>
        <p:txBody>
          <a:bodyPr>
            <a:normAutofit/>
          </a:bodyPr>
          <a:lstStyle/>
          <a:p>
            <a:r>
              <a:rPr lang="en-GB" sz="2200" dirty="0"/>
              <a:t>Experiencing stress and secondary trauma is an occupational hazard for carers, whether paid or unpaid</a:t>
            </a:r>
          </a:p>
          <a:p>
            <a:r>
              <a:rPr lang="en-GB" sz="2200" dirty="0"/>
              <a:t>It is not an indication of personal or professional weakness, but a reflection of the emotional toll that helping people in crisis can have on us.</a:t>
            </a:r>
          </a:p>
          <a:p>
            <a:r>
              <a:rPr lang="en-GB" sz="2200" dirty="0"/>
              <a:t>It is essential that we stay connected to people, activities and beliefs that remind us of what is good in the world.</a:t>
            </a:r>
          </a:p>
          <a:p>
            <a:r>
              <a:rPr lang="en-GB" sz="2200" dirty="0"/>
              <a:t>I want to remind you of and thank you for the incredibly valuable work that you do.</a:t>
            </a:r>
          </a:p>
          <a:p>
            <a:r>
              <a:rPr lang="en-GB" sz="2200" dirty="0"/>
              <a:t>In working through this session, make sure you are comfortable, warm and focussing on the importance of looking after your own wellbeing.</a:t>
            </a:r>
          </a:p>
          <a:p>
            <a:endParaRPr lang="en-GB" sz="2200" dirty="0"/>
          </a:p>
          <a:p>
            <a:endParaRPr lang="en-GB" sz="2200" dirty="0"/>
          </a:p>
          <a:p>
            <a:endParaRPr lang="en-GB" sz="2200" dirty="0"/>
          </a:p>
          <a:p>
            <a:endParaRPr lang="en-GB" sz="2200" dirty="0"/>
          </a:p>
        </p:txBody>
      </p:sp>
    </p:spTree>
    <p:extLst>
      <p:ext uri="{BB962C8B-B14F-4D97-AF65-F5344CB8AC3E}">
        <p14:creationId xmlns:p14="http://schemas.microsoft.com/office/powerpoint/2010/main" val="1390604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FB5B9E-2282-E2E2-4014-02BFD09EFDC2}"/>
              </a:ext>
            </a:extLst>
          </p:cNvPr>
          <p:cNvSpPr>
            <a:spLocks noGrp="1"/>
          </p:cNvSpPr>
          <p:nvPr>
            <p:ph type="title"/>
          </p:nvPr>
        </p:nvSpPr>
        <p:spPr>
          <a:xfrm>
            <a:off x="838200" y="365125"/>
            <a:ext cx="10515600" cy="1325563"/>
          </a:xfrm>
        </p:spPr>
        <p:txBody>
          <a:bodyPr>
            <a:normAutofit/>
          </a:bodyPr>
          <a:lstStyle/>
          <a:p>
            <a:r>
              <a:rPr lang="en-GB" sz="5000"/>
              <a:t>Defining secondary trauma and stress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DAD7D4A-938C-05A0-C062-32A44E5D3FDB}"/>
              </a:ext>
            </a:extLst>
          </p:cNvPr>
          <p:cNvSpPr>
            <a:spLocks noGrp="1"/>
          </p:cNvSpPr>
          <p:nvPr>
            <p:ph idx="1"/>
          </p:nvPr>
        </p:nvSpPr>
        <p:spPr>
          <a:xfrm>
            <a:off x="838200" y="1929384"/>
            <a:ext cx="10515600" cy="4251960"/>
          </a:xfrm>
        </p:spPr>
        <p:txBody>
          <a:bodyPr>
            <a:normAutofit/>
          </a:bodyPr>
          <a:lstStyle/>
          <a:p>
            <a:r>
              <a:rPr lang="en-GB" sz="2200" dirty="0"/>
              <a:t>The terms secondary trauma and vicarious trauma are generally used interchangeably</a:t>
            </a:r>
          </a:p>
          <a:p>
            <a:r>
              <a:rPr lang="en-GB" sz="2200" dirty="0"/>
              <a:t>They are used to describe the sense of hurt or upset that comes to those who are close to the victim of trauma – this may be a family member/informal carer or a helping professional</a:t>
            </a:r>
          </a:p>
          <a:p>
            <a:r>
              <a:rPr lang="en-GB" sz="2200" dirty="0"/>
              <a:t>The term ‘compassion fatigue’ is also sometimes used</a:t>
            </a:r>
          </a:p>
          <a:p>
            <a:r>
              <a:rPr lang="en-GB" sz="2200" dirty="0"/>
              <a:t>People who work with, listen to and try to help adults who have been traumatised are at risk of internalising their trauma.  </a:t>
            </a:r>
          </a:p>
          <a:p>
            <a:r>
              <a:rPr lang="en-GB" sz="2200" dirty="0"/>
              <a:t>The symptoms of primary or secondary traumatic stress can be </a:t>
            </a:r>
            <a:r>
              <a:rPr lang="en-GB" sz="2200"/>
              <a:t>experienced in </a:t>
            </a:r>
            <a:r>
              <a:rPr lang="en-GB" sz="2200" dirty="0"/>
              <a:t>the </a:t>
            </a:r>
            <a:r>
              <a:rPr lang="en-GB" sz="2200"/>
              <a:t>same way</a:t>
            </a:r>
            <a:endParaRPr lang="en-GB" sz="2200" dirty="0"/>
          </a:p>
          <a:p>
            <a:endParaRPr lang="en-GB" sz="2200" dirty="0"/>
          </a:p>
        </p:txBody>
      </p:sp>
    </p:spTree>
    <p:extLst>
      <p:ext uri="{BB962C8B-B14F-4D97-AF65-F5344CB8AC3E}">
        <p14:creationId xmlns:p14="http://schemas.microsoft.com/office/powerpoint/2010/main" val="3520422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5C9CF8-60D6-3A5C-C7A0-E7CE265F2B1F}"/>
              </a:ext>
            </a:extLst>
          </p:cNvPr>
          <p:cNvSpPr>
            <a:spLocks noGrp="1"/>
          </p:cNvSpPr>
          <p:nvPr>
            <p:ph type="title"/>
          </p:nvPr>
        </p:nvSpPr>
        <p:spPr>
          <a:xfrm>
            <a:off x="838200" y="365125"/>
            <a:ext cx="10515600" cy="1325563"/>
          </a:xfrm>
        </p:spPr>
        <p:txBody>
          <a:bodyPr>
            <a:normAutofit/>
          </a:bodyPr>
          <a:lstStyle/>
          <a:p>
            <a:r>
              <a:rPr lang="en-GB" sz="4200"/>
              <a:t>Definitions of secondary trauma and similar issues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656087C-3E9F-FB56-D4D0-D8FA28C5A586}"/>
              </a:ext>
            </a:extLst>
          </p:cNvPr>
          <p:cNvSpPr>
            <a:spLocks noGrp="1"/>
          </p:cNvSpPr>
          <p:nvPr>
            <p:ph idx="1"/>
          </p:nvPr>
        </p:nvSpPr>
        <p:spPr>
          <a:xfrm>
            <a:off x="838200" y="1929384"/>
            <a:ext cx="10515600" cy="4251960"/>
          </a:xfrm>
        </p:spPr>
        <p:txBody>
          <a:bodyPr>
            <a:normAutofit/>
          </a:bodyPr>
          <a:lstStyle/>
          <a:p>
            <a:r>
              <a:rPr lang="en-GB" sz="2200" dirty="0"/>
              <a:t>Stress:  can inspire motivation and commitment but excessive pressure that becomes stress is harmful and can lead to ill health and burnout</a:t>
            </a:r>
          </a:p>
          <a:p>
            <a:r>
              <a:rPr lang="en-GB" sz="2200" dirty="0"/>
              <a:t>Burnout:  a syndrome of physical, emotional and metal exhaustion; tends to build up over time and occurs when perceived demands outweigh one’s perceived resources</a:t>
            </a:r>
          </a:p>
          <a:p>
            <a:r>
              <a:rPr lang="en-GB" sz="2200" dirty="0"/>
              <a:t>Post Traumatic Stress Disorder (PTSD): symptoms following first hand exposure to an extreme traumatic event or threat</a:t>
            </a:r>
          </a:p>
          <a:p>
            <a:r>
              <a:rPr lang="en-GB" sz="2200" dirty="0"/>
              <a:t>Secondary Traumatic Stress Disorder (STSD): symptoms similar to those experiencing PTSD, but afflicting a person who has experienced trauma indirectly</a:t>
            </a:r>
          </a:p>
        </p:txBody>
      </p:sp>
    </p:spTree>
    <p:extLst>
      <p:ext uri="{BB962C8B-B14F-4D97-AF65-F5344CB8AC3E}">
        <p14:creationId xmlns:p14="http://schemas.microsoft.com/office/powerpoint/2010/main" val="2142979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24DC01-371F-2C23-7BF4-5758CAA086F6}"/>
              </a:ext>
            </a:extLst>
          </p:cNvPr>
          <p:cNvSpPr>
            <a:spLocks noGrp="1"/>
          </p:cNvSpPr>
          <p:nvPr>
            <p:ph type="title"/>
          </p:nvPr>
        </p:nvSpPr>
        <p:spPr>
          <a:xfrm>
            <a:off x="838200" y="365125"/>
            <a:ext cx="10515600" cy="1325563"/>
          </a:xfrm>
        </p:spPr>
        <p:txBody>
          <a:bodyPr>
            <a:normAutofit/>
          </a:bodyPr>
          <a:lstStyle/>
          <a:p>
            <a:r>
              <a:rPr lang="en-GB" sz="5400"/>
              <a:t>Definitions….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D9B6330-D99B-DF72-55F8-95A89B6E458A}"/>
              </a:ext>
            </a:extLst>
          </p:cNvPr>
          <p:cNvSpPr>
            <a:spLocks noGrp="1"/>
          </p:cNvSpPr>
          <p:nvPr>
            <p:ph idx="1"/>
          </p:nvPr>
        </p:nvSpPr>
        <p:spPr>
          <a:xfrm>
            <a:off x="838200" y="1929384"/>
            <a:ext cx="10515600" cy="4251960"/>
          </a:xfrm>
        </p:spPr>
        <p:txBody>
          <a:bodyPr>
            <a:normAutofit/>
          </a:bodyPr>
          <a:lstStyle/>
          <a:p>
            <a:r>
              <a:rPr lang="en-GB" sz="2200"/>
              <a:t>Resilience: our capacity to handle stress; the ability to be resourceful and flexible as a means to adapt to difficult situations; our ability to ‘bounce back’ or ‘bend and not break’ in light of challenging life changes and experiences</a:t>
            </a:r>
          </a:p>
          <a:p>
            <a:pPr marL="0" indent="0">
              <a:buNone/>
            </a:pPr>
            <a:endParaRPr lang="en-GB" sz="2200"/>
          </a:p>
          <a:p>
            <a:r>
              <a:rPr lang="en-GB" sz="2200"/>
              <a:t>Compassion satisfaction: joy, satisfaction, sense of achievement/accomplishment derived from helping others, the camaraderie of a team, feeling you are doing something for the greater good.  It is the counter- balance to the potentially negative impact of compassion fatigue</a:t>
            </a:r>
          </a:p>
        </p:txBody>
      </p:sp>
    </p:spTree>
    <p:extLst>
      <p:ext uri="{BB962C8B-B14F-4D97-AF65-F5344CB8AC3E}">
        <p14:creationId xmlns:p14="http://schemas.microsoft.com/office/powerpoint/2010/main" val="1890185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52EEB6-4798-9918-2633-FAD70708502D}"/>
              </a:ext>
            </a:extLst>
          </p:cNvPr>
          <p:cNvSpPr>
            <a:spLocks noGrp="1"/>
          </p:cNvSpPr>
          <p:nvPr>
            <p:ph type="title"/>
          </p:nvPr>
        </p:nvSpPr>
        <p:spPr>
          <a:xfrm>
            <a:off x="686834" y="1153572"/>
            <a:ext cx="3200400" cy="4461163"/>
          </a:xfrm>
        </p:spPr>
        <p:txBody>
          <a:bodyPr>
            <a:normAutofit/>
          </a:bodyPr>
          <a:lstStyle/>
          <a:p>
            <a:r>
              <a:rPr lang="en-GB">
                <a:solidFill>
                  <a:srgbClr val="FFFFFF"/>
                </a:solidFill>
              </a:rPr>
              <a:t>‘Secondary Trauma is a process not an event’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54A0DDA-843D-CFDE-C9C8-8726DBF2A45C}"/>
              </a:ext>
            </a:extLst>
          </p:cNvPr>
          <p:cNvSpPr>
            <a:spLocks noGrp="1"/>
          </p:cNvSpPr>
          <p:nvPr>
            <p:ph idx="1"/>
          </p:nvPr>
        </p:nvSpPr>
        <p:spPr>
          <a:xfrm>
            <a:off x="4447308" y="591344"/>
            <a:ext cx="6906491" cy="5585619"/>
          </a:xfrm>
        </p:spPr>
        <p:txBody>
          <a:bodyPr anchor="ctr">
            <a:normAutofit/>
          </a:bodyPr>
          <a:lstStyle/>
          <a:p>
            <a:pPr marL="0" indent="0">
              <a:buNone/>
            </a:pPr>
            <a:r>
              <a:rPr lang="en-GB" i="1" dirty="0"/>
              <a:t>‘</a:t>
            </a:r>
            <a:r>
              <a:rPr lang="en-GB" i="1"/>
              <a:t>It includes our strong feelings and our defences against those feelings.  It is our strong reactions of grief, rage and outrage, which grow repeatedly as we hear about and see people’s pain and loss and are forced to recognise human potential for cruelty and indifference.  It is our numbing, our protective shell and our wish not to know.’</a:t>
            </a:r>
          </a:p>
          <a:p>
            <a:pPr marL="0" indent="0">
              <a:buNone/>
            </a:pPr>
            <a:r>
              <a:rPr lang="en-GB" err="1"/>
              <a:t>Saakvitne</a:t>
            </a:r>
            <a:r>
              <a:rPr lang="en-GB"/>
              <a:t> &amp; Pearlman (1996)</a:t>
            </a:r>
          </a:p>
          <a:p>
            <a:pPr marL="0" indent="0">
              <a:buNone/>
            </a:pPr>
            <a:endParaRPr lang="en-GB" dirty="0"/>
          </a:p>
        </p:txBody>
      </p:sp>
    </p:spTree>
    <p:extLst>
      <p:ext uri="{BB962C8B-B14F-4D97-AF65-F5344CB8AC3E}">
        <p14:creationId xmlns:p14="http://schemas.microsoft.com/office/powerpoint/2010/main" val="3318319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5BCF643C-AC27-D156-E778-F561C123CB45}"/>
              </a:ext>
            </a:extLst>
          </p:cNvPr>
          <p:cNvSpPr>
            <a:spLocks noGrp="1"/>
          </p:cNvSpPr>
          <p:nvPr>
            <p:ph type="title"/>
          </p:nvPr>
        </p:nvSpPr>
        <p:spPr>
          <a:xfrm>
            <a:off x="838200" y="401221"/>
            <a:ext cx="10515600" cy="1348065"/>
          </a:xfrm>
        </p:spPr>
        <p:txBody>
          <a:bodyPr>
            <a:normAutofit/>
          </a:bodyPr>
          <a:lstStyle/>
          <a:p>
            <a:r>
              <a:rPr lang="en-GB" sz="5400">
                <a:solidFill>
                  <a:srgbClr val="FFFFFF"/>
                </a:solidFill>
              </a:rPr>
              <a:t>Understanding the risk factors</a:t>
            </a:r>
          </a:p>
        </p:txBody>
      </p:sp>
      <p:sp>
        <p:nvSpPr>
          <p:cNvPr id="3" name="Content Placeholder 2">
            <a:extLst>
              <a:ext uri="{FF2B5EF4-FFF2-40B4-BE49-F238E27FC236}">
                <a16:creationId xmlns:a16="http://schemas.microsoft.com/office/drawing/2014/main" id="{84DB3505-6623-D906-2751-12B5EE2A93AC}"/>
              </a:ext>
            </a:extLst>
          </p:cNvPr>
          <p:cNvSpPr>
            <a:spLocks noGrp="1"/>
          </p:cNvSpPr>
          <p:nvPr>
            <p:ph idx="1"/>
          </p:nvPr>
        </p:nvSpPr>
        <p:spPr>
          <a:xfrm>
            <a:off x="838200" y="2586789"/>
            <a:ext cx="10515600" cy="3590174"/>
          </a:xfrm>
        </p:spPr>
        <p:txBody>
          <a:bodyPr>
            <a:normAutofit/>
          </a:bodyPr>
          <a:lstStyle/>
          <a:p>
            <a:r>
              <a:rPr lang="en-GB" sz="2000"/>
              <a:t>Empathy: a valuable tool which helps us to understand the traumatised person’s experience, but which requires our resilience and maintaining our own emotional wellbeing</a:t>
            </a:r>
          </a:p>
          <a:p>
            <a:r>
              <a:rPr lang="en-GB" sz="2000"/>
              <a:t>Insufficient recovery time:  we need time and support </a:t>
            </a:r>
          </a:p>
          <a:p>
            <a:r>
              <a:rPr lang="en-GB" sz="2000"/>
              <a:t>Unresolved personal trauma: our work with others may trigger painful reminders of our own trauma</a:t>
            </a:r>
          </a:p>
          <a:p>
            <a:r>
              <a:rPr lang="en-GB" sz="2000"/>
              <a:t>Isolation and systemic fragmentation: when we feel valued and are in contact with others who respect and care for us we are more capable of tolerating extreme stressors</a:t>
            </a:r>
          </a:p>
          <a:p>
            <a:r>
              <a:rPr lang="en-GB" sz="2000"/>
              <a:t>Lack of systemic resources: lack of investment in frontline services exacerbate the problems. Organisational awareness of this risk to their people is crucial, so that they can be supported.</a:t>
            </a:r>
          </a:p>
        </p:txBody>
      </p:sp>
    </p:spTree>
    <p:extLst>
      <p:ext uri="{BB962C8B-B14F-4D97-AF65-F5344CB8AC3E}">
        <p14:creationId xmlns:p14="http://schemas.microsoft.com/office/powerpoint/2010/main" val="2671656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14D1AFAF-03EB-24C0-1A2E-F7F62259B08E}"/>
              </a:ext>
            </a:extLst>
          </p:cNvPr>
          <p:cNvSpPr>
            <a:spLocks noGrp="1"/>
          </p:cNvSpPr>
          <p:nvPr>
            <p:ph type="title"/>
          </p:nvPr>
        </p:nvSpPr>
        <p:spPr>
          <a:xfrm>
            <a:off x="838200" y="401221"/>
            <a:ext cx="10515600" cy="1348065"/>
          </a:xfrm>
        </p:spPr>
        <p:txBody>
          <a:bodyPr>
            <a:normAutofit/>
          </a:bodyPr>
          <a:lstStyle/>
          <a:p>
            <a:r>
              <a:rPr lang="en-GB" sz="4200">
                <a:solidFill>
                  <a:srgbClr val="FFFFFF"/>
                </a:solidFill>
              </a:rPr>
              <a:t>Awareness of the potential impact on ourselves </a:t>
            </a:r>
          </a:p>
        </p:txBody>
      </p:sp>
      <p:sp>
        <p:nvSpPr>
          <p:cNvPr id="41" name="Content Placeholder 2">
            <a:extLst>
              <a:ext uri="{FF2B5EF4-FFF2-40B4-BE49-F238E27FC236}">
                <a16:creationId xmlns:a16="http://schemas.microsoft.com/office/drawing/2014/main" id="{3A6BA4C5-0598-A48C-D8C7-0BBE3E1B2375}"/>
              </a:ext>
            </a:extLst>
          </p:cNvPr>
          <p:cNvSpPr>
            <a:spLocks noGrp="1"/>
          </p:cNvSpPr>
          <p:nvPr>
            <p:ph idx="1"/>
          </p:nvPr>
        </p:nvSpPr>
        <p:spPr>
          <a:xfrm>
            <a:off x="838200" y="2586789"/>
            <a:ext cx="10515600" cy="3590174"/>
          </a:xfrm>
        </p:spPr>
        <p:txBody>
          <a:bodyPr>
            <a:normAutofit/>
          </a:bodyPr>
          <a:lstStyle/>
          <a:p>
            <a:r>
              <a:rPr lang="en-GB" sz="2200"/>
              <a:t>Cognitive:  diminished concentration, apathy, self-doubt, perfectionism, etc</a:t>
            </a:r>
          </a:p>
          <a:p>
            <a:r>
              <a:rPr lang="en-GB" sz="2200"/>
              <a:t>Emotional:  anxiety, powerlessness, guilt, numbness, fear, sadness, depleted, etc</a:t>
            </a:r>
          </a:p>
          <a:p>
            <a:r>
              <a:rPr lang="en-GB" sz="2200"/>
              <a:t>Spiritual:  questioning the meaning of life, loss of purpose, pervasive hopelessness, etc</a:t>
            </a:r>
          </a:p>
          <a:p>
            <a:r>
              <a:rPr lang="en-GB" sz="2200"/>
              <a:t>Interpersonal:  withdrawn, intolerance, mistrust, isolation from friends, impact on our family roles, etc</a:t>
            </a:r>
          </a:p>
          <a:p>
            <a:r>
              <a:rPr lang="en-GB" sz="2200"/>
              <a:t>Behavioural: impatient, irritable, sleep disturbances, use of negative coping, etc</a:t>
            </a:r>
          </a:p>
          <a:p>
            <a:r>
              <a:rPr lang="en-GB" sz="2200"/>
              <a:t>Physical: shock, aches and pains, impaired immune system, dizziness, etc</a:t>
            </a:r>
          </a:p>
        </p:txBody>
      </p:sp>
    </p:spTree>
    <p:extLst>
      <p:ext uri="{BB962C8B-B14F-4D97-AF65-F5344CB8AC3E}">
        <p14:creationId xmlns:p14="http://schemas.microsoft.com/office/powerpoint/2010/main" val="1764834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3AA9FFC097854FAA1210CFCE0F43A4" ma:contentTypeVersion="17" ma:contentTypeDescription="Create a new document." ma:contentTypeScope="" ma:versionID="38136c6c6c1134b7d502cbe7caedab4f">
  <xsd:schema xmlns:xsd="http://www.w3.org/2001/XMLSchema" xmlns:xs="http://www.w3.org/2001/XMLSchema" xmlns:p="http://schemas.microsoft.com/office/2006/metadata/properties" xmlns:ns2="02872dca-5023-4076-9077-24d4c3624495" xmlns:ns3="a4c675ae-9ba4-4308-97eb-1ec736863f4e" targetNamespace="http://schemas.microsoft.com/office/2006/metadata/properties" ma:root="true" ma:fieldsID="7bcd5dfb92c20cc04cb942acc9d12926" ns2:_="" ns3:_="">
    <xsd:import namespace="02872dca-5023-4076-9077-24d4c3624495"/>
    <xsd:import namespace="a4c675ae-9ba4-4308-97eb-1ec736863f4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CR"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872dca-5023-4076-9077-24d4c36244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f50c9d-bc8f-48ed-ba3c-7168a5cdc8d7"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c675ae-9ba4-4308-97eb-1ec736863f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613eaaf-083b-45e3-b133-b86271c7ae74}" ma:internalName="TaxCatchAll" ma:showField="CatchAllData" ma:web="a4c675ae-9ba4-4308-97eb-1ec736863f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354B8B-5B76-4578-B44D-91BE1BBB7A61}"/>
</file>

<file path=customXml/itemProps2.xml><?xml version="1.0" encoding="utf-8"?>
<ds:datastoreItem xmlns:ds="http://schemas.openxmlformats.org/officeDocument/2006/customXml" ds:itemID="{65535653-41FA-4412-82F5-EBF0A200CD90}"/>
</file>

<file path=docProps/app.xml><?xml version="1.0" encoding="utf-8"?>
<Properties xmlns="http://schemas.openxmlformats.org/officeDocument/2006/extended-properties" xmlns:vt="http://schemas.openxmlformats.org/officeDocument/2006/docPropsVTypes">
  <TotalTime>462</TotalTime>
  <Words>1802</Words>
  <Application>Microsoft Office PowerPoint</Application>
  <PresentationFormat>Widescreen</PresentationFormat>
  <Paragraphs>112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Who Cares for the Carers? Vicarious and Secondary Trauma </vt:lpstr>
      <vt:lpstr>Who cares for the carers?</vt:lpstr>
      <vt:lpstr>Let’s care for ourselves and each other today</vt:lpstr>
      <vt:lpstr>Defining secondary trauma and stress</vt:lpstr>
      <vt:lpstr>Definitions of secondary trauma and similar issues</vt:lpstr>
      <vt:lpstr>Definitions….</vt:lpstr>
      <vt:lpstr>‘Secondary Trauma is a process not an event’</vt:lpstr>
      <vt:lpstr>Understanding the risk factors</vt:lpstr>
      <vt:lpstr>Awareness of the potential impact on ourselves </vt:lpstr>
      <vt:lpstr>Awareness of the potential impact on our caring role</vt:lpstr>
      <vt:lpstr>PowerPoint Presentation</vt:lpstr>
      <vt:lpstr>Why do you do what you do? (Probably not for the glamour, money and prestige!!) </vt:lpstr>
      <vt:lpstr>Reducing the impact of secondary trauma</vt:lpstr>
      <vt:lpstr>You are extraordinary and you make a difference to people’s lives</vt:lpstr>
      <vt:lpstr>Informal/unpaid carers are at risk of secondary trauma too</vt:lpstr>
      <vt:lpstr>Informal/unpaid carers – some key statistics:</vt:lpstr>
      <vt:lpstr>Informal/unpaid carers – financial impact of caring:</vt:lpstr>
      <vt:lpstr>Informal/unpaid carers – impact on health and wellbeing</vt:lpstr>
      <vt:lpstr>What carers want: equality, support and recognition</vt:lpstr>
      <vt:lpstr>Some key messages for supporting carers:</vt:lpstr>
      <vt:lpstr>Some resources: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Cares for the Carers? Vicarious and Secondary Trauma</dc:title>
  <dc:creator>Teresa Bell</dc:creator>
  <cp:lastModifiedBy>Nabila Marrow</cp:lastModifiedBy>
  <cp:revision>2</cp:revision>
  <dcterms:created xsi:type="dcterms:W3CDTF">2023-11-15T10:08:05Z</dcterms:created>
  <dcterms:modified xsi:type="dcterms:W3CDTF">2023-11-20T12:57:54Z</dcterms:modified>
</cp:coreProperties>
</file>