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86" r:id="rId2"/>
    <p:sldId id="389" r:id="rId3"/>
    <p:sldId id="387" r:id="rId4"/>
    <p:sldId id="384" r:id="rId5"/>
    <p:sldId id="391" r:id="rId6"/>
    <p:sldId id="390" r:id="rId7"/>
    <p:sldId id="39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75C957"/>
    <a:srgbClr val="5FBD3D"/>
    <a:srgbClr val="A7E1B6"/>
    <a:srgbClr val="EC5646"/>
    <a:srgbClr val="E2998A"/>
    <a:srgbClr val="EAF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0CA6FE-9404-4F8E-A735-6D2670C21767}" v="549" dt="2022-02-17T13:12:08.8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showGuides="1">
      <p:cViewPr varScale="1">
        <p:scale>
          <a:sx n="78" d="100"/>
          <a:sy n="78" d="100"/>
        </p:scale>
        <p:origin x="153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14F240-D445-471E-B703-62EC53E13A67}" type="doc">
      <dgm:prSet loTypeId="urn:microsoft.com/office/officeart/2005/8/layout/radial1" loCatId="cycle" qsTypeId="urn:microsoft.com/office/officeart/2005/8/quickstyle/simple1" qsCatId="simple" csTypeId="urn:microsoft.com/office/officeart/2005/8/colors/accent4_2" csCatId="accent4" phldr="1"/>
      <dgm:spPr/>
      <dgm:t>
        <a:bodyPr/>
        <a:lstStyle/>
        <a:p>
          <a:endParaRPr lang="en-GB"/>
        </a:p>
      </dgm:t>
    </dgm:pt>
    <dgm:pt modelId="{6B3F3736-691A-4D45-8C80-32C5A0833368}">
      <dgm:prSet phldrT="[Text]" custT="1"/>
      <dgm:spPr/>
      <dgm:t>
        <a:bodyPr/>
        <a:lstStyle/>
        <a:p>
          <a:r>
            <a:rPr lang="en-GB" sz="2000" dirty="0"/>
            <a:t>What works?</a:t>
          </a:r>
        </a:p>
      </dgm:t>
    </dgm:pt>
    <dgm:pt modelId="{07B53C23-F43A-494D-8A08-E9E1523DE10D}" type="parTrans" cxnId="{8E7DDA97-19D6-4BB1-AA16-B2AA29DACA84}">
      <dgm:prSet/>
      <dgm:spPr/>
      <dgm:t>
        <a:bodyPr/>
        <a:lstStyle/>
        <a:p>
          <a:endParaRPr lang="en-GB"/>
        </a:p>
      </dgm:t>
    </dgm:pt>
    <dgm:pt modelId="{DD48A88E-3E7C-43BA-8BA7-B59321B01021}" type="sibTrans" cxnId="{8E7DDA97-19D6-4BB1-AA16-B2AA29DACA84}">
      <dgm:prSet/>
      <dgm:spPr/>
      <dgm:t>
        <a:bodyPr/>
        <a:lstStyle/>
        <a:p>
          <a:endParaRPr lang="en-GB"/>
        </a:p>
      </dgm:t>
    </dgm:pt>
    <dgm:pt modelId="{8E60E40C-FD15-48B8-8F4B-E9C7564FA4F0}">
      <dgm:prSet phldrT="[Text]" custT="1"/>
      <dgm:spPr/>
      <dgm:t>
        <a:bodyPr/>
        <a:lstStyle/>
        <a:p>
          <a:r>
            <a:rPr lang="en-GB" sz="1100" dirty="0"/>
            <a:t>Education Inclusion</a:t>
          </a:r>
        </a:p>
      </dgm:t>
    </dgm:pt>
    <dgm:pt modelId="{33168608-3FCE-4E11-AD47-A5285B19E006}" type="parTrans" cxnId="{32748DBE-8850-43A8-B375-848226AC527F}">
      <dgm:prSet/>
      <dgm:spPr/>
      <dgm:t>
        <a:bodyPr/>
        <a:lstStyle/>
        <a:p>
          <a:endParaRPr lang="en-GB"/>
        </a:p>
      </dgm:t>
    </dgm:pt>
    <dgm:pt modelId="{CFFFF912-2ED9-41C9-9801-C9542F608E4C}" type="sibTrans" cxnId="{32748DBE-8850-43A8-B375-848226AC527F}">
      <dgm:prSet/>
      <dgm:spPr/>
      <dgm:t>
        <a:bodyPr/>
        <a:lstStyle/>
        <a:p>
          <a:endParaRPr lang="en-GB"/>
        </a:p>
      </dgm:t>
    </dgm:pt>
    <dgm:pt modelId="{D062E144-0040-4AD8-A071-1BD65FA252D9}">
      <dgm:prSet phldrT="[Text]" custT="1"/>
      <dgm:spPr/>
      <dgm:t>
        <a:bodyPr/>
        <a:lstStyle/>
        <a:p>
          <a:r>
            <a:rPr lang="en-GB" sz="1100"/>
            <a:t>Trusted relationships </a:t>
          </a:r>
          <a:endParaRPr lang="en-GB" sz="1100" dirty="0"/>
        </a:p>
      </dgm:t>
    </dgm:pt>
    <dgm:pt modelId="{ECB31D7D-457C-481F-8B03-1E3D3233F788}" type="parTrans" cxnId="{FB26342B-601D-49DA-8666-201B4A918FB0}">
      <dgm:prSet/>
      <dgm:spPr/>
      <dgm:t>
        <a:bodyPr/>
        <a:lstStyle/>
        <a:p>
          <a:endParaRPr lang="en-GB"/>
        </a:p>
      </dgm:t>
    </dgm:pt>
    <dgm:pt modelId="{0EFEA4FA-2CC5-44E5-A845-EA02AB9C1CC0}" type="sibTrans" cxnId="{FB26342B-601D-49DA-8666-201B4A918FB0}">
      <dgm:prSet/>
      <dgm:spPr/>
      <dgm:t>
        <a:bodyPr/>
        <a:lstStyle/>
        <a:p>
          <a:endParaRPr lang="en-GB"/>
        </a:p>
      </dgm:t>
    </dgm:pt>
    <dgm:pt modelId="{8FA19811-B500-4305-82B5-3EE2147F59F8}">
      <dgm:prSet phldrT="[Text]" custT="1"/>
      <dgm:spPr/>
      <dgm:t>
        <a:bodyPr/>
        <a:lstStyle/>
        <a:p>
          <a:r>
            <a:rPr lang="en-GB" sz="1100"/>
            <a:t>Not</a:t>
          </a:r>
          <a:r>
            <a:rPr lang="en-GB" sz="1100" baseline="0"/>
            <a:t> usually known to CSC when initial concerns arise</a:t>
          </a:r>
          <a:endParaRPr lang="en-GB" sz="1100" dirty="0"/>
        </a:p>
      </dgm:t>
    </dgm:pt>
    <dgm:pt modelId="{0BBC8540-6124-478E-8ECE-98F0C40668B9}" type="parTrans" cxnId="{3A7D09D8-DEFC-4735-81CC-787964EE03BE}">
      <dgm:prSet/>
      <dgm:spPr/>
      <dgm:t>
        <a:bodyPr/>
        <a:lstStyle/>
        <a:p>
          <a:endParaRPr lang="en-GB"/>
        </a:p>
      </dgm:t>
    </dgm:pt>
    <dgm:pt modelId="{C1627576-2CA3-44C6-B8A7-842CCCB26E42}" type="sibTrans" cxnId="{3A7D09D8-DEFC-4735-81CC-787964EE03BE}">
      <dgm:prSet/>
      <dgm:spPr/>
      <dgm:t>
        <a:bodyPr/>
        <a:lstStyle/>
        <a:p>
          <a:endParaRPr lang="en-GB"/>
        </a:p>
      </dgm:t>
    </dgm:pt>
    <dgm:pt modelId="{C5765D10-C9A7-49F4-A1D0-4F98751BFA8A}">
      <dgm:prSet phldrT="[Text]" custT="1"/>
      <dgm:spPr/>
      <dgm:t>
        <a:bodyPr/>
        <a:lstStyle/>
        <a:p>
          <a:r>
            <a:rPr lang="en-GB" sz="1100" dirty="0"/>
            <a:t>Respond to the critical moment</a:t>
          </a:r>
        </a:p>
      </dgm:t>
    </dgm:pt>
    <dgm:pt modelId="{92A944A0-07B2-4C3A-9656-BA20A2EEDAA5}" type="parTrans" cxnId="{261F4694-1D4D-4444-ADB3-59E7C0DF7F84}">
      <dgm:prSet/>
      <dgm:spPr/>
      <dgm:t>
        <a:bodyPr/>
        <a:lstStyle/>
        <a:p>
          <a:endParaRPr lang="en-GB"/>
        </a:p>
      </dgm:t>
    </dgm:pt>
    <dgm:pt modelId="{7C050C92-7F9D-4A9A-9FFF-6D8A0A8F2E2D}" type="sibTrans" cxnId="{261F4694-1D4D-4444-ADB3-59E7C0DF7F84}">
      <dgm:prSet/>
      <dgm:spPr/>
      <dgm:t>
        <a:bodyPr/>
        <a:lstStyle/>
        <a:p>
          <a:endParaRPr lang="en-GB"/>
        </a:p>
      </dgm:t>
    </dgm:pt>
    <dgm:pt modelId="{406C0F22-3800-4290-B53C-F38B57DDA6C4}">
      <dgm:prSet phldrT="[Text]" custT="1"/>
      <dgm:spPr/>
      <dgm:t>
        <a:bodyPr/>
        <a:lstStyle/>
        <a:p>
          <a:r>
            <a:rPr lang="en-GB" sz="1100"/>
            <a:t>Parental engagement is protective</a:t>
          </a:r>
          <a:endParaRPr lang="en-GB" sz="1100" dirty="0"/>
        </a:p>
      </dgm:t>
    </dgm:pt>
    <dgm:pt modelId="{6D799DD6-F134-4368-9E2F-42E49C75EAC3}" type="parTrans" cxnId="{CF7F4138-AFF3-404E-AA06-5216830600B5}">
      <dgm:prSet/>
      <dgm:spPr/>
      <dgm:t>
        <a:bodyPr/>
        <a:lstStyle/>
        <a:p>
          <a:endParaRPr lang="en-GB"/>
        </a:p>
      </dgm:t>
    </dgm:pt>
    <dgm:pt modelId="{592E2ACC-0580-4879-9204-253C21199F02}" type="sibTrans" cxnId="{CF7F4138-AFF3-404E-AA06-5216830600B5}">
      <dgm:prSet/>
      <dgm:spPr/>
      <dgm:t>
        <a:bodyPr/>
        <a:lstStyle/>
        <a:p>
          <a:endParaRPr lang="en-GB"/>
        </a:p>
      </dgm:t>
    </dgm:pt>
    <dgm:pt modelId="{5EC8FBE5-A7D4-4658-A252-742645DB1620}">
      <dgm:prSet phldrT="[Text]" custT="1"/>
      <dgm:spPr/>
      <dgm:t>
        <a:bodyPr/>
        <a:lstStyle/>
        <a:p>
          <a:r>
            <a:rPr lang="en-GB" sz="1100"/>
            <a:t>Moving children OOA is only effective in the short term</a:t>
          </a:r>
          <a:endParaRPr lang="en-GB" sz="1100" dirty="0"/>
        </a:p>
      </dgm:t>
    </dgm:pt>
    <dgm:pt modelId="{C004E72B-DED7-42E7-93E8-3BE9BE334C56}" type="parTrans" cxnId="{B99F14FE-8645-4D1B-8204-3A1557BF9F2C}">
      <dgm:prSet/>
      <dgm:spPr/>
      <dgm:t>
        <a:bodyPr/>
        <a:lstStyle/>
        <a:p>
          <a:endParaRPr lang="en-GB"/>
        </a:p>
      </dgm:t>
    </dgm:pt>
    <dgm:pt modelId="{D1FE7D98-805A-404E-9A6C-DCA966216324}" type="sibTrans" cxnId="{B99F14FE-8645-4D1B-8204-3A1557BF9F2C}">
      <dgm:prSet/>
      <dgm:spPr/>
      <dgm:t>
        <a:bodyPr/>
        <a:lstStyle/>
        <a:p>
          <a:endParaRPr lang="en-GB"/>
        </a:p>
      </dgm:t>
    </dgm:pt>
    <dgm:pt modelId="{FBD84615-C637-403F-810C-01DFF9375427}">
      <dgm:prSet phldrT="[Text]" custT="1"/>
      <dgm:spPr/>
      <dgm:t>
        <a:bodyPr/>
        <a:lstStyle/>
        <a:p>
          <a:r>
            <a:rPr lang="en-GB" sz="1100"/>
            <a:t>Disruption of perpetrators needs to increase</a:t>
          </a:r>
          <a:endParaRPr lang="en-GB" sz="1100" dirty="0"/>
        </a:p>
      </dgm:t>
    </dgm:pt>
    <dgm:pt modelId="{876EB26F-C7B6-47E4-88AB-81AB75E161E5}" type="parTrans" cxnId="{352045C4-A540-4792-90FF-77BC5A9D1FF2}">
      <dgm:prSet/>
      <dgm:spPr/>
      <dgm:t>
        <a:bodyPr/>
        <a:lstStyle/>
        <a:p>
          <a:endParaRPr lang="en-GB"/>
        </a:p>
      </dgm:t>
    </dgm:pt>
    <dgm:pt modelId="{66EBF4E6-E6D0-4218-A3EB-F00E296987D5}" type="sibTrans" cxnId="{352045C4-A540-4792-90FF-77BC5A9D1FF2}">
      <dgm:prSet/>
      <dgm:spPr/>
      <dgm:t>
        <a:bodyPr/>
        <a:lstStyle/>
        <a:p>
          <a:endParaRPr lang="en-GB"/>
        </a:p>
      </dgm:t>
    </dgm:pt>
    <dgm:pt modelId="{BEF184B5-2293-42C1-BC4F-9EAB281344A0}">
      <dgm:prSet phldrT="[Text]" custT="1"/>
      <dgm:spPr/>
      <dgm:t>
        <a:bodyPr/>
        <a:lstStyle/>
        <a:p>
          <a:r>
            <a:rPr lang="en-GB" sz="1100" dirty="0"/>
            <a:t>Comprehensive risk management processes make a difference</a:t>
          </a:r>
        </a:p>
      </dgm:t>
    </dgm:pt>
    <dgm:pt modelId="{88307A5E-97C2-4A4E-8DE9-2ABEC9FD24D3}" type="parTrans" cxnId="{902919ED-A964-400E-88F7-C07EA77B7355}">
      <dgm:prSet/>
      <dgm:spPr/>
      <dgm:t>
        <a:bodyPr/>
        <a:lstStyle/>
        <a:p>
          <a:endParaRPr lang="en-GB"/>
        </a:p>
      </dgm:t>
    </dgm:pt>
    <dgm:pt modelId="{8D4F5007-EA66-4691-B583-7EF0D1136255}" type="sibTrans" cxnId="{902919ED-A964-400E-88F7-C07EA77B7355}">
      <dgm:prSet/>
      <dgm:spPr/>
      <dgm:t>
        <a:bodyPr/>
        <a:lstStyle/>
        <a:p>
          <a:endParaRPr lang="en-GB"/>
        </a:p>
      </dgm:t>
    </dgm:pt>
    <dgm:pt modelId="{F690BC8F-F5EE-460F-9444-B63B91F81843}" type="pres">
      <dgm:prSet presAssocID="{E414F240-D445-471E-B703-62EC53E13A67}" presName="cycle" presStyleCnt="0">
        <dgm:presLayoutVars>
          <dgm:chMax val="1"/>
          <dgm:dir/>
          <dgm:animLvl val="ctr"/>
          <dgm:resizeHandles val="exact"/>
        </dgm:presLayoutVars>
      </dgm:prSet>
      <dgm:spPr/>
    </dgm:pt>
    <dgm:pt modelId="{788BE327-A7E7-4BB8-83EF-C55B047D95D1}" type="pres">
      <dgm:prSet presAssocID="{6B3F3736-691A-4D45-8C80-32C5A0833368}" presName="centerShape" presStyleLbl="node0" presStyleIdx="0" presStyleCnt="1"/>
      <dgm:spPr/>
    </dgm:pt>
    <dgm:pt modelId="{3740920F-4E79-4306-BA85-F4F03791AA40}" type="pres">
      <dgm:prSet presAssocID="{33168608-3FCE-4E11-AD47-A5285B19E006}" presName="Name9" presStyleLbl="parChTrans1D2" presStyleIdx="0" presStyleCnt="8"/>
      <dgm:spPr/>
    </dgm:pt>
    <dgm:pt modelId="{B84DEF8D-BBF9-4B5C-8976-FB7BF6D799D5}" type="pres">
      <dgm:prSet presAssocID="{33168608-3FCE-4E11-AD47-A5285B19E006}" presName="connTx" presStyleLbl="parChTrans1D2" presStyleIdx="0" presStyleCnt="8"/>
      <dgm:spPr/>
    </dgm:pt>
    <dgm:pt modelId="{CFD4D0B1-84CE-40C3-98DA-305E4C904415}" type="pres">
      <dgm:prSet presAssocID="{8E60E40C-FD15-48B8-8F4B-E9C7564FA4F0}" presName="node" presStyleLbl="node1" presStyleIdx="0" presStyleCnt="8">
        <dgm:presLayoutVars>
          <dgm:bulletEnabled val="1"/>
        </dgm:presLayoutVars>
      </dgm:prSet>
      <dgm:spPr/>
    </dgm:pt>
    <dgm:pt modelId="{2A0DCDFC-CDE0-4719-9499-C8CA9ABDE833}" type="pres">
      <dgm:prSet presAssocID="{ECB31D7D-457C-481F-8B03-1E3D3233F788}" presName="Name9" presStyleLbl="parChTrans1D2" presStyleIdx="1" presStyleCnt="8"/>
      <dgm:spPr/>
    </dgm:pt>
    <dgm:pt modelId="{6F773F56-E7B3-4264-B6F2-EE9E9E0A279C}" type="pres">
      <dgm:prSet presAssocID="{ECB31D7D-457C-481F-8B03-1E3D3233F788}" presName="connTx" presStyleLbl="parChTrans1D2" presStyleIdx="1" presStyleCnt="8"/>
      <dgm:spPr/>
    </dgm:pt>
    <dgm:pt modelId="{0BA2FA59-6695-4614-B0A4-3E956C62D9D3}" type="pres">
      <dgm:prSet presAssocID="{D062E144-0040-4AD8-A071-1BD65FA252D9}" presName="node" presStyleLbl="node1" presStyleIdx="1" presStyleCnt="8">
        <dgm:presLayoutVars>
          <dgm:bulletEnabled val="1"/>
        </dgm:presLayoutVars>
      </dgm:prSet>
      <dgm:spPr/>
    </dgm:pt>
    <dgm:pt modelId="{CCCC401D-5C77-4B90-941D-4201184C58EE}" type="pres">
      <dgm:prSet presAssocID="{0BBC8540-6124-478E-8ECE-98F0C40668B9}" presName="Name9" presStyleLbl="parChTrans1D2" presStyleIdx="2" presStyleCnt="8"/>
      <dgm:spPr/>
    </dgm:pt>
    <dgm:pt modelId="{A3783D25-DE8D-4B13-84D2-2B4B219B20B6}" type="pres">
      <dgm:prSet presAssocID="{0BBC8540-6124-478E-8ECE-98F0C40668B9}" presName="connTx" presStyleLbl="parChTrans1D2" presStyleIdx="2" presStyleCnt="8"/>
      <dgm:spPr/>
    </dgm:pt>
    <dgm:pt modelId="{AE396D8D-ABFA-4E2D-BE9B-994074BA73D4}" type="pres">
      <dgm:prSet presAssocID="{8FA19811-B500-4305-82B5-3EE2147F59F8}" presName="node" presStyleLbl="node1" presStyleIdx="2" presStyleCnt="8">
        <dgm:presLayoutVars>
          <dgm:bulletEnabled val="1"/>
        </dgm:presLayoutVars>
      </dgm:prSet>
      <dgm:spPr/>
    </dgm:pt>
    <dgm:pt modelId="{9E4F6436-B7A9-49C8-9F57-76D2A939AF62}" type="pres">
      <dgm:prSet presAssocID="{92A944A0-07B2-4C3A-9656-BA20A2EEDAA5}" presName="Name9" presStyleLbl="parChTrans1D2" presStyleIdx="3" presStyleCnt="8"/>
      <dgm:spPr/>
    </dgm:pt>
    <dgm:pt modelId="{FD5A23E1-A580-4807-A458-B587EB14A479}" type="pres">
      <dgm:prSet presAssocID="{92A944A0-07B2-4C3A-9656-BA20A2EEDAA5}" presName="connTx" presStyleLbl="parChTrans1D2" presStyleIdx="3" presStyleCnt="8"/>
      <dgm:spPr/>
    </dgm:pt>
    <dgm:pt modelId="{47BA1F02-3993-49B1-B807-656CBA9F51D4}" type="pres">
      <dgm:prSet presAssocID="{C5765D10-C9A7-49F4-A1D0-4F98751BFA8A}" presName="node" presStyleLbl="node1" presStyleIdx="3" presStyleCnt="8">
        <dgm:presLayoutVars>
          <dgm:bulletEnabled val="1"/>
        </dgm:presLayoutVars>
      </dgm:prSet>
      <dgm:spPr/>
    </dgm:pt>
    <dgm:pt modelId="{83A1A80B-0DB3-459F-9CF1-4A92388153E2}" type="pres">
      <dgm:prSet presAssocID="{6D799DD6-F134-4368-9E2F-42E49C75EAC3}" presName="Name9" presStyleLbl="parChTrans1D2" presStyleIdx="4" presStyleCnt="8"/>
      <dgm:spPr/>
    </dgm:pt>
    <dgm:pt modelId="{5879A17E-A2A5-4499-95F9-1079115D6D9A}" type="pres">
      <dgm:prSet presAssocID="{6D799DD6-F134-4368-9E2F-42E49C75EAC3}" presName="connTx" presStyleLbl="parChTrans1D2" presStyleIdx="4" presStyleCnt="8"/>
      <dgm:spPr/>
    </dgm:pt>
    <dgm:pt modelId="{E363C909-4402-4353-BDA3-5D19076F924F}" type="pres">
      <dgm:prSet presAssocID="{406C0F22-3800-4290-B53C-F38B57DDA6C4}" presName="node" presStyleLbl="node1" presStyleIdx="4" presStyleCnt="8">
        <dgm:presLayoutVars>
          <dgm:bulletEnabled val="1"/>
        </dgm:presLayoutVars>
      </dgm:prSet>
      <dgm:spPr/>
    </dgm:pt>
    <dgm:pt modelId="{F15D1890-EEC3-4977-A331-5EAA80FA5635}" type="pres">
      <dgm:prSet presAssocID="{C004E72B-DED7-42E7-93E8-3BE9BE334C56}" presName="Name9" presStyleLbl="parChTrans1D2" presStyleIdx="5" presStyleCnt="8"/>
      <dgm:spPr/>
    </dgm:pt>
    <dgm:pt modelId="{8EF562C3-46F2-4594-923E-F29F3FEDA213}" type="pres">
      <dgm:prSet presAssocID="{C004E72B-DED7-42E7-93E8-3BE9BE334C56}" presName="connTx" presStyleLbl="parChTrans1D2" presStyleIdx="5" presStyleCnt="8"/>
      <dgm:spPr/>
    </dgm:pt>
    <dgm:pt modelId="{EC4E95D0-FA0A-4BD4-ABDB-C891D5CAD262}" type="pres">
      <dgm:prSet presAssocID="{5EC8FBE5-A7D4-4658-A252-742645DB1620}" presName="node" presStyleLbl="node1" presStyleIdx="5" presStyleCnt="8">
        <dgm:presLayoutVars>
          <dgm:bulletEnabled val="1"/>
        </dgm:presLayoutVars>
      </dgm:prSet>
      <dgm:spPr/>
    </dgm:pt>
    <dgm:pt modelId="{5978CBB5-81EF-472F-8BA5-AE37B86E7C49}" type="pres">
      <dgm:prSet presAssocID="{876EB26F-C7B6-47E4-88AB-81AB75E161E5}" presName="Name9" presStyleLbl="parChTrans1D2" presStyleIdx="6" presStyleCnt="8"/>
      <dgm:spPr/>
    </dgm:pt>
    <dgm:pt modelId="{51048649-B932-4E01-8967-5399BA6E195B}" type="pres">
      <dgm:prSet presAssocID="{876EB26F-C7B6-47E4-88AB-81AB75E161E5}" presName="connTx" presStyleLbl="parChTrans1D2" presStyleIdx="6" presStyleCnt="8"/>
      <dgm:spPr/>
    </dgm:pt>
    <dgm:pt modelId="{21CBEE0C-CA84-4E97-A8A2-8ED550EA731E}" type="pres">
      <dgm:prSet presAssocID="{FBD84615-C637-403F-810C-01DFF9375427}" presName="node" presStyleLbl="node1" presStyleIdx="6" presStyleCnt="8">
        <dgm:presLayoutVars>
          <dgm:bulletEnabled val="1"/>
        </dgm:presLayoutVars>
      </dgm:prSet>
      <dgm:spPr/>
    </dgm:pt>
    <dgm:pt modelId="{1FD44B6F-FBBB-4E6E-B4EB-807DD4537D50}" type="pres">
      <dgm:prSet presAssocID="{88307A5E-97C2-4A4E-8DE9-2ABEC9FD24D3}" presName="Name9" presStyleLbl="parChTrans1D2" presStyleIdx="7" presStyleCnt="8"/>
      <dgm:spPr/>
    </dgm:pt>
    <dgm:pt modelId="{517B0FD3-FFD4-41D0-A4BC-46100639391C}" type="pres">
      <dgm:prSet presAssocID="{88307A5E-97C2-4A4E-8DE9-2ABEC9FD24D3}" presName="connTx" presStyleLbl="parChTrans1D2" presStyleIdx="7" presStyleCnt="8"/>
      <dgm:spPr/>
    </dgm:pt>
    <dgm:pt modelId="{E10B267A-25B0-4BB2-8FE8-05FD2C4174F9}" type="pres">
      <dgm:prSet presAssocID="{BEF184B5-2293-42C1-BC4F-9EAB281344A0}" presName="node" presStyleLbl="node1" presStyleIdx="7" presStyleCnt="8">
        <dgm:presLayoutVars>
          <dgm:bulletEnabled val="1"/>
        </dgm:presLayoutVars>
      </dgm:prSet>
      <dgm:spPr/>
    </dgm:pt>
  </dgm:ptLst>
  <dgm:cxnLst>
    <dgm:cxn modelId="{3B141C15-EE67-4B89-B951-0499EA382B7D}" type="presOf" srcId="{6D799DD6-F134-4368-9E2F-42E49C75EAC3}" destId="{83A1A80B-0DB3-459F-9CF1-4A92388153E2}" srcOrd="0" destOrd="0" presId="urn:microsoft.com/office/officeart/2005/8/layout/radial1"/>
    <dgm:cxn modelId="{297B2120-25A9-44AD-985B-8090493A3314}" type="presOf" srcId="{ECB31D7D-457C-481F-8B03-1E3D3233F788}" destId="{2A0DCDFC-CDE0-4719-9499-C8CA9ABDE833}" srcOrd="0" destOrd="0" presId="urn:microsoft.com/office/officeart/2005/8/layout/radial1"/>
    <dgm:cxn modelId="{1EE59B22-3991-4FD2-B23F-5867715B0EBE}" type="presOf" srcId="{92A944A0-07B2-4C3A-9656-BA20A2EEDAA5}" destId="{9E4F6436-B7A9-49C8-9F57-76D2A939AF62}" srcOrd="0" destOrd="0" presId="urn:microsoft.com/office/officeart/2005/8/layout/radial1"/>
    <dgm:cxn modelId="{FA996223-587D-448B-89B1-B407FC5584D6}" type="presOf" srcId="{BEF184B5-2293-42C1-BC4F-9EAB281344A0}" destId="{E10B267A-25B0-4BB2-8FE8-05FD2C4174F9}" srcOrd="0" destOrd="0" presId="urn:microsoft.com/office/officeart/2005/8/layout/radial1"/>
    <dgm:cxn modelId="{FB26342B-601D-49DA-8666-201B4A918FB0}" srcId="{6B3F3736-691A-4D45-8C80-32C5A0833368}" destId="{D062E144-0040-4AD8-A071-1BD65FA252D9}" srcOrd="1" destOrd="0" parTransId="{ECB31D7D-457C-481F-8B03-1E3D3233F788}" sibTransId="{0EFEA4FA-2CC5-44E5-A845-EA02AB9C1CC0}"/>
    <dgm:cxn modelId="{B7F56437-8008-4403-A3BD-27B47AE05017}" type="presOf" srcId="{88307A5E-97C2-4A4E-8DE9-2ABEC9FD24D3}" destId="{1FD44B6F-FBBB-4E6E-B4EB-807DD4537D50}" srcOrd="0" destOrd="0" presId="urn:microsoft.com/office/officeart/2005/8/layout/radial1"/>
    <dgm:cxn modelId="{CF7F4138-AFF3-404E-AA06-5216830600B5}" srcId="{6B3F3736-691A-4D45-8C80-32C5A0833368}" destId="{406C0F22-3800-4290-B53C-F38B57DDA6C4}" srcOrd="4" destOrd="0" parTransId="{6D799DD6-F134-4368-9E2F-42E49C75EAC3}" sibTransId="{592E2ACC-0580-4879-9204-253C21199F02}"/>
    <dgm:cxn modelId="{12757641-908E-4D11-B6E8-0B124DDE97BF}" type="presOf" srcId="{C004E72B-DED7-42E7-93E8-3BE9BE334C56}" destId="{F15D1890-EEC3-4977-A331-5EAA80FA5635}" srcOrd="0" destOrd="0" presId="urn:microsoft.com/office/officeart/2005/8/layout/radial1"/>
    <dgm:cxn modelId="{C7308144-EA26-49FD-92AE-1EF72B13143A}" type="presOf" srcId="{876EB26F-C7B6-47E4-88AB-81AB75E161E5}" destId="{5978CBB5-81EF-472F-8BA5-AE37B86E7C49}" srcOrd="0" destOrd="0" presId="urn:microsoft.com/office/officeart/2005/8/layout/radial1"/>
    <dgm:cxn modelId="{016FE449-BED1-4389-BD62-95B1907E560D}" type="presOf" srcId="{0BBC8540-6124-478E-8ECE-98F0C40668B9}" destId="{A3783D25-DE8D-4B13-84D2-2B4B219B20B6}" srcOrd="1" destOrd="0" presId="urn:microsoft.com/office/officeart/2005/8/layout/radial1"/>
    <dgm:cxn modelId="{5C8CF26C-8E8D-4AFD-87BD-0EE942E72106}" type="presOf" srcId="{33168608-3FCE-4E11-AD47-A5285B19E006}" destId="{3740920F-4E79-4306-BA85-F4F03791AA40}" srcOrd="0" destOrd="0" presId="urn:microsoft.com/office/officeart/2005/8/layout/radial1"/>
    <dgm:cxn modelId="{D5F52F73-45A2-4778-8C14-BD64646A3B8F}" type="presOf" srcId="{0BBC8540-6124-478E-8ECE-98F0C40668B9}" destId="{CCCC401D-5C77-4B90-941D-4201184C58EE}" srcOrd="0" destOrd="0" presId="urn:microsoft.com/office/officeart/2005/8/layout/radial1"/>
    <dgm:cxn modelId="{31B9EA81-A026-488D-AAD3-789B6E750E6B}" type="presOf" srcId="{5EC8FBE5-A7D4-4658-A252-742645DB1620}" destId="{EC4E95D0-FA0A-4BD4-ABDB-C891D5CAD262}" srcOrd="0" destOrd="0" presId="urn:microsoft.com/office/officeart/2005/8/layout/radial1"/>
    <dgm:cxn modelId="{261F4694-1D4D-4444-ADB3-59E7C0DF7F84}" srcId="{6B3F3736-691A-4D45-8C80-32C5A0833368}" destId="{C5765D10-C9A7-49F4-A1D0-4F98751BFA8A}" srcOrd="3" destOrd="0" parTransId="{92A944A0-07B2-4C3A-9656-BA20A2EEDAA5}" sibTransId="{7C050C92-7F9D-4A9A-9FFF-6D8A0A8F2E2D}"/>
    <dgm:cxn modelId="{DDF84597-54F1-4408-ACEF-CF8D62D4EB69}" type="presOf" srcId="{6B3F3736-691A-4D45-8C80-32C5A0833368}" destId="{788BE327-A7E7-4BB8-83EF-C55B047D95D1}" srcOrd="0" destOrd="0" presId="urn:microsoft.com/office/officeart/2005/8/layout/radial1"/>
    <dgm:cxn modelId="{8E7DDA97-19D6-4BB1-AA16-B2AA29DACA84}" srcId="{E414F240-D445-471E-B703-62EC53E13A67}" destId="{6B3F3736-691A-4D45-8C80-32C5A0833368}" srcOrd="0" destOrd="0" parTransId="{07B53C23-F43A-494D-8A08-E9E1523DE10D}" sibTransId="{DD48A88E-3E7C-43BA-8BA7-B59321B01021}"/>
    <dgm:cxn modelId="{1F79A398-84E2-4D81-A242-A993EAF131C9}" type="presOf" srcId="{876EB26F-C7B6-47E4-88AB-81AB75E161E5}" destId="{51048649-B932-4E01-8967-5399BA6E195B}" srcOrd="1" destOrd="0" presId="urn:microsoft.com/office/officeart/2005/8/layout/radial1"/>
    <dgm:cxn modelId="{8377CA9B-9F83-4739-AC82-C8B3103C2C30}" type="presOf" srcId="{C004E72B-DED7-42E7-93E8-3BE9BE334C56}" destId="{8EF562C3-46F2-4594-923E-F29F3FEDA213}" srcOrd="1" destOrd="0" presId="urn:microsoft.com/office/officeart/2005/8/layout/radial1"/>
    <dgm:cxn modelId="{D9CB90A1-B80B-4CC6-A30E-2E1876D347A0}" type="presOf" srcId="{33168608-3FCE-4E11-AD47-A5285B19E006}" destId="{B84DEF8D-BBF9-4B5C-8976-FB7BF6D799D5}" srcOrd="1" destOrd="0" presId="urn:microsoft.com/office/officeart/2005/8/layout/radial1"/>
    <dgm:cxn modelId="{66FD17A9-B50F-41E4-B5DD-EF62DF5E0262}" type="presOf" srcId="{ECB31D7D-457C-481F-8B03-1E3D3233F788}" destId="{6F773F56-E7B3-4264-B6F2-EE9E9E0A279C}" srcOrd="1" destOrd="0" presId="urn:microsoft.com/office/officeart/2005/8/layout/radial1"/>
    <dgm:cxn modelId="{FF30C9B7-9D05-46E3-91C3-2A4048A90889}" type="presOf" srcId="{C5765D10-C9A7-49F4-A1D0-4F98751BFA8A}" destId="{47BA1F02-3993-49B1-B807-656CBA9F51D4}" srcOrd="0" destOrd="0" presId="urn:microsoft.com/office/officeart/2005/8/layout/radial1"/>
    <dgm:cxn modelId="{DCD3A4BD-955C-4F65-A215-7440DCBF09A1}" type="presOf" srcId="{8E60E40C-FD15-48B8-8F4B-E9C7564FA4F0}" destId="{CFD4D0B1-84CE-40C3-98DA-305E4C904415}" srcOrd="0" destOrd="0" presId="urn:microsoft.com/office/officeart/2005/8/layout/radial1"/>
    <dgm:cxn modelId="{32748DBE-8850-43A8-B375-848226AC527F}" srcId="{6B3F3736-691A-4D45-8C80-32C5A0833368}" destId="{8E60E40C-FD15-48B8-8F4B-E9C7564FA4F0}" srcOrd="0" destOrd="0" parTransId="{33168608-3FCE-4E11-AD47-A5285B19E006}" sibTransId="{CFFFF912-2ED9-41C9-9801-C9542F608E4C}"/>
    <dgm:cxn modelId="{3F2A7FC3-BF70-4B71-BDE7-79E71B0E99A0}" type="presOf" srcId="{D062E144-0040-4AD8-A071-1BD65FA252D9}" destId="{0BA2FA59-6695-4614-B0A4-3E956C62D9D3}" srcOrd="0" destOrd="0" presId="urn:microsoft.com/office/officeart/2005/8/layout/radial1"/>
    <dgm:cxn modelId="{352045C4-A540-4792-90FF-77BC5A9D1FF2}" srcId="{6B3F3736-691A-4D45-8C80-32C5A0833368}" destId="{FBD84615-C637-403F-810C-01DFF9375427}" srcOrd="6" destOrd="0" parTransId="{876EB26F-C7B6-47E4-88AB-81AB75E161E5}" sibTransId="{66EBF4E6-E6D0-4218-A3EB-F00E296987D5}"/>
    <dgm:cxn modelId="{A9EAE1CF-2D95-462B-9DD2-719507FF905F}" type="presOf" srcId="{6D799DD6-F134-4368-9E2F-42E49C75EAC3}" destId="{5879A17E-A2A5-4499-95F9-1079115D6D9A}" srcOrd="1" destOrd="0" presId="urn:microsoft.com/office/officeart/2005/8/layout/radial1"/>
    <dgm:cxn modelId="{2A0687D0-42E8-4A43-B2B3-C5386A7DF426}" type="presOf" srcId="{8FA19811-B500-4305-82B5-3EE2147F59F8}" destId="{AE396D8D-ABFA-4E2D-BE9B-994074BA73D4}" srcOrd="0" destOrd="0" presId="urn:microsoft.com/office/officeart/2005/8/layout/radial1"/>
    <dgm:cxn modelId="{294E32D5-0507-4BC5-AB78-8ADE37DB87E5}" type="presOf" srcId="{88307A5E-97C2-4A4E-8DE9-2ABEC9FD24D3}" destId="{517B0FD3-FFD4-41D0-A4BC-46100639391C}" srcOrd="1" destOrd="0" presId="urn:microsoft.com/office/officeart/2005/8/layout/radial1"/>
    <dgm:cxn modelId="{3A7D09D8-DEFC-4735-81CC-787964EE03BE}" srcId="{6B3F3736-691A-4D45-8C80-32C5A0833368}" destId="{8FA19811-B500-4305-82B5-3EE2147F59F8}" srcOrd="2" destOrd="0" parTransId="{0BBC8540-6124-478E-8ECE-98F0C40668B9}" sibTransId="{C1627576-2CA3-44C6-B8A7-842CCCB26E42}"/>
    <dgm:cxn modelId="{B52A7DDA-5502-49BB-AFB7-BBE46018FCCD}" type="presOf" srcId="{FBD84615-C637-403F-810C-01DFF9375427}" destId="{21CBEE0C-CA84-4E97-A8A2-8ED550EA731E}" srcOrd="0" destOrd="0" presId="urn:microsoft.com/office/officeart/2005/8/layout/radial1"/>
    <dgm:cxn modelId="{F012ACE3-503E-4392-B0A7-6BA0ADE3E7D6}" type="presOf" srcId="{92A944A0-07B2-4C3A-9656-BA20A2EEDAA5}" destId="{FD5A23E1-A580-4807-A458-B587EB14A479}" srcOrd="1" destOrd="0" presId="urn:microsoft.com/office/officeart/2005/8/layout/radial1"/>
    <dgm:cxn modelId="{902919ED-A964-400E-88F7-C07EA77B7355}" srcId="{6B3F3736-691A-4D45-8C80-32C5A0833368}" destId="{BEF184B5-2293-42C1-BC4F-9EAB281344A0}" srcOrd="7" destOrd="0" parTransId="{88307A5E-97C2-4A4E-8DE9-2ABEC9FD24D3}" sibTransId="{8D4F5007-EA66-4691-B583-7EF0D1136255}"/>
    <dgm:cxn modelId="{E48220F8-AE2C-4F8C-ABE3-42F4EAC12ABA}" type="presOf" srcId="{E414F240-D445-471E-B703-62EC53E13A67}" destId="{F690BC8F-F5EE-460F-9444-B63B91F81843}" srcOrd="0" destOrd="0" presId="urn:microsoft.com/office/officeart/2005/8/layout/radial1"/>
    <dgm:cxn modelId="{8F3FE1FA-0349-4B33-81F5-AA9FF3E6D21B}" type="presOf" srcId="{406C0F22-3800-4290-B53C-F38B57DDA6C4}" destId="{E363C909-4402-4353-BDA3-5D19076F924F}" srcOrd="0" destOrd="0" presId="urn:microsoft.com/office/officeart/2005/8/layout/radial1"/>
    <dgm:cxn modelId="{B99F14FE-8645-4D1B-8204-3A1557BF9F2C}" srcId="{6B3F3736-691A-4D45-8C80-32C5A0833368}" destId="{5EC8FBE5-A7D4-4658-A252-742645DB1620}" srcOrd="5" destOrd="0" parTransId="{C004E72B-DED7-42E7-93E8-3BE9BE334C56}" sibTransId="{D1FE7D98-805A-404E-9A6C-DCA966216324}"/>
    <dgm:cxn modelId="{BB6BABCB-4EEF-487B-9D3A-B2E0C07F879E}" type="presParOf" srcId="{F690BC8F-F5EE-460F-9444-B63B91F81843}" destId="{788BE327-A7E7-4BB8-83EF-C55B047D95D1}" srcOrd="0" destOrd="0" presId="urn:microsoft.com/office/officeart/2005/8/layout/radial1"/>
    <dgm:cxn modelId="{D0D9E672-23AC-443E-A6AA-B922E0154D1C}" type="presParOf" srcId="{F690BC8F-F5EE-460F-9444-B63B91F81843}" destId="{3740920F-4E79-4306-BA85-F4F03791AA40}" srcOrd="1" destOrd="0" presId="urn:microsoft.com/office/officeart/2005/8/layout/radial1"/>
    <dgm:cxn modelId="{9A215CEF-54AE-4454-9B44-961ADEA6FF07}" type="presParOf" srcId="{3740920F-4E79-4306-BA85-F4F03791AA40}" destId="{B84DEF8D-BBF9-4B5C-8976-FB7BF6D799D5}" srcOrd="0" destOrd="0" presId="urn:microsoft.com/office/officeart/2005/8/layout/radial1"/>
    <dgm:cxn modelId="{42ADCFC2-116E-4155-8909-055951B15691}" type="presParOf" srcId="{F690BC8F-F5EE-460F-9444-B63B91F81843}" destId="{CFD4D0B1-84CE-40C3-98DA-305E4C904415}" srcOrd="2" destOrd="0" presId="urn:microsoft.com/office/officeart/2005/8/layout/radial1"/>
    <dgm:cxn modelId="{0D03106A-7A42-41E6-9BE5-320C5C64ADC0}" type="presParOf" srcId="{F690BC8F-F5EE-460F-9444-B63B91F81843}" destId="{2A0DCDFC-CDE0-4719-9499-C8CA9ABDE833}" srcOrd="3" destOrd="0" presId="urn:microsoft.com/office/officeart/2005/8/layout/radial1"/>
    <dgm:cxn modelId="{75A39E91-9B70-4490-B918-0FF500C8C7FD}" type="presParOf" srcId="{2A0DCDFC-CDE0-4719-9499-C8CA9ABDE833}" destId="{6F773F56-E7B3-4264-B6F2-EE9E9E0A279C}" srcOrd="0" destOrd="0" presId="urn:microsoft.com/office/officeart/2005/8/layout/radial1"/>
    <dgm:cxn modelId="{FE465C86-4863-4FE6-B850-E5DB73DFEC2F}" type="presParOf" srcId="{F690BC8F-F5EE-460F-9444-B63B91F81843}" destId="{0BA2FA59-6695-4614-B0A4-3E956C62D9D3}" srcOrd="4" destOrd="0" presId="urn:microsoft.com/office/officeart/2005/8/layout/radial1"/>
    <dgm:cxn modelId="{9A05FCAD-6814-4B14-8FED-9B2B488221E4}" type="presParOf" srcId="{F690BC8F-F5EE-460F-9444-B63B91F81843}" destId="{CCCC401D-5C77-4B90-941D-4201184C58EE}" srcOrd="5" destOrd="0" presId="urn:microsoft.com/office/officeart/2005/8/layout/radial1"/>
    <dgm:cxn modelId="{963B5E46-8720-405E-9C53-AE57E7C4B297}" type="presParOf" srcId="{CCCC401D-5C77-4B90-941D-4201184C58EE}" destId="{A3783D25-DE8D-4B13-84D2-2B4B219B20B6}" srcOrd="0" destOrd="0" presId="urn:microsoft.com/office/officeart/2005/8/layout/radial1"/>
    <dgm:cxn modelId="{5F1D7E08-437A-4B1B-BA6B-A0D40B7440C1}" type="presParOf" srcId="{F690BC8F-F5EE-460F-9444-B63B91F81843}" destId="{AE396D8D-ABFA-4E2D-BE9B-994074BA73D4}" srcOrd="6" destOrd="0" presId="urn:microsoft.com/office/officeart/2005/8/layout/radial1"/>
    <dgm:cxn modelId="{290643DC-1ECB-4E36-BB1F-16CEE7D1A9B1}" type="presParOf" srcId="{F690BC8F-F5EE-460F-9444-B63B91F81843}" destId="{9E4F6436-B7A9-49C8-9F57-76D2A939AF62}" srcOrd="7" destOrd="0" presId="urn:microsoft.com/office/officeart/2005/8/layout/radial1"/>
    <dgm:cxn modelId="{68BCC564-F2BF-4851-AAC1-0964D8DE5C0C}" type="presParOf" srcId="{9E4F6436-B7A9-49C8-9F57-76D2A939AF62}" destId="{FD5A23E1-A580-4807-A458-B587EB14A479}" srcOrd="0" destOrd="0" presId="urn:microsoft.com/office/officeart/2005/8/layout/radial1"/>
    <dgm:cxn modelId="{6970E2A4-6893-40A3-B678-8AA1CDDBFBA9}" type="presParOf" srcId="{F690BC8F-F5EE-460F-9444-B63B91F81843}" destId="{47BA1F02-3993-49B1-B807-656CBA9F51D4}" srcOrd="8" destOrd="0" presId="urn:microsoft.com/office/officeart/2005/8/layout/radial1"/>
    <dgm:cxn modelId="{B777EBFC-9185-4731-9249-329953675980}" type="presParOf" srcId="{F690BC8F-F5EE-460F-9444-B63B91F81843}" destId="{83A1A80B-0DB3-459F-9CF1-4A92388153E2}" srcOrd="9" destOrd="0" presId="urn:microsoft.com/office/officeart/2005/8/layout/radial1"/>
    <dgm:cxn modelId="{3788D7C6-CE56-488B-A706-7ADE68D6382C}" type="presParOf" srcId="{83A1A80B-0DB3-459F-9CF1-4A92388153E2}" destId="{5879A17E-A2A5-4499-95F9-1079115D6D9A}" srcOrd="0" destOrd="0" presId="urn:microsoft.com/office/officeart/2005/8/layout/radial1"/>
    <dgm:cxn modelId="{8488AE0D-9FAD-47EC-B11F-0BB1E2BAB328}" type="presParOf" srcId="{F690BC8F-F5EE-460F-9444-B63B91F81843}" destId="{E363C909-4402-4353-BDA3-5D19076F924F}" srcOrd="10" destOrd="0" presId="urn:microsoft.com/office/officeart/2005/8/layout/radial1"/>
    <dgm:cxn modelId="{4F506E99-BF45-4177-B994-0C8C334E02F7}" type="presParOf" srcId="{F690BC8F-F5EE-460F-9444-B63B91F81843}" destId="{F15D1890-EEC3-4977-A331-5EAA80FA5635}" srcOrd="11" destOrd="0" presId="urn:microsoft.com/office/officeart/2005/8/layout/radial1"/>
    <dgm:cxn modelId="{2FC24C3C-5FB9-44FE-8807-129C59F514EC}" type="presParOf" srcId="{F15D1890-EEC3-4977-A331-5EAA80FA5635}" destId="{8EF562C3-46F2-4594-923E-F29F3FEDA213}" srcOrd="0" destOrd="0" presId="urn:microsoft.com/office/officeart/2005/8/layout/radial1"/>
    <dgm:cxn modelId="{CFF3BA0B-5F29-4D4C-9DF5-E8FEA6AEAF97}" type="presParOf" srcId="{F690BC8F-F5EE-460F-9444-B63B91F81843}" destId="{EC4E95D0-FA0A-4BD4-ABDB-C891D5CAD262}" srcOrd="12" destOrd="0" presId="urn:microsoft.com/office/officeart/2005/8/layout/radial1"/>
    <dgm:cxn modelId="{1D26A914-8498-43D0-A3C5-D75F61962F9C}" type="presParOf" srcId="{F690BC8F-F5EE-460F-9444-B63B91F81843}" destId="{5978CBB5-81EF-472F-8BA5-AE37B86E7C49}" srcOrd="13" destOrd="0" presId="urn:microsoft.com/office/officeart/2005/8/layout/radial1"/>
    <dgm:cxn modelId="{48505C3B-8374-4FDE-BAF6-21D9C46F9A49}" type="presParOf" srcId="{5978CBB5-81EF-472F-8BA5-AE37B86E7C49}" destId="{51048649-B932-4E01-8967-5399BA6E195B}" srcOrd="0" destOrd="0" presId="urn:microsoft.com/office/officeart/2005/8/layout/radial1"/>
    <dgm:cxn modelId="{E12EF54C-70BD-4ED5-82D4-8E50AD707197}" type="presParOf" srcId="{F690BC8F-F5EE-460F-9444-B63B91F81843}" destId="{21CBEE0C-CA84-4E97-A8A2-8ED550EA731E}" srcOrd="14" destOrd="0" presId="urn:microsoft.com/office/officeart/2005/8/layout/radial1"/>
    <dgm:cxn modelId="{FD0195F6-5281-4999-9A1E-6183C57A73CB}" type="presParOf" srcId="{F690BC8F-F5EE-460F-9444-B63B91F81843}" destId="{1FD44B6F-FBBB-4E6E-B4EB-807DD4537D50}" srcOrd="15" destOrd="0" presId="urn:microsoft.com/office/officeart/2005/8/layout/radial1"/>
    <dgm:cxn modelId="{32017631-38DE-4845-BCFA-BD3EE80ECCB4}" type="presParOf" srcId="{1FD44B6F-FBBB-4E6E-B4EB-807DD4537D50}" destId="{517B0FD3-FFD4-41D0-A4BC-46100639391C}" srcOrd="0" destOrd="0" presId="urn:microsoft.com/office/officeart/2005/8/layout/radial1"/>
    <dgm:cxn modelId="{0C55B0BE-C83A-475C-9255-E5B48040C956}" type="presParOf" srcId="{F690BC8F-F5EE-460F-9444-B63B91F81843}" destId="{E10B267A-25B0-4BB2-8FE8-05FD2C4174F9}"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BE327-A7E7-4BB8-83EF-C55B047D95D1}">
      <dsp:nvSpPr>
        <dsp:cNvPr id="0" name=""/>
        <dsp:cNvSpPr/>
      </dsp:nvSpPr>
      <dsp:spPr>
        <a:xfrm>
          <a:off x="3473895" y="2203411"/>
          <a:ext cx="1281809" cy="128180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What works?</a:t>
          </a:r>
        </a:p>
      </dsp:txBody>
      <dsp:txXfrm>
        <a:off x="3661612" y="2391128"/>
        <a:ext cx="906375" cy="906375"/>
      </dsp:txXfrm>
    </dsp:sp>
    <dsp:sp modelId="{3740920F-4E79-4306-BA85-F4F03791AA40}">
      <dsp:nvSpPr>
        <dsp:cNvPr id="0" name=""/>
        <dsp:cNvSpPr/>
      </dsp:nvSpPr>
      <dsp:spPr>
        <a:xfrm rot="16200000">
          <a:off x="3665147" y="1739740"/>
          <a:ext cx="899304" cy="28036"/>
        </a:xfrm>
        <a:custGeom>
          <a:avLst/>
          <a:gdLst/>
          <a:ahLst/>
          <a:cxnLst/>
          <a:rect l="0" t="0" r="0" b="0"/>
          <a:pathLst>
            <a:path>
              <a:moveTo>
                <a:pt x="0" y="14018"/>
              </a:moveTo>
              <a:lnTo>
                <a:pt x="899304" y="14018"/>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092317" y="1731276"/>
        <a:ext cx="44965" cy="44965"/>
      </dsp:txXfrm>
    </dsp:sp>
    <dsp:sp modelId="{CFD4D0B1-84CE-40C3-98DA-305E4C904415}">
      <dsp:nvSpPr>
        <dsp:cNvPr id="0" name=""/>
        <dsp:cNvSpPr/>
      </dsp:nvSpPr>
      <dsp:spPr>
        <a:xfrm>
          <a:off x="3473895" y="22297"/>
          <a:ext cx="1281809" cy="128180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Education Inclusion</a:t>
          </a:r>
        </a:p>
      </dsp:txBody>
      <dsp:txXfrm>
        <a:off x="3661612" y="210014"/>
        <a:ext cx="906375" cy="906375"/>
      </dsp:txXfrm>
    </dsp:sp>
    <dsp:sp modelId="{2A0DCDFC-CDE0-4719-9499-C8CA9ABDE833}">
      <dsp:nvSpPr>
        <dsp:cNvPr id="0" name=""/>
        <dsp:cNvSpPr/>
      </dsp:nvSpPr>
      <dsp:spPr>
        <a:xfrm rot="18900000">
          <a:off x="4436287" y="2059157"/>
          <a:ext cx="899304" cy="28036"/>
        </a:xfrm>
        <a:custGeom>
          <a:avLst/>
          <a:gdLst/>
          <a:ahLst/>
          <a:cxnLst/>
          <a:rect l="0" t="0" r="0" b="0"/>
          <a:pathLst>
            <a:path>
              <a:moveTo>
                <a:pt x="0" y="14018"/>
              </a:moveTo>
              <a:lnTo>
                <a:pt x="899304" y="14018"/>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863457" y="2050693"/>
        <a:ext cx="44965" cy="44965"/>
      </dsp:txXfrm>
    </dsp:sp>
    <dsp:sp modelId="{0BA2FA59-6695-4614-B0A4-3E956C62D9D3}">
      <dsp:nvSpPr>
        <dsp:cNvPr id="0" name=""/>
        <dsp:cNvSpPr/>
      </dsp:nvSpPr>
      <dsp:spPr>
        <a:xfrm>
          <a:off x="5016175" y="661130"/>
          <a:ext cx="1281809" cy="128180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Trusted relationships </a:t>
          </a:r>
          <a:endParaRPr lang="en-GB" sz="1100" kern="1200" dirty="0"/>
        </a:p>
      </dsp:txBody>
      <dsp:txXfrm>
        <a:off x="5203892" y="848847"/>
        <a:ext cx="906375" cy="906375"/>
      </dsp:txXfrm>
    </dsp:sp>
    <dsp:sp modelId="{CCCC401D-5C77-4B90-941D-4201184C58EE}">
      <dsp:nvSpPr>
        <dsp:cNvPr id="0" name=""/>
        <dsp:cNvSpPr/>
      </dsp:nvSpPr>
      <dsp:spPr>
        <a:xfrm>
          <a:off x="4755704" y="2830297"/>
          <a:ext cx="899304" cy="28036"/>
        </a:xfrm>
        <a:custGeom>
          <a:avLst/>
          <a:gdLst/>
          <a:ahLst/>
          <a:cxnLst/>
          <a:rect l="0" t="0" r="0" b="0"/>
          <a:pathLst>
            <a:path>
              <a:moveTo>
                <a:pt x="0" y="14018"/>
              </a:moveTo>
              <a:lnTo>
                <a:pt x="899304" y="14018"/>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182874" y="2821833"/>
        <a:ext cx="44965" cy="44965"/>
      </dsp:txXfrm>
    </dsp:sp>
    <dsp:sp modelId="{AE396D8D-ABFA-4E2D-BE9B-994074BA73D4}">
      <dsp:nvSpPr>
        <dsp:cNvPr id="0" name=""/>
        <dsp:cNvSpPr/>
      </dsp:nvSpPr>
      <dsp:spPr>
        <a:xfrm>
          <a:off x="5655009" y="2203411"/>
          <a:ext cx="1281809" cy="128180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Not</a:t>
          </a:r>
          <a:r>
            <a:rPr lang="en-GB" sz="1100" kern="1200" baseline="0"/>
            <a:t> usually known to CSC when initial concerns arise</a:t>
          </a:r>
          <a:endParaRPr lang="en-GB" sz="1100" kern="1200" dirty="0"/>
        </a:p>
      </dsp:txBody>
      <dsp:txXfrm>
        <a:off x="5842726" y="2391128"/>
        <a:ext cx="906375" cy="906375"/>
      </dsp:txXfrm>
    </dsp:sp>
    <dsp:sp modelId="{9E4F6436-B7A9-49C8-9F57-76D2A939AF62}">
      <dsp:nvSpPr>
        <dsp:cNvPr id="0" name=""/>
        <dsp:cNvSpPr/>
      </dsp:nvSpPr>
      <dsp:spPr>
        <a:xfrm rot="2700000">
          <a:off x="4436287" y="3601438"/>
          <a:ext cx="899304" cy="28036"/>
        </a:xfrm>
        <a:custGeom>
          <a:avLst/>
          <a:gdLst/>
          <a:ahLst/>
          <a:cxnLst/>
          <a:rect l="0" t="0" r="0" b="0"/>
          <a:pathLst>
            <a:path>
              <a:moveTo>
                <a:pt x="0" y="14018"/>
              </a:moveTo>
              <a:lnTo>
                <a:pt x="899304" y="14018"/>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863457" y="3592973"/>
        <a:ext cx="44965" cy="44965"/>
      </dsp:txXfrm>
    </dsp:sp>
    <dsp:sp modelId="{47BA1F02-3993-49B1-B807-656CBA9F51D4}">
      <dsp:nvSpPr>
        <dsp:cNvPr id="0" name=""/>
        <dsp:cNvSpPr/>
      </dsp:nvSpPr>
      <dsp:spPr>
        <a:xfrm>
          <a:off x="5016175" y="3745691"/>
          <a:ext cx="1281809" cy="128180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Respond to the critical moment</a:t>
          </a:r>
        </a:p>
      </dsp:txBody>
      <dsp:txXfrm>
        <a:off x="5203892" y="3933408"/>
        <a:ext cx="906375" cy="906375"/>
      </dsp:txXfrm>
    </dsp:sp>
    <dsp:sp modelId="{83A1A80B-0DB3-459F-9CF1-4A92388153E2}">
      <dsp:nvSpPr>
        <dsp:cNvPr id="0" name=""/>
        <dsp:cNvSpPr/>
      </dsp:nvSpPr>
      <dsp:spPr>
        <a:xfrm rot="5400000">
          <a:off x="3665147" y="3920855"/>
          <a:ext cx="899304" cy="28036"/>
        </a:xfrm>
        <a:custGeom>
          <a:avLst/>
          <a:gdLst/>
          <a:ahLst/>
          <a:cxnLst/>
          <a:rect l="0" t="0" r="0" b="0"/>
          <a:pathLst>
            <a:path>
              <a:moveTo>
                <a:pt x="0" y="14018"/>
              </a:moveTo>
              <a:lnTo>
                <a:pt x="899304" y="14018"/>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092317" y="3912390"/>
        <a:ext cx="44965" cy="44965"/>
      </dsp:txXfrm>
    </dsp:sp>
    <dsp:sp modelId="{E363C909-4402-4353-BDA3-5D19076F924F}">
      <dsp:nvSpPr>
        <dsp:cNvPr id="0" name=""/>
        <dsp:cNvSpPr/>
      </dsp:nvSpPr>
      <dsp:spPr>
        <a:xfrm>
          <a:off x="3473895" y="4384525"/>
          <a:ext cx="1281809" cy="128180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Parental engagement is protective</a:t>
          </a:r>
          <a:endParaRPr lang="en-GB" sz="1100" kern="1200" dirty="0"/>
        </a:p>
      </dsp:txBody>
      <dsp:txXfrm>
        <a:off x="3661612" y="4572242"/>
        <a:ext cx="906375" cy="906375"/>
      </dsp:txXfrm>
    </dsp:sp>
    <dsp:sp modelId="{F15D1890-EEC3-4977-A331-5EAA80FA5635}">
      <dsp:nvSpPr>
        <dsp:cNvPr id="0" name=""/>
        <dsp:cNvSpPr/>
      </dsp:nvSpPr>
      <dsp:spPr>
        <a:xfrm rot="8100000">
          <a:off x="2894007" y="3601438"/>
          <a:ext cx="899304" cy="28036"/>
        </a:xfrm>
        <a:custGeom>
          <a:avLst/>
          <a:gdLst/>
          <a:ahLst/>
          <a:cxnLst/>
          <a:rect l="0" t="0" r="0" b="0"/>
          <a:pathLst>
            <a:path>
              <a:moveTo>
                <a:pt x="0" y="14018"/>
              </a:moveTo>
              <a:lnTo>
                <a:pt x="899304" y="14018"/>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321177" y="3592973"/>
        <a:ext cx="44965" cy="44965"/>
      </dsp:txXfrm>
    </dsp:sp>
    <dsp:sp modelId="{EC4E95D0-FA0A-4BD4-ABDB-C891D5CAD262}">
      <dsp:nvSpPr>
        <dsp:cNvPr id="0" name=""/>
        <dsp:cNvSpPr/>
      </dsp:nvSpPr>
      <dsp:spPr>
        <a:xfrm>
          <a:off x="1931614" y="3745691"/>
          <a:ext cx="1281809" cy="128180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Moving children OOA is only effective in the short term</a:t>
          </a:r>
          <a:endParaRPr lang="en-GB" sz="1100" kern="1200" dirty="0"/>
        </a:p>
      </dsp:txBody>
      <dsp:txXfrm>
        <a:off x="2119331" y="3933408"/>
        <a:ext cx="906375" cy="906375"/>
      </dsp:txXfrm>
    </dsp:sp>
    <dsp:sp modelId="{5978CBB5-81EF-472F-8BA5-AE37B86E7C49}">
      <dsp:nvSpPr>
        <dsp:cNvPr id="0" name=""/>
        <dsp:cNvSpPr/>
      </dsp:nvSpPr>
      <dsp:spPr>
        <a:xfrm rot="10800000">
          <a:off x="2574590" y="2830297"/>
          <a:ext cx="899304" cy="28036"/>
        </a:xfrm>
        <a:custGeom>
          <a:avLst/>
          <a:gdLst/>
          <a:ahLst/>
          <a:cxnLst/>
          <a:rect l="0" t="0" r="0" b="0"/>
          <a:pathLst>
            <a:path>
              <a:moveTo>
                <a:pt x="0" y="14018"/>
              </a:moveTo>
              <a:lnTo>
                <a:pt x="899304" y="14018"/>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001760" y="2821833"/>
        <a:ext cx="44965" cy="44965"/>
      </dsp:txXfrm>
    </dsp:sp>
    <dsp:sp modelId="{21CBEE0C-CA84-4E97-A8A2-8ED550EA731E}">
      <dsp:nvSpPr>
        <dsp:cNvPr id="0" name=""/>
        <dsp:cNvSpPr/>
      </dsp:nvSpPr>
      <dsp:spPr>
        <a:xfrm>
          <a:off x="1292781" y="2203411"/>
          <a:ext cx="1281809" cy="128180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Disruption of perpetrators needs to increase</a:t>
          </a:r>
          <a:endParaRPr lang="en-GB" sz="1100" kern="1200" dirty="0"/>
        </a:p>
      </dsp:txBody>
      <dsp:txXfrm>
        <a:off x="1480498" y="2391128"/>
        <a:ext cx="906375" cy="906375"/>
      </dsp:txXfrm>
    </dsp:sp>
    <dsp:sp modelId="{1FD44B6F-FBBB-4E6E-B4EB-807DD4537D50}">
      <dsp:nvSpPr>
        <dsp:cNvPr id="0" name=""/>
        <dsp:cNvSpPr/>
      </dsp:nvSpPr>
      <dsp:spPr>
        <a:xfrm rot="13500000">
          <a:off x="2894007" y="2059157"/>
          <a:ext cx="899304" cy="28036"/>
        </a:xfrm>
        <a:custGeom>
          <a:avLst/>
          <a:gdLst/>
          <a:ahLst/>
          <a:cxnLst/>
          <a:rect l="0" t="0" r="0" b="0"/>
          <a:pathLst>
            <a:path>
              <a:moveTo>
                <a:pt x="0" y="14018"/>
              </a:moveTo>
              <a:lnTo>
                <a:pt x="899304" y="14018"/>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321177" y="2050693"/>
        <a:ext cx="44965" cy="44965"/>
      </dsp:txXfrm>
    </dsp:sp>
    <dsp:sp modelId="{E10B267A-25B0-4BB2-8FE8-05FD2C4174F9}">
      <dsp:nvSpPr>
        <dsp:cNvPr id="0" name=""/>
        <dsp:cNvSpPr/>
      </dsp:nvSpPr>
      <dsp:spPr>
        <a:xfrm>
          <a:off x="1931614" y="661130"/>
          <a:ext cx="1281809" cy="128180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Comprehensive risk management processes make a difference</a:t>
          </a:r>
        </a:p>
      </dsp:txBody>
      <dsp:txXfrm>
        <a:off x="2119331" y="848847"/>
        <a:ext cx="906375" cy="90637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6635E9-7CA4-4B04-82CF-97A4909B97DD}" type="datetimeFigureOut">
              <a:rPr lang="en-GB" smtClean="0"/>
              <a:t>08/04/2022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B6FEB2-E13C-4FE7-9E35-6FF61259B020}" type="slidenum">
              <a:rPr lang="en-GB" smtClean="0"/>
              <a:t>‹#›</a:t>
            </a:fld>
            <a:endParaRPr lang="en-GB"/>
          </a:p>
        </p:txBody>
      </p:sp>
    </p:spTree>
    <p:extLst>
      <p:ext uri="{BB962C8B-B14F-4D97-AF65-F5344CB8AC3E}">
        <p14:creationId xmlns:p14="http://schemas.microsoft.com/office/powerpoint/2010/main" val="4088096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B6FEB2-E13C-4FE7-9E35-6FF61259B020}" type="slidenum">
              <a:rPr lang="en-GB" smtClean="0"/>
              <a:t>1</a:t>
            </a:fld>
            <a:endParaRPr lang="en-GB"/>
          </a:p>
        </p:txBody>
      </p:sp>
    </p:spTree>
    <p:extLst>
      <p:ext uri="{BB962C8B-B14F-4D97-AF65-F5344CB8AC3E}">
        <p14:creationId xmlns:p14="http://schemas.microsoft.com/office/powerpoint/2010/main" val="3865503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B6FEB2-E13C-4FE7-9E35-6FF61259B020}" type="slidenum">
              <a:rPr lang="en-GB" smtClean="0"/>
              <a:t>2</a:t>
            </a:fld>
            <a:endParaRPr lang="en-GB"/>
          </a:p>
        </p:txBody>
      </p:sp>
    </p:spTree>
    <p:extLst>
      <p:ext uri="{BB962C8B-B14F-4D97-AF65-F5344CB8AC3E}">
        <p14:creationId xmlns:p14="http://schemas.microsoft.com/office/powerpoint/2010/main" val="19311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B6FEB2-E13C-4FE7-9E35-6FF61259B020}" type="slidenum">
              <a:rPr lang="en-GB" smtClean="0"/>
              <a:t>3</a:t>
            </a:fld>
            <a:endParaRPr lang="en-GB"/>
          </a:p>
        </p:txBody>
      </p:sp>
    </p:spTree>
    <p:extLst>
      <p:ext uri="{BB962C8B-B14F-4D97-AF65-F5344CB8AC3E}">
        <p14:creationId xmlns:p14="http://schemas.microsoft.com/office/powerpoint/2010/main" val="2968399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B6FEB2-E13C-4FE7-9E35-6FF61259B020}" type="slidenum">
              <a:rPr lang="en-GB" smtClean="0"/>
              <a:t>4</a:t>
            </a:fld>
            <a:endParaRPr lang="en-GB"/>
          </a:p>
        </p:txBody>
      </p:sp>
    </p:spTree>
    <p:extLst>
      <p:ext uri="{BB962C8B-B14F-4D97-AF65-F5344CB8AC3E}">
        <p14:creationId xmlns:p14="http://schemas.microsoft.com/office/powerpoint/2010/main" val="1937596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CSPR - Recommendation six: The Bristol, South Gloucestershire and North Somerset multi-agency children’s safeguarding partnerships should review their multi-agency case coordination arrangements for adolescents experiencing exploitation to ensure that: • Longer term case management and co-ordination (i.e. involvement for 18months or more) is provided where this is an assessed need and commensurate with the national framework requirements; • Fluctuations in risk can be responded to flexibly i.e. there is a clear pathway back to support where this has previously been reduced; • There is a means of maintaining ongoing co-ordination when there is not a statutory level lead professional. Options might include a lead professional located in the police, education provision or voluntary sector services depending on the local structure and positioning of the VRU and other commissioned arrangements.</a:t>
            </a:r>
          </a:p>
        </p:txBody>
      </p:sp>
      <p:sp>
        <p:nvSpPr>
          <p:cNvPr id="4" name="Slide Number Placeholder 3"/>
          <p:cNvSpPr>
            <a:spLocks noGrp="1"/>
          </p:cNvSpPr>
          <p:nvPr>
            <p:ph type="sldNum" sz="quarter" idx="10"/>
          </p:nvPr>
        </p:nvSpPr>
        <p:spPr/>
        <p:txBody>
          <a:bodyPr/>
          <a:lstStyle/>
          <a:p>
            <a:fld id="{71B6FEB2-E13C-4FE7-9E35-6FF61259B020}" type="slidenum">
              <a:rPr lang="en-GB" smtClean="0"/>
              <a:t>5</a:t>
            </a:fld>
            <a:endParaRPr lang="en-GB"/>
          </a:p>
        </p:txBody>
      </p:sp>
    </p:spTree>
    <p:extLst>
      <p:ext uri="{BB962C8B-B14F-4D97-AF65-F5344CB8AC3E}">
        <p14:creationId xmlns:p14="http://schemas.microsoft.com/office/powerpoint/2010/main" val="2274704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B6FEB2-E13C-4FE7-9E35-6FF61259B020}" type="slidenum">
              <a:rPr lang="en-GB" smtClean="0"/>
              <a:t>6</a:t>
            </a:fld>
            <a:endParaRPr lang="en-GB"/>
          </a:p>
        </p:txBody>
      </p:sp>
    </p:spTree>
    <p:extLst>
      <p:ext uri="{BB962C8B-B14F-4D97-AF65-F5344CB8AC3E}">
        <p14:creationId xmlns:p14="http://schemas.microsoft.com/office/powerpoint/2010/main" val="2505258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B6FEB2-E13C-4FE7-9E35-6FF61259B020}" type="slidenum">
              <a:rPr lang="en-GB" smtClean="0"/>
              <a:t>7</a:t>
            </a:fld>
            <a:endParaRPr lang="en-GB"/>
          </a:p>
        </p:txBody>
      </p:sp>
    </p:spTree>
    <p:extLst>
      <p:ext uri="{BB962C8B-B14F-4D97-AF65-F5344CB8AC3E}">
        <p14:creationId xmlns:p14="http://schemas.microsoft.com/office/powerpoint/2010/main" val="2272230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BE81A5-2262-4394-B159-71E4E3C761D3}" type="datetimeFigureOut">
              <a:rPr lang="en-GB" smtClean="0"/>
              <a:t>08/04/2022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FEA515-23A2-4859-AD42-EC7EFBAC71B9}" type="slidenum">
              <a:rPr lang="en-GB" smtClean="0"/>
              <a:t>‹#›</a:t>
            </a:fld>
            <a:endParaRPr lang="en-GB"/>
          </a:p>
        </p:txBody>
      </p:sp>
    </p:spTree>
    <p:extLst>
      <p:ext uri="{BB962C8B-B14F-4D97-AF65-F5344CB8AC3E}">
        <p14:creationId xmlns:p14="http://schemas.microsoft.com/office/powerpoint/2010/main" val="1388942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BE81A5-2262-4394-B159-71E4E3C761D3}" type="datetimeFigureOut">
              <a:rPr lang="en-GB" smtClean="0"/>
              <a:t>08/04/2022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FEA515-23A2-4859-AD42-EC7EFBAC71B9}" type="slidenum">
              <a:rPr lang="en-GB" smtClean="0"/>
              <a:t>‹#›</a:t>
            </a:fld>
            <a:endParaRPr lang="en-GB"/>
          </a:p>
        </p:txBody>
      </p:sp>
    </p:spTree>
    <p:extLst>
      <p:ext uri="{BB962C8B-B14F-4D97-AF65-F5344CB8AC3E}">
        <p14:creationId xmlns:p14="http://schemas.microsoft.com/office/powerpoint/2010/main" val="2987576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BE81A5-2262-4394-B159-71E4E3C761D3}" type="datetimeFigureOut">
              <a:rPr lang="en-GB" smtClean="0"/>
              <a:t>08/04/2022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FEA515-23A2-4859-AD42-EC7EFBAC71B9}" type="slidenum">
              <a:rPr lang="en-GB" smtClean="0"/>
              <a:t>‹#›</a:t>
            </a:fld>
            <a:endParaRPr lang="en-GB"/>
          </a:p>
        </p:txBody>
      </p:sp>
    </p:spTree>
    <p:extLst>
      <p:ext uri="{BB962C8B-B14F-4D97-AF65-F5344CB8AC3E}">
        <p14:creationId xmlns:p14="http://schemas.microsoft.com/office/powerpoint/2010/main" val="1306866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BE81A5-2262-4394-B159-71E4E3C761D3}" type="datetimeFigureOut">
              <a:rPr lang="en-GB" smtClean="0"/>
              <a:t>08/04/2022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FEA515-23A2-4859-AD42-EC7EFBAC71B9}" type="slidenum">
              <a:rPr lang="en-GB" smtClean="0"/>
              <a:t>‹#›</a:t>
            </a:fld>
            <a:endParaRPr lang="en-GB"/>
          </a:p>
        </p:txBody>
      </p:sp>
    </p:spTree>
    <p:extLst>
      <p:ext uri="{BB962C8B-B14F-4D97-AF65-F5344CB8AC3E}">
        <p14:creationId xmlns:p14="http://schemas.microsoft.com/office/powerpoint/2010/main" val="2442775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BE81A5-2262-4394-B159-71E4E3C761D3}" type="datetimeFigureOut">
              <a:rPr lang="en-GB" smtClean="0"/>
              <a:t>08/04/2022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FEA515-23A2-4859-AD42-EC7EFBAC71B9}" type="slidenum">
              <a:rPr lang="en-GB" smtClean="0"/>
              <a:t>‹#›</a:t>
            </a:fld>
            <a:endParaRPr lang="en-GB"/>
          </a:p>
        </p:txBody>
      </p:sp>
    </p:spTree>
    <p:extLst>
      <p:ext uri="{BB962C8B-B14F-4D97-AF65-F5344CB8AC3E}">
        <p14:creationId xmlns:p14="http://schemas.microsoft.com/office/powerpoint/2010/main" val="3784299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BE81A5-2262-4394-B159-71E4E3C761D3}" type="datetimeFigureOut">
              <a:rPr lang="en-GB" smtClean="0"/>
              <a:t>08/04/2022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FEA515-23A2-4859-AD42-EC7EFBAC71B9}" type="slidenum">
              <a:rPr lang="en-GB" smtClean="0"/>
              <a:t>‹#›</a:t>
            </a:fld>
            <a:endParaRPr lang="en-GB"/>
          </a:p>
        </p:txBody>
      </p:sp>
    </p:spTree>
    <p:extLst>
      <p:ext uri="{BB962C8B-B14F-4D97-AF65-F5344CB8AC3E}">
        <p14:creationId xmlns:p14="http://schemas.microsoft.com/office/powerpoint/2010/main" val="3383946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BE81A5-2262-4394-B159-71E4E3C761D3}" type="datetimeFigureOut">
              <a:rPr lang="en-GB" smtClean="0"/>
              <a:t>08/04/2022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FEA515-23A2-4859-AD42-EC7EFBAC71B9}" type="slidenum">
              <a:rPr lang="en-GB" smtClean="0"/>
              <a:t>‹#›</a:t>
            </a:fld>
            <a:endParaRPr lang="en-GB"/>
          </a:p>
        </p:txBody>
      </p:sp>
    </p:spTree>
    <p:extLst>
      <p:ext uri="{BB962C8B-B14F-4D97-AF65-F5344CB8AC3E}">
        <p14:creationId xmlns:p14="http://schemas.microsoft.com/office/powerpoint/2010/main" val="481550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BE81A5-2262-4394-B159-71E4E3C761D3}" type="datetimeFigureOut">
              <a:rPr lang="en-GB" smtClean="0"/>
              <a:t>08/04/2022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FEA515-23A2-4859-AD42-EC7EFBAC71B9}" type="slidenum">
              <a:rPr lang="en-GB" smtClean="0"/>
              <a:t>‹#›</a:t>
            </a:fld>
            <a:endParaRPr lang="en-GB"/>
          </a:p>
        </p:txBody>
      </p:sp>
    </p:spTree>
    <p:extLst>
      <p:ext uri="{BB962C8B-B14F-4D97-AF65-F5344CB8AC3E}">
        <p14:creationId xmlns:p14="http://schemas.microsoft.com/office/powerpoint/2010/main" val="297379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E81A5-2262-4394-B159-71E4E3C761D3}" type="datetimeFigureOut">
              <a:rPr lang="en-GB" smtClean="0"/>
              <a:t>08/04/2022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FEA515-23A2-4859-AD42-EC7EFBAC71B9}" type="slidenum">
              <a:rPr lang="en-GB" smtClean="0"/>
              <a:t>‹#›</a:t>
            </a:fld>
            <a:endParaRPr lang="en-GB"/>
          </a:p>
        </p:txBody>
      </p:sp>
    </p:spTree>
    <p:extLst>
      <p:ext uri="{BB962C8B-B14F-4D97-AF65-F5344CB8AC3E}">
        <p14:creationId xmlns:p14="http://schemas.microsoft.com/office/powerpoint/2010/main" val="283848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BE81A5-2262-4394-B159-71E4E3C761D3}" type="datetimeFigureOut">
              <a:rPr lang="en-GB" smtClean="0"/>
              <a:t>08/04/2022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FEA515-23A2-4859-AD42-EC7EFBAC71B9}" type="slidenum">
              <a:rPr lang="en-GB" smtClean="0"/>
              <a:t>‹#›</a:t>
            </a:fld>
            <a:endParaRPr lang="en-GB"/>
          </a:p>
        </p:txBody>
      </p:sp>
    </p:spTree>
    <p:extLst>
      <p:ext uri="{BB962C8B-B14F-4D97-AF65-F5344CB8AC3E}">
        <p14:creationId xmlns:p14="http://schemas.microsoft.com/office/powerpoint/2010/main" val="643626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BE81A5-2262-4394-B159-71E4E3C761D3}" type="datetimeFigureOut">
              <a:rPr lang="en-GB" smtClean="0"/>
              <a:t>08/04/2022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FEA515-23A2-4859-AD42-EC7EFBAC71B9}" type="slidenum">
              <a:rPr lang="en-GB" smtClean="0"/>
              <a:t>‹#›</a:t>
            </a:fld>
            <a:endParaRPr lang="en-GB"/>
          </a:p>
        </p:txBody>
      </p:sp>
    </p:spTree>
    <p:extLst>
      <p:ext uri="{BB962C8B-B14F-4D97-AF65-F5344CB8AC3E}">
        <p14:creationId xmlns:p14="http://schemas.microsoft.com/office/powerpoint/2010/main" val="3393720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E81A5-2262-4394-B159-71E4E3C761D3}" type="datetimeFigureOut">
              <a:rPr lang="en-GB" smtClean="0"/>
              <a:t>08/04/2022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EA515-23A2-4859-AD42-EC7EFBAC71B9}" type="slidenum">
              <a:rPr lang="en-GB" smtClean="0"/>
              <a:t>‹#›</a:t>
            </a:fld>
            <a:endParaRPr lang="en-GB"/>
          </a:p>
        </p:txBody>
      </p:sp>
    </p:spTree>
    <p:extLst>
      <p:ext uri="{BB962C8B-B14F-4D97-AF65-F5344CB8AC3E}">
        <p14:creationId xmlns:p14="http://schemas.microsoft.com/office/powerpoint/2010/main" val="963762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76470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0"/>
            <a:ext cx="8229600" cy="764704"/>
          </a:xfrm>
        </p:spPr>
        <p:txBody>
          <a:bodyPr>
            <a:normAutofit/>
          </a:bodyPr>
          <a:lstStyle/>
          <a:p>
            <a:endParaRPr lang="en-GB" sz="3200" b="1" dirty="0">
              <a:solidFill>
                <a:schemeClr val="bg1"/>
              </a:solidFill>
            </a:endParaRPr>
          </a:p>
        </p:txBody>
      </p:sp>
      <p:sp>
        <p:nvSpPr>
          <p:cNvPr id="9" name="Title 1">
            <a:extLst>
              <a:ext uri="{FF2B5EF4-FFF2-40B4-BE49-F238E27FC236}">
                <a16:creationId xmlns:a16="http://schemas.microsoft.com/office/drawing/2014/main" id="{96D6FF15-149D-4FB1-A176-BF0B811CE4F4}"/>
              </a:ext>
            </a:extLst>
          </p:cNvPr>
          <p:cNvSpPr txBox="1">
            <a:spLocks/>
          </p:cNvSpPr>
          <p:nvPr/>
        </p:nvSpPr>
        <p:spPr>
          <a:xfrm>
            <a:off x="446856" y="764704"/>
            <a:ext cx="82296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a:p>
        </p:txBody>
      </p:sp>
      <p:sp>
        <p:nvSpPr>
          <p:cNvPr id="4" name="Content Placeholder 3">
            <a:extLst>
              <a:ext uri="{FF2B5EF4-FFF2-40B4-BE49-F238E27FC236}">
                <a16:creationId xmlns:a16="http://schemas.microsoft.com/office/drawing/2014/main" id="{9DCB6779-1D82-4D83-995C-642E8FD1C7C0}"/>
              </a:ext>
            </a:extLst>
          </p:cNvPr>
          <p:cNvSpPr>
            <a:spLocks noGrp="1"/>
          </p:cNvSpPr>
          <p:nvPr>
            <p:ph idx="1"/>
          </p:nvPr>
        </p:nvSpPr>
        <p:spPr>
          <a:xfrm>
            <a:off x="254903" y="1412776"/>
            <a:ext cx="4162128" cy="4567238"/>
          </a:xfrm>
        </p:spPr>
        <p:txBody>
          <a:bodyPr>
            <a:normAutofit fontScale="77500" lnSpcReduction="20000"/>
          </a:bodyPr>
          <a:lstStyle/>
          <a:p>
            <a:pPr marL="0" indent="0">
              <a:buNone/>
            </a:pPr>
            <a:r>
              <a:rPr lang="en-GB" sz="3200" dirty="0"/>
              <a:t>“All young people can be worked with. It’s about finding the right worker..[and the professional] staying strong, staying tough and going along the roller-coaster ride with the young person…The worker needs to always be there to support you whenever you need it…It doesn’t go away overnight. It takes time.” (young person quoted in WT to safeguard children from CSE 2017)</a:t>
            </a:r>
          </a:p>
          <a:p>
            <a:endParaRPr lang="en-GB" dirty="0"/>
          </a:p>
        </p:txBody>
      </p:sp>
      <p:pic>
        <p:nvPicPr>
          <p:cNvPr id="7" name="Picture 6" descr="Young man smiling">
            <a:extLst>
              <a:ext uri="{FF2B5EF4-FFF2-40B4-BE49-F238E27FC236}">
                <a16:creationId xmlns:a16="http://schemas.microsoft.com/office/drawing/2014/main" id="{0B533FCE-2E4A-4A61-8379-8245A496A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6864" y="1997544"/>
            <a:ext cx="4292233" cy="2862912"/>
          </a:xfrm>
          <a:prstGeom prst="rect">
            <a:avLst/>
          </a:prstGeom>
        </p:spPr>
      </p:pic>
    </p:spTree>
    <p:extLst>
      <p:ext uri="{BB962C8B-B14F-4D97-AF65-F5344CB8AC3E}">
        <p14:creationId xmlns:p14="http://schemas.microsoft.com/office/powerpoint/2010/main" val="2168267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76470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0"/>
            <a:ext cx="8229600" cy="764704"/>
          </a:xfrm>
        </p:spPr>
        <p:txBody>
          <a:bodyPr>
            <a:normAutofit/>
          </a:bodyPr>
          <a:lstStyle/>
          <a:p>
            <a:r>
              <a:rPr lang="en-GB" sz="3200" b="1" dirty="0">
                <a:solidFill>
                  <a:schemeClr val="bg1"/>
                </a:solidFill>
              </a:rPr>
              <a:t>Working Together 2018</a:t>
            </a:r>
          </a:p>
        </p:txBody>
      </p:sp>
      <p:sp>
        <p:nvSpPr>
          <p:cNvPr id="9" name="Title 1">
            <a:extLst>
              <a:ext uri="{FF2B5EF4-FFF2-40B4-BE49-F238E27FC236}">
                <a16:creationId xmlns:a16="http://schemas.microsoft.com/office/drawing/2014/main" id="{96D6FF15-149D-4FB1-A176-BF0B811CE4F4}"/>
              </a:ext>
            </a:extLst>
          </p:cNvPr>
          <p:cNvSpPr txBox="1">
            <a:spLocks/>
          </p:cNvSpPr>
          <p:nvPr/>
        </p:nvSpPr>
        <p:spPr>
          <a:xfrm>
            <a:off x="446856" y="764704"/>
            <a:ext cx="82296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a:p>
        </p:txBody>
      </p:sp>
      <p:sp>
        <p:nvSpPr>
          <p:cNvPr id="4" name="Content Placeholder 3">
            <a:extLst>
              <a:ext uri="{FF2B5EF4-FFF2-40B4-BE49-F238E27FC236}">
                <a16:creationId xmlns:a16="http://schemas.microsoft.com/office/drawing/2014/main" id="{9DCB6779-1D82-4D83-995C-642E8FD1C7C0}"/>
              </a:ext>
            </a:extLst>
          </p:cNvPr>
          <p:cNvSpPr>
            <a:spLocks noGrp="1"/>
          </p:cNvSpPr>
          <p:nvPr>
            <p:ph idx="1"/>
          </p:nvPr>
        </p:nvSpPr>
        <p:spPr>
          <a:xfrm>
            <a:off x="4355976" y="1772816"/>
            <a:ext cx="4554252" cy="4152747"/>
          </a:xfrm>
        </p:spPr>
        <p:txBody>
          <a:bodyPr>
            <a:normAutofit fontScale="70000" lnSpcReduction="20000"/>
          </a:bodyPr>
          <a:lstStyle/>
          <a:p>
            <a:pPr marL="0" indent="0">
              <a:buNone/>
            </a:pPr>
            <a:r>
              <a:rPr lang="en-GB" dirty="0"/>
              <a:t>….extra-familial threats might arise at school and other educational establishments, from within peer groups, or more widely from within the wider community and/or online. These threats can take a variety of different forms and children can be vulnerable to multiple threats, including: exploitation by criminal gangs and organised crime groups such as county lines; trafficking; online abuse; teenage relationship abuse; sexual exploitation and the influences of extremism leading to radicalisation. </a:t>
            </a:r>
          </a:p>
        </p:txBody>
      </p:sp>
      <p:pic>
        <p:nvPicPr>
          <p:cNvPr id="8" name="Picture 7" descr="Child using computer">
            <a:extLst>
              <a:ext uri="{FF2B5EF4-FFF2-40B4-BE49-F238E27FC236}">
                <a16:creationId xmlns:a16="http://schemas.microsoft.com/office/drawing/2014/main" id="{C3A3D66F-0015-4900-BFC3-A8770C1050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772" y="2276872"/>
            <a:ext cx="3923928" cy="2615952"/>
          </a:xfrm>
          <a:prstGeom prst="rect">
            <a:avLst/>
          </a:prstGeom>
        </p:spPr>
      </p:pic>
    </p:spTree>
    <p:extLst>
      <p:ext uri="{BB962C8B-B14F-4D97-AF65-F5344CB8AC3E}">
        <p14:creationId xmlns:p14="http://schemas.microsoft.com/office/powerpoint/2010/main" val="2256909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76470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0"/>
            <a:ext cx="8229600" cy="764704"/>
          </a:xfrm>
        </p:spPr>
        <p:txBody>
          <a:bodyPr>
            <a:normAutofit/>
          </a:bodyPr>
          <a:lstStyle/>
          <a:p>
            <a:r>
              <a:rPr lang="en-GB" sz="3200" b="1" dirty="0">
                <a:solidFill>
                  <a:schemeClr val="bg1"/>
                </a:solidFill>
              </a:rPr>
              <a:t>Inter-agency working</a:t>
            </a:r>
          </a:p>
        </p:txBody>
      </p:sp>
      <p:sp>
        <p:nvSpPr>
          <p:cNvPr id="9" name="Title 1">
            <a:extLst>
              <a:ext uri="{FF2B5EF4-FFF2-40B4-BE49-F238E27FC236}">
                <a16:creationId xmlns:a16="http://schemas.microsoft.com/office/drawing/2014/main" id="{96D6FF15-149D-4FB1-A176-BF0B811CE4F4}"/>
              </a:ext>
            </a:extLst>
          </p:cNvPr>
          <p:cNvSpPr txBox="1">
            <a:spLocks/>
          </p:cNvSpPr>
          <p:nvPr/>
        </p:nvSpPr>
        <p:spPr>
          <a:xfrm>
            <a:off x="446856" y="764704"/>
            <a:ext cx="82296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a:p>
        </p:txBody>
      </p:sp>
      <p:sp>
        <p:nvSpPr>
          <p:cNvPr id="4" name="Content Placeholder 3">
            <a:extLst>
              <a:ext uri="{FF2B5EF4-FFF2-40B4-BE49-F238E27FC236}">
                <a16:creationId xmlns:a16="http://schemas.microsoft.com/office/drawing/2014/main" id="{9DCB6779-1D82-4D83-995C-642E8FD1C7C0}"/>
              </a:ext>
            </a:extLst>
          </p:cNvPr>
          <p:cNvSpPr>
            <a:spLocks noGrp="1"/>
          </p:cNvSpPr>
          <p:nvPr>
            <p:ph idx="1"/>
          </p:nvPr>
        </p:nvSpPr>
        <p:spPr>
          <a:xfrm>
            <a:off x="209145" y="1198488"/>
            <a:ext cx="4707403" cy="5349568"/>
          </a:xfrm>
        </p:spPr>
        <p:txBody>
          <a:bodyPr>
            <a:normAutofit fontScale="55000" lnSpcReduction="20000"/>
          </a:bodyPr>
          <a:lstStyle/>
          <a:p>
            <a:pPr marL="0" indent="0">
              <a:buNone/>
            </a:pPr>
            <a:r>
              <a:rPr lang="en-GB" dirty="0"/>
              <a:t>WT identifies areas for improvement include: </a:t>
            </a:r>
          </a:p>
          <a:p>
            <a:r>
              <a:rPr lang="en-GB" dirty="0"/>
              <a:t>the practical implementation of information sharing guidance</a:t>
            </a:r>
          </a:p>
          <a:p>
            <a:r>
              <a:rPr lang="en-GB" dirty="0"/>
              <a:t>common risk assessment processes, that follow an evidence-based model which looks at risk factors, vulnerability, protective factors and resilience and which prioritises professional judgement and does not rely on simplistic scoring</a:t>
            </a:r>
          </a:p>
          <a:p>
            <a:r>
              <a:rPr lang="en-GB" dirty="0"/>
              <a:t>clarity about professional roles and thresholds for action across universal, targeted and specialist services</a:t>
            </a:r>
          </a:p>
          <a:p>
            <a:r>
              <a:rPr lang="en-GB" dirty="0"/>
              <a:t>more effective sharing and recording of intelligence</a:t>
            </a:r>
          </a:p>
          <a:p>
            <a:r>
              <a:rPr lang="en-GB" dirty="0"/>
              <a:t>better co-ordination of statutory and voluntary sector services</a:t>
            </a:r>
          </a:p>
          <a:p>
            <a:r>
              <a:rPr lang="en-GB" dirty="0"/>
              <a:t>more streamlined management of multiple agencies’ engagement with victims and their families.</a:t>
            </a:r>
          </a:p>
        </p:txBody>
      </p:sp>
      <p:pic>
        <p:nvPicPr>
          <p:cNvPr id="15" name="Picture 14" descr="People in a meeting">
            <a:extLst>
              <a:ext uri="{FF2B5EF4-FFF2-40B4-BE49-F238E27FC236}">
                <a16:creationId xmlns:a16="http://schemas.microsoft.com/office/drawing/2014/main" id="{3A37FC9A-EFA0-4AFE-9A0F-597BD26765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6892" y="2204865"/>
            <a:ext cx="3992471" cy="2664296"/>
          </a:xfrm>
          <a:prstGeom prst="rect">
            <a:avLst/>
          </a:prstGeom>
        </p:spPr>
      </p:pic>
    </p:spTree>
    <p:extLst>
      <p:ext uri="{BB962C8B-B14F-4D97-AF65-F5344CB8AC3E}">
        <p14:creationId xmlns:p14="http://schemas.microsoft.com/office/powerpoint/2010/main" val="2699764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Woman wearing a yellow hoodie">
            <a:extLst>
              <a:ext uri="{FF2B5EF4-FFF2-40B4-BE49-F238E27FC236}">
                <a16:creationId xmlns:a16="http://schemas.microsoft.com/office/drawing/2014/main" id="{488264E1-688F-4D71-8EB6-00722E3670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2132204"/>
            <a:ext cx="3888432" cy="2593592"/>
          </a:xfrm>
          <a:prstGeom prst="rect">
            <a:avLst/>
          </a:prstGeom>
        </p:spPr>
      </p:pic>
      <p:sp>
        <p:nvSpPr>
          <p:cNvPr id="5" name="Rectangle 4"/>
          <p:cNvSpPr/>
          <p:nvPr/>
        </p:nvSpPr>
        <p:spPr>
          <a:xfrm>
            <a:off x="0" y="-71120"/>
            <a:ext cx="9144000" cy="76470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0"/>
            <a:ext cx="8229600" cy="764704"/>
          </a:xfrm>
        </p:spPr>
        <p:txBody>
          <a:bodyPr>
            <a:normAutofit/>
          </a:bodyPr>
          <a:lstStyle/>
          <a:p>
            <a:r>
              <a:rPr lang="en-GB" sz="3200" b="1" dirty="0">
                <a:solidFill>
                  <a:schemeClr val="bg1"/>
                </a:solidFill>
              </a:rPr>
              <a:t>Legislation and Guidance</a:t>
            </a:r>
          </a:p>
        </p:txBody>
      </p:sp>
      <p:sp>
        <p:nvSpPr>
          <p:cNvPr id="9" name="Title 1">
            <a:extLst>
              <a:ext uri="{FF2B5EF4-FFF2-40B4-BE49-F238E27FC236}">
                <a16:creationId xmlns:a16="http://schemas.microsoft.com/office/drawing/2014/main" id="{96D6FF15-149D-4FB1-A176-BF0B811CE4F4}"/>
              </a:ext>
            </a:extLst>
          </p:cNvPr>
          <p:cNvSpPr txBox="1">
            <a:spLocks/>
          </p:cNvSpPr>
          <p:nvPr/>
        </p:nvSpPr>
        <p:spPr>
          <a:xfrm>
            <a:off x="446856" y="764704"/>
            <a:ext cx="82296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a:p>
        </p:txBody>
      </p:sp>
      <p:sp>
        <p:nvSpPr>
          <p:cNvPr id="4" name="Content Placeholder 3">
            <a:extLst>
              <a:ext uri="{FF2B5EF4-FFF2-40B4-BE49-F238E27FC236}">
                <a16:creationId xmlns:a16="http://schemas.microsoft.com/office/drawing/2014/main" id="{8F2AF649-02D2-4AB5-A6E8-48428B552862}"/>
              </a:ext>
            </a:extLst>
          </p:cNvPr>
          <p:cNvSpPr>
            <a:spLocks noGrp="1"/>
          </p:cNvSpPr>
          <p:nvPr>
            <p:ph idx="1"/>
          </p:nvPr>
        </p:nvSpPr>
        <p:spPr>
          <a:xfrm>
            <a:off x="107504" y="835824"/>
            <a:ext cx="6814904" cy="3941624"/>
          </a:xfrm>
          <a:solidFill>
            <a:schemeClr val="bg1"/>
          </a:solidFill>
        </p:spPr>
        <p:txBody>
          <a:bodyPr>
            <a:noAutofit/>
          </a:bodyPr>
          <a:lstStyle/>
          <a:p>
            <a:pPr marL="0" indent="0">
              <a:buNone/>
            </a:pPr>
            <a:r>
              <a:rPr lang="en-GB" sz="1600" dirty="0"/>
              <a:t>Partnerships should have arrangements which:</a:t>
            </a:r>
          </a:p>
          <a:p>
            <a:r>
              <a:rPr lang="en-GB" sz="1600" dirty="0"/>
              <a:t>View child sexual exploitation within a wider continuum of exploitation, violence and abuse</a:t>
            </a:r>
          </a:p>
          <a:p>
            <a:r>
              <a:rPr lang="en-GB" sz="1600" dirty="0"/>
              <a:t>Move beyond a reactive approach</a:t>
            </a:r>
          </a:p>
          <a:p>
            <a:r>
              <a:rPr lang="en-GB" sz="1600" dirty="0"/>
              <a:t>Engage with diversity</a:t>
            </a:r>
          </a:p>
          <a:p>
            <a:r>
              <a:rPr lang="en-GB" sz="1600" dirty="0"/>
              <a:t>Work cross-area</a:t>
            </a:r>
          </a:p>
          <a:p>
            <a:r>
              <a:rPr lang="en-GB" sz="1600" dirty="0"/>
              <a:t>Parents and families should be regarded as a part of the solution…The parents may need direct support and help to improve family relationships and keep their child safe</a:t>
            </a:r>
          </a:p>
          <a:p>
            <a:r>
              <a:rPr lang="en-GB" sz="1600" dirty="0"/>
              <a:t>Locates child exploitation within a wider context of risk and harm, and moves beyond a case by case response to identify wider patterns of concern</a:t>
            </a:r>
          </a:p>
          <a:p>
            <a:r>
              <a:rPr lang="en-GB" sz="1600" dirty="0"/>
              <a:t>Encompass …protective (immediate safeguarding) and responsive approaches, focusing on both victims and perpetrators (and recognising the potential for overlap between the two)</a:t>
            </a:r>
          </a:p>
          <a:p>
            <a:r>
              <a:rPr lang="en-GB" sz="1600" dirty="0"/>
              <a:t>Provides help and ongoing support that is responsive to individual need, strengths-based in approach and available over the longer-term (recognising that disclosure, resilience-building and recovery can take time)</a:t>
            </a:r>
          </a:p>
          <a:p>
            <a:r>
              <a:rPr lang="en-GB" sz="1600" dirty="0"/>
              <a:t>Supports staff to ‘work with risk,’ in order to support a young person to become an active partner in their recovery and reintegration and achieve longer term meaningful change rather than temporary enforced compliance</a:t>
            </a:r>
          </a:p>
          <a:p>
            <a:r>
              <a:rPr lang="en-GB" sz="1600" dirty="0"/>
              <a:t>Enhance children’s and young people’s resilience and strengthening the protective factors</a:t>
            </a:r>
          </a:p>
        </p:txBody>
      </p:sp>
    </p:spTree>
    <p:extLst>
      <p:ext uri="{BB962C8B-B14F-4D97-AF65-F5344CB8AC3E}">
        <p14:creationId xmlns:p14="http://schemas.microsoft.com/office/powerpoint/2010/main" val="2467243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1120"/>
            <a:ext cx="9144000" cy="76470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0"/>
            <a:ext cx="8229600" cy="764704"/>
          </a:xfrm>
        </p:spPr>
        <p:txBody>
          <a:bodyPr>
            <a:normAutofit/>
          </a:bodyPr>
          <a:lstStyle/>
          <a:p>
            <a:r>
              <a:rPr lang="en-GB" sz="3200" b="1" dirty="0">
                <a:solidFill>
                  <a:schemeClr val="bg1"/>
                </a:solidFill>
              </a:rPr>
              <a:t>It was hard to escape</a:t>
            </a:r>
          </a:p>
        </p:txBody>
      </p:sp>
      <p:sp>
        <p:nvSpPr>
          <p:cNvPr id="9" name="Title 1">
            <a:extLst>
              <a:ext uri="{FF2B5EF4-FFF2-40B4-BE49-F238E27FC236}">
                <a16:creationId xmlns:a16="http://schemas.microsoft.com/office/drawing/2014/main" id="{96D6FF15-149D-4FB1-A176-BF0B811CE4F4}"/>
              </a:ext>
            </a:extLst>
          </p:cNvPr>
          <p:cNvSpPr txBox="1">
            <a:spLocks/>
          </p:cNvSpPr>
          <p:nvPr/>
        </p:nvSpPr>
        <p:spPr>
          <a:xfrm>
            <a:off x="446856" y="764704"/>
            <a:ext cx="82296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a:p>
        </p:txBody>
      </p:sp>
      <p:graphicFrame>
        <p:nvGraphicFramePr>
          <p:cNvPr id="3" name="Diagram 2">
            <a:extLst>
              <a:ext uri="{FF2B5EF4-FFF2-40B4-BE49-F238E27FC236}">
                <a16:creationId xmlns:a16="http://schemas.microsoft.com/office/drawing/2014/main" id="{14751BB6-4E90-4178-B2AA-FA723D39713E}"/>
              </a:ext>
            </a:extLst>
          </p:cNvPr>
          <p:cNvGraphicFramePr/>
          <p:nvPr>
            <p:extLst>
              <p:ext uri="{D42A27DB-BD31-4B8C-83A1-F6EECF244321}">
                <p14:modId xmlns:p14="http://schemas.microsoft.com/office/powerpoint/2010/main" val="1948811125"/>
              </p:ext>
            </p:extLst>
          </p:nvPr>
        </p:nvGraphicFramePr>
        <p:xfrm>
          <a:off x="734888" y="980728"/>
          <a:ext cx="82296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BE768B02-5117-4EF8-82D2-CC49417EDD20}"/>
              </a:ext>
            </a:extLst>
          </p:cNvPr>
          <p:cNvSpPr txBox="1"/>
          <p:nvPr/>
        </p:nvSpPr>
        <p:spPr>
          <a:xfrm>
            <a:off x="1547664" y="1268760"/>
            <a:ext cx="6840760" cy="4464496"/>
          </a:xfrm>
          <a:prstGeom prst="rect">
            <a:avLst/>
          </a:prstGeom>
          <a:noFill/>
        </p:spPr>
        <p:txBody>
          <a:bodyPr wrap="square" rtlCol="0">
            <a:spAutoFit/>
          </a:bodyPr>
          <a:lstStyle/>
          <a:p>
            <a:endParaRPr lang="en-GB"/>
          </a:p>
        </p:txBody>
      </p:sp>
    </p:spTree>
    <p:extLst>
      <p:ext uri="{BB962C8B-B14F-4D97-AF65-F5344CB8AC3E}">
        <p14:creationId xmlns:p14="http://schemas.microsoft.com/office/powerpoint/2010/main" val="184474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1120"/>
            <a:ext cx="9144000" cy="76470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0"/>
            <a:ext cx="8229600" cy="764704"/>
          </a:xfrm>
        </p:spPr>
        <p:txBody>
          <a:bodyPr>
            <a:normAutofit/>
          </a:bodyPr>
          <a:lstStyle/>
          <a:p>
            <a:r>
              <a:rPr lang="en-GB" sz="3200" b="1" dirty="0">
                <a:solidFill>
                  <a:schemeClr val="bg1"/>
                </a:solidFill>
              </a:rPr>
              <a:t>IICSA</a:t>
            </a:r>
          </a:p>
        </p:txBody>
      </p:sp>
      <p:sp>
        <p:nvSpPr>
          <p:cNvPr id="9" name="Title 1">
            <a:extLst>
              <a:ext uri="{FF2B5EF4-FFF2-40B4-BE49-F238E27FC236}">
                <a16:creationId xmlns:a16="http://schemas.microsoft.com/office/drawing/2014/main" id="{96D6FF15-149D-4FB1-A176-BF0B811CE4F4}"/>
              </a:ext>
            </a:extLst>
          </p:cNvPr>
          <p:cNvSpPr txBox="1">
            <a:spLocks/>
          </p:cNvSpPr>
          <p:nvPr/>
        </p:nvSpPr>
        <p:spPr>
          <a:xfrm>
            <a:off x="457200" y="764704"/>
            <a:ext cx="82296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a:p>
        </p:txBody>
      </p:sp>
      <p:sp>
        <p:nvSpPr>
          <p:cNvPr id="4" name="Content Placeholder 3">
            <a:extLst>
              <a:ext uri="{FF2B5EF4-FFF2-40B4-BE49-F238E27FC236}">
                <a16:creationId xmlns:a16="http://schemas.microsoft.com/office/drawing/2014/main" id="{8F2AF649-02D2-4AB5-A6E8-48428B552862}"/>
              </a:ext>
            </a:extLst>
          </p:cNvPr>
          <p:cNvSpPr>
            <a:spLocks noGrp="1"/>
          </p:cNvSpPr>
          <p:nvPr>
            <p:ph idx="1"/>
          </p:nvPr>
        </p:nvSpPr>
        <p:spPr>
          <a:xfrm>
            <a:off x="107504" y="835824"/>
            <a:ext cx="8928992" cy="5400600"/>
          </a:xfrm>
        </p:spPr>
        <p:txBody>
          <a:bodyPr>
            <a:noAutofit/>
          </a:bodyPr>
          <a:lstStyle/>
          <a:p>
            <a:pPr marL="0" indent="0">
              <a:buNone/>
            </a:pPr>
            <a:endParaRPr lang="en-GB" sz="1800" dirty="0"/>
          </a:p>
          <a:p>
            <a:pPr marL="0" indent="0">
              <a:buNone/>
            </a:pPr>
            <a:r>
              <a:rPr lang="en-GB" sz="1800" dirty="0"/>
              <a:t>“Child sexual exploitation may of course overlap with other forms of child sexual abuse and child exploitation. However, the nature of the harm experienced by sexually exploited children and the service response needed can be significantly different from that needed by victims of other forms of child sexual abuse or child criminal exploitation: it is essential “to recognise the separate and distinct care and support needs arising for children and young people who have been sexually assaulted and raped as part of their exploitation”.”</a:t>
            </a:r>
          </a:p>
        </p:txBody>
      </p:sp>
      <p:pic>
        <p:nvPicPr>
          <p:cNvPr id="6" name="Picture 5" descr="People in group therapy">
            <a:extLst>
              <a:ext uri="{FF2B5EF4-FFF2-40B4-BE49-F238E27FC236}">
                <a16:creationId xmlns:a16="http://schemas.microsoft.com/office/drawing/2014/main" id="{1F6082B8-0F06-4AD4-891C-D291A8581E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3432800"/>
            <a:ext cx="4499992" cy="2999995"/>
          </a:xfrm>
          <a:prstGeom prst="rect">
            <a:avLst/>
          </a:prstGeom>
        </p:spPr>
      </p:pic>
    </p:spTree>
    <p:extLst>
      <p:ext uri="{BB962C8B-B14F-4D97-AF65-F5344CB8AC3E}">
        <p14:creationId xmlns:p14="http://schemas.microsoft.com/office/powerpoint/2010/main" val="1775259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man reading a book">
            <a:extLst>
              <a:ext uri="{FF2B5EF4-FFF2-40B4-BE49-F238E27FC236}">
                <a16:creationId xmlns:a16="http://schemas.microsoft.com/office/drawing/2014/main" id="{0003BE37-FED5-462A-A0AB-4C35D222EE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16" y="2824482"/>
            <a:ext cx="3383756" cy="2255623"/>
          </a:xfrm>
          <a:prstGeom prst="rect">
            <a:avLst/>
          </a:prstGeom>
        </p:spPr>
      </p:pic>
      <p:sp>
        <p:nvSpPr>
          <p:cNvPr id="5" name="Rectangle 4"/>
          <p:cNvSpPr/>
          <p:nvPr/>
        </p:nvSpPr>
        <p:spPr>
          <a:xfrm>
            <a:off x="0" y="-71120"/>
            <a:ext cx="9144000" cy="76470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0"/>
            <a:ext cx="8229600" cy="764704"/>
          </a:xfrm>
        </p:spPr>
        <p:txBody>
          <a:bodyPr>
            <a:normAutofit/>
          </a:bodyPr>
          <a:lstStyle/>
          <a:p>
            <a:r>
              <a:rPr lang="en-GB" sz="3200" b="1" dirty="0">
                <a:solidFill>
                  <a:schemeClr val="bg1"/>
                </a:solidFill>
              </a:rPr>
              <a:t>CSA Centre</a:t>
            </a:r>
          </a:p>
        </p:txBody>
      </p:sp>
      <p:sp>
        <p:nvSpPr>
          <p:cNvPr id="9" name="Title 1">
            <a:extLst>
              <a:ext uri="{FF2B5EF4-FFF2-40B4-BE49-F238E27FC236}">
                <a16:creationId xmlns:a16="http://schemas.microsoft.com/office/drawing/2014/main" id="{96D6FF15-149D-4FB1-A176-BF0B811CE4F4}"/>
              </a:ext>
            </a:extLst>
          </p:cNvPr>
          <p:cNvSpPr txBox="1">
            <a:spLocks/>
          </p:cNvSpPr>
          <p:nvPr/>
        </p:nvSpPr>
        <p:spPr>
          <a:xfrm>
            <a:off x="446856" y="764704"/>
            <a:ext cx="82296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a:p>
        </p:txBody>
      </p:sp>
      <p:sp>
        <p:nvSpPr>
          <p:cNvPr id="4" name="Content Placeholder 3">
            <a:extLst>
              <a:ext uri="{FF2B5EF4-FFF2-40B4-BE49-F238E27FC236}">
                <a16:creationId xmlns:a16="http://schemas.microsoft.com/office/drawing/2014/main" id="{8F2AF649-02D2-4AB5-A6E8-48428B552862}"/>
              </a:ext>
            </a:extLst>
          </p:cNvPr>
          <p:cNvSpPr>
            <a:spLocks noGrp="1"/>
          </p:cNvSpPr>
          <p:nvPr>
            <p:ph idx="1"/>
          </p:nvPr>
        </p:nvSpPr>
        <p:spPr>
          <a:xfrm>
            <a:off x="2686472" y="890446"/>
            <a:ext cx="6408712" cy="5850922"/>
          </a:xfrm>
          <a:solidFill>
            <a:schemeClr val="bg1"/>
          </a:solidFill>
        </p:spPr>
        <p:txBody>
          <a:bodyPr>
            <a:noAutofit/>
          </a:bodyPr>
          <a:lstStyle/>
          <a:p>
            <a:pPr algn="l">
              <a:buFont typeface="Arial" panose="020B0604020202020204" pitchFamily="34" charset="0"/>
              <a:buChar char="•"/>
            </a:pPr>
            <a:endParaRPr lang="en-GB" sz="1400" b="0" i="0" dirty="0">
              <a:solidFill>
                <a:srgbClr val="434343"/>
              </a:solidFill>
              <a:effectLst/>
              <a:latin typeface="+mj-lt"/>
            </a:endParaRPr>
          </a:p>
          <a:p>
            <a:pPr algn="l">
              <a:buFont typeface="Arial" panose="020B0604020202020204" pitchFamily="34" charset="0"/>
              <a:buChar char="•"/>
            </a:pPr>
            <a:endParaRPr lang="en-GB" sz="1400" b="0" i="0" dirty="0">
              <a:solidFill>
                <a:srgbClr val="434343"/>
              </a:solidFill>
              <a:effectLst/>
              <a:latin typeface="+mj-lt"/>
            </a:endParaRPr>
          </a:p>
          <a:p>
            <a:pPr algn="l">
              <a:buFont typeface="Arial" panose="020B0604020202020204" pitchFamily="34" charset="0"/>
              <a:buChar char="•"/>
            </a:pPr>
            <a:r>
              <a:rPr lang="en-GB" sz="1600" b="0" i="0" dirty="0">
                <a:solidFill>
                  <a:srgbClr val="434343"/>
                </a:solidFill>
                <a:effectLst/>
                <a:latin typeface="+mj-lt"/>
              </a:rPr>
              <a:t>Sexually exploited young people will access a broad range of healthcare in different settings, including sexual health, Accident and Emergency (A&amp;E), walk-in centres, GPs, Child and Adolescent Mental Health Services (CAMHS) and services for self-harm and drug and alcohol use.</a:t>
            </a:r>
          </a:p>
          <a:p>
            <a:pPr algn="l">
              <a:buFont typeface="Arial" panose="020B0604020202020204" pitchFamily="34" charset="0"/>
              <a:buChar char="•"/>
            </a:pPr>
            <a:r>
              <a:rPr lang="en-GB" sz="1600" b="0" i="0" dirty="0">
                <a:solidFill>
                  <a:srgbClr val="434343"/>
                </a:solidFill>
                <a:effectLst/>
                <a:latin typeface="+mj-lt"/>
              </a:rPr>
              <a:t>Sexually exploited young people and those at risk should have easy access to services along health care pathways at the point of need.</a:t>
            </a:r>
          </a:p>
          <a:p>
            <a:pPr algn="l">
              <a:buFont typeface="Arial" panose="020B0604020202020204" pitchFamily="34" charset="0"/>
              <a:buChar char="•"/>
            </a:pPr>
            <a:r>
              <a:rPr lang="en-GB" sz="1600" b="0" i="0" dirty="0">
                <a:solidFill>
                  <a:srgbClr val="434343"/>
                </a:solidFill>
                <a:effectLst/>
                <a:latin typeface="+mj-lt"/>
              </a:rPr>
              <a:t>Investment in specialist services can yield financial benefits.</a:t>
            </a:r>
          </a:p>
          <a:p>
            <a:pPr algn="l">
              <a:buFont typeface="Arial" panose="020B0604020202020204" pitchFamily="34" charset="0"/>
              <a:buChar char="•"/>
            </a:pPr>
            <a:r>
              <a:rPr lang="en-GB" sz="1600" b="0" i="0" dirty="0">
                <a:solidFill>
                  <a:srgbClr val="434343"/>
                </a:solidFill>
                <a:effectLst/>
                <a:latin typeface="+mj-lt"/>
              </a:rPr>
              <a:t>Health care professionals can contribute to multi-agency work to protect young people, identify patterns in abuse and disrupt perpetrators. Commissioners can play a role in assisting health staff balance maintaining confidentiality and safeguarding through this mechanism.</a:t>
            </a:r>
          </a:p>
          <a:p>
            <a:pPr algn="l">
              <a:buFont typeface="Arial" panose="020B0604020202020204" pitchFamily="34" charset="0"/>
              <a:buChar char="•"/>
            </a:pPr>
            <a:r>
              <a:rPr lang="en-GB" sz="1600" dirty="0">
                <a:latin typeface="+mj-lt"/>
              </a:rPr>
              <a:t>“</a:t>
            </a:r>
            <a:r>
              <a:rPr lang="en-GB" sz="1600" b="0" i="0" dirty="0">
                <a:solidFill>
                  <a:srgbClr val="434343"/>
                </a:solidFill>
                <a:effectLst/>
                <a:latin typeface="+mj-lt"/>
              </a:rPr>
              <a:t>contracts for specialist services need to be of sufficient length that they can build trusting relationships with young people. While commissioning long term services may appear costly, re-referrals and ongoing crises are more so. Investment in specialist services can yield financial benefits with one cost-benefit analysis showing a potential saving of £12 for every £1 invested.”</a:t>
            </a:r>
          </a:p>
          <a:p>
            <a:pPr algn="l">
              <a:buFont typeface="Arial" panose="020B0604020202020204" pitchFamily="34" charset="0"/>
              <a:buChar char="•"/>
            </a:pPr>
            <a:r>
              <a:rPr lang="en-GB" sz="1600" b="0" i="0" dirty="0">
                <a:solidFill>
                  <a:srgbClr val="434343"/>
                </a:solidFill>
                <a:effectLst/>
                <a:latin typeface="+mj-lt"/>
              </a:rPr>
              <a:t>Connections also need to be made with local approaches to violence against women and girls as well as issues such as going missing, youth offending and substance misuse. </a:t>
            </a:r>
            <a:endParaRPr lang="en-GB" sz="1600" dirty="0">
              <a:latin typeface="+mj-lt"/>
            </a:endParaRPr>
          </a:p>
        </p:txBody>
      </p:sp>
      <p:sp>
        <p:nvSpPr>
          <p:cNvPr id="7" name="TextBox 6">
            <a:extLst>
              <a:ext uri="{FF2B5EF4-FFF2-40B4-BE49-F238E27FC236}">
                <a16:creationId xmlns:a16="http://schemas.microsoft.com/office/drawing/2014/main" id="{B21A72FC-DCE6-471D-8669-975E2E20C38B}"/>
              </a:ext>
            </a:extLst>
          </p:cNvPr>
          <p:cNvSpPr txBox="1"/>
          <p:nvPr/>
        </p:nvSpPr>
        <p:spPr>
          <a:xfrm>
            <a:off x="1115616" y="819326"/>
            <a:ext cx="7797552" cy="923330"/>
          </a:xfrm>
          <a:prstGeom prst="rect">
            <a:avLst/>
          </a:prstGeom>
          <a:noFill/>
        </p:spPr>
        <p:txBody>
          <a:bodyPr wrap="square" rtlCol="0">
            <a:spAutoFit/>
          </a:bodyPr>
          <a:lstStyle/>
          <a:p>
            <a:r>
              <a:rPr lang="en-GB" sz="1800" b="1" i="0" dirty="0">
                <a:solidFill>
                  <a:srgbClr val="434343"/>
                </a:solidFill>
                <a:effectLst/>
                <a:latin typeface="+mj-lt"/>
              </a:rPr>
              <a:t>At a strategic level, work to address the sexual exploitation of young people needs to connect with other forms of child sexual abuse (CSA)</a:t>
            </a:r>
            <a:endParaRPr lang="en-GB" sz="1800" b="1" dirty="0">
              <a:solidFill>
                <a:srgbClr val="434343"/>
              </a:solidFill>
              <a:latin typeface="+mj-lt"/>
            </a:endParaRPr>
          </a:p>
          <a:p>
            <a:pPr algn="ctr"/>
            <a:endParaRPr lang="en-GB" dirty="0"/>
          </a:p>
        </p:txBody>
      </p:sp>
    </p:spTree>
    <p:extLst>
      <p:ext uri="{BB962C8B-B14F-4D97-AF65-F5344CB8AC3E}">
        <p14:creationId xmlns:p14="http://schemas.microsoft.com/office/powerpoint/2010/main" val="4057028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4865</TotalTime>
  <Words>991</Words>
  <Application>Microsoft Office PowerPoint</Application>
  <PresentationFormat>On-screen Show (4:3)</PresentationFormat>
  <Paragraphs>54</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Working Together 2018</vt:lpstr>
      <vt:lpstr>Inter-agency working</vt:lpstr>
      <vt:lpstr>Legislation and Guidance</vt:lpstr>
      <vt:lpstr>It was hard to escape</vt:lpstr>
      <vt:lpstr>IICSA</vt:lpstr>
      <vt:lpstr>CSA Centre</vt:lpstr>
    </vt:vector>
  </TitlesOfParts>
  <Company>Bristol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Safety Briefing for CMB  Monday 4th May 2020</dc:title>
  <dc:creator>Ann James</dc:creator>
  <cp:lastModifiedBy>Rebecca Dible</cp:lastModifiedBy>
  <cp:revision>151</cp:revision>
  <dcterms:created xsi:type="dcterms:W3CDTF">2020-05-02T07:21:54Z</dcterms:created>
  <dcterms:modified xsi:type="dcterms:W3CDTF">2022-04-08T14:54:42Z</dcterms:modified>
</cp:coreProperties>
</file>