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305" r:id="rId3"/>
    <p:sldId id="307" r:id="rId4"/>
    <p:sldId id="306" r:id="rId5"/>
    <p:sldId id="308" r:id="rId6"/>
    <p:sldId id="310" r:id="rId7"/>
    <p:sldId id="309"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272" autoAdjust="0"/>
  </p:normalViewPr>
  <p:slideViewPr>
    <p:cSldViewPr>
      <p:cViewPr>
        <p:scale>
          <a:sx n="68" d="100"/>
          <a:sy n="68" d="100"/>
        </p:scale>
        <p:origin x="-1858" y="-3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B02DA2-CD4E-41EC-945F-49F6DBB065CF}" type="datetimeFigureOut">
              <a:rPr lang="en-GB" smtClean="0"/>
              <a:t>11/03/2020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02AD10-DC45-43C5-8600-8FFBA830BD61}" type="slidenum">
              <a:rPr lang="en-GB" smtClean="0"/>
              <a:t>‹#›</a:t>
            </a:fld>
            <a:endParaRPr lang="en-GB"/>
          </a:p>
        </p:txBody>
      </p:sp>
    </p:spTree>
    <p:extLst>
      <p:ext uri="{BB962C8B-B14F-4D97-AF65-F5344CB8AC3E}">
        <p14:creationId xmlns:p14="http://schemas.microsoft.com/office/powerpoint/2010/main" val="909637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Guidance</a:t>
            </a:r>
            <a:r>
              <a:rPr lang="en-GB" baseline="0" dirty="0" smtClean="0"/>
              <a:t> notes on delivering input:  Take time to read through notes, including the practitioner booklet before delivering the training – ensure that you have information that is relevant to your agency to provide to participants.</a:t>
            </a:r>
          </a:p>
          <a:p>
            <a:endParaRPr lang="en-GB" baseline="0" dirty="0" smtClean="0"/>
          </a:p>
          <a:p>
            <a:r>
              <a:rPr lang="en-GB" baseline="0" dirty="0" smtClean="0"/>
              <a:t>To provide a high level of learning transfer (when participants take information they have learnt and apply to </a:t>
            </a:r>
            <a:r>
              <a:rPr lang="en-GB" baseline="0" dirty="0" err="1" smtClean="0"/>
              <a:t>to</a:t>
            </a:r>
            <a:r>
              <a:rPr lang="en-GB" baseline="0" dirty="0" smtClean="0"/>
              <a:t> their everyday practice) it is important that they feel ownership of the issues raised and the solutions.  One way to help achieve this is to relate learning to their own workplace and day to day experiences and ensure that they can see a clear benefit to them in changing their practice.  We are fortunate when delivering training that we also have the benefit of reminding participants about the impact they can have on other peoples lives – very few people would want to admit that they did not care about vulnerable children/families at all.</a:t>
            </a:r>
          </a:p>
          <a:p>
            <a:endParaRPr lang="en-GB" baseline="0" dirty="0" smtClean="0"/>
          </a:p>
          <a:p>
            <a:r>
              <a:rPr lang="en-GB" baseline="0" dirty="0" smtClean="0"/>
              <a:t>The guidance notes for this training are designed to be read in conjunction with the slide presentation and the practitioner booklet.  Advice is provided regarding methods that can help to encourage learning transfer, however this is by no means exhaustive.  Those with experience of delivering presentations and training will have many other ideas and these should be used freely, as long as the message delivered is consistent and reflects the information provided in the slides and booklet.</a:t>
            </a:r>
          </a:p>
          <a:p>
            <a:endParaRPr lang="en-GB" baseline="0" dirty="0" smtClean="0"/>
          </a:p>
          <a:p>
            <a:r>
              <a:rPr lang="en-GB" baseline="0" dirty="0" smtClean="0"/>
              <a:t>If you would like any further advice regarding this topic then please contact:  </a:t>
            </a:r>
            <a:r>
              <a:rPr lang="en-GB" b="1" baseline="0" dirty="0" smtClean="0">
                <a:solidFill>
                  <a:srgbClr val="FF0000"/>
                </a:solidFill>
              </a:rPr>
              <a:t>(happy for it to be but need to check if FR want to nominate a contact).</a:t>
            </a:r>
          </a:p>
        </p:txBody>
      </p:sp>
      <p:sp>
        <p:nvSpPr>
          <p:cNvPr id="4" name="Slide Number Placeholder 3"/>
          <p:cNvSpPr>
            <a:spLocks noGrp="1"/>
          </p:cNvSpPr>
          <p:nvPr>
            <p:ph type="sldNum" sz="quarter" idx="10"/>
          </p:nvPr>
        </p:nvSpPr>
        <p:spPr/>
        <p:txBody>
          <a:bodyPr/>
          <a:lstStyle/>
          <a:p>
            <a:fld id="{FB02AD10-DC45-43C5-8600-8FFBA830BD61}" type="slidenum">
              <a:rPr lang="en-GB" smtClean="0"/>
              <a:t>1</a:t>
            </a:fld>
            <a:endParaRPr lang="en-GB"/>
          </a:p>
        </p:txBody>
      </p:sp>
    </p:spTree>
    <p:extLst>
      <p:ext uri="{BB962C8B-B14F-4D97-AF65-F5344CB8AC3E}">
        <p14:creationId xmlns:p14="http://schemas.microsoft.com/office/powerpoint/2010/main" val="406386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Refer to practitioners</a:t>
            </a:r>
            <a:r>
              <a:rPr lang="en-GB" baseline="0" dirty="0" smtClean="0"/>
              <a:t> workbook here – </a:t>
            </a:r>
            <a:r>
              <a:rPr lang="en-GB" sz="1200" kern="1200" dirty="0" smtClean="0">
                <a:solidFill>
                  <a:schemeClr val="tx1"/>
                </a:solidFill>
                <a:effectLst/>
                <a:latin typeface="+mn-lt"/>
                <a:ea typeface="+mn-ea"/>
                <a:cs typeface="+mn-cs"/>
              </a:rPr>
              <a:t>11 advisors, 2 administrators, 0.8 of an apprentice, 1 Early Help Coordinator, 4 deputy managers and 1 Manager.  The Deputy Managers and Manager are qualified and experienced social workers.</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Remind</a:t>
            </a:r>
            <a:r>
              <a:rPr lang="en-GB" sz="1200" kern="1200" baseline="0" dirty="0" smtClean="0">
                <a:solidFill>
                  <a:schemeClr val="tx1"/>
                </a:solidFill>
                <a:effectLst/>
                <a:latin typeface="+mn-lt"/>
                <a:ea typeface="+mn-ea"/>
                <a:cs typeface="+mn-cs"/>
              </a:rPr>
              <a:t> them that are very busy times (e.g. Monday mornings) – and that they have to manage any overnight contacts each morning.</a:t>
            </a:r>
          </a:p>
          <a:p>
            <a:endParaRPr lang="en-GB" sz="1200" kern="1200" baseline="0" dirty="0" smtClean="0">
              <a:solidFill>
                <a:schemeClr val="tx1"/>
              </a:solidFill>
              <a:effectLst/>
              <a:latin typeface="+mn-lt"/>
              <a:ea typeface="+mn-ea"/>
              <a:cs typeface="+mn-cs"/>
            </a:endParaRPr>
          </a:p>
          <a:p>
            <a:r>
              <a:rPr lang="en-GB" sz="1200" kern="1200" baseline="0" dirty="0" smtClean="0">
                <a:solidFill>
                  <a:schemeClr val="tx1"/>
                </a:solidFill>
                <a:effectLst/>
                <a:latin typeface="+mn-lt"/>
                <a:ea typeface="+mn-ea"/>
                <a:cs typeface="+mn-cs"/>
              </a:rPr>
              <a:t>Ask room to imagine having a pile of referrals to work through each day – and none of the forms have been filled in correctly – how long would it take for them to become frustrated?</a:t>
            </a:r>
          </a:p>
          <a:p>
            <a:endParaRPr lang="en-GB" sz="1200" kern="1200" baseline="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B02AD10-DC45-43C5-8600-8FFBA830BD61}" type="slidenum">
              <a:rPr lang="en-GB" smtClean="0"/>
              <a:t>2</a:t>
            </a:fld>
            <a:endParaRPr lang="en-GB"/>
          </a:p>
        </p:txBody>
      </p:sp>
    </p:spTree>
    <p:extLst>
      <p:ext uri="{BB962C8B-B14F-4D97-AF65-F5344CB8AC3E}">
        <p14:creationId xmlns:p14="http://schemas.microsoft.com/office/powerpoint/2010/main" val="613479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Focus on common</a:t>
            </a:r>
            <a:r>
              <a:rPr lang="en-GB" baseline="0" dirty="0" smtClean="0"/>
              <a:t> ground – desire to keep children safe/protect them from harm/support families that are struggling at the earliest opportunity.  </a:t>
            </a:r>
          </a:p>
          <a:p>
            <a:r>
              <a:rPr lang="en-GB" baseline="0" dirty="0" smtClean="0"/>
              <a:t>Remind that First Response do not have access to a magic database – in some cases they have to make decisions based only on what the referrer tells them.</a:t>
            </a:r>
          </a:p>
          <a:p>
            <a:r>
              <a:rPr lang="en-GB" baseline="0" dirty="0" smtClean="0"/>
              <a:t>Encourage participants to share all the information they have, and provide explanations for when they don’t have info.</a:t>
            </a:r>
          </a:p>
          <a:p>
            <a:r>
              <a:rPr lang="en-GB" baseline="0" dirty="0" smtClean="0"/>
              <a:t>Remind them to consider WHY a referral is being made </a:t>
            </a:r>
            <a:r>
              <a:rPr lang="en-GB" baseline="0" dirty="0" err="1" smtClean="0"/>
              <a:t>i.e</a:t>
            </a:r>
            <a:r>
              <a:rPr lang="en-GB" baseline="0" dirty="0" smtClean="0"/>
              <a:t>: to safeguard/protect children – so it is important to get it right first time.</a:t>
            </a:r>
          </a:p>
          <a:p>
            <a:endParaRPr lang="en-GB" baseline="0" dirty="0" smtClean="0"/>
          </a:p>
        </p:txBody>
      </p:sp>
      <p:sp>
        <p:nvSpPr>
          <p:cNvPr id="4" name="Slide Number Placeholder 3"/>
          <p:cNvSpPr>
            <a:spLocks noGrp="1"/>
          </p:cNvSpPr>
          <p:nvPr>
            <p:ph type="sldNum" sz="quarter" idx="10"/>
          </p:nvPr>
        </p:nvSpPr>
        <p:spPr/>
        <p:txBody>
          <a:bodyPr/>
          <a:lstStyle/>
          <a:p>
            <a:fld id="{FB02AD10-DC45-43C5-8600-8FFBA830BD61}" type="slidenum">
              <a:rPr lang="en-GB" smtClean="0"/>
              <a:t>3</a:t>
            </a:fld>
            <a:endParaRPr lang="en-GB"/>
          </a:p>
        </p:txBody>
      </p:sp>
    </p:spTree>
    <p:extLst>
      <p:ext uri="{BB962C8B-B14F-4D97-AF65-F5344CB8AC3E}">
        <p14:creationId xmlns:p14="http://schemas.microsoft.com/office/powerpoint/2010/main" val="30817146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More</a:t>
            </a:r>
            <a:r>
              <a:rPr lang="en-GB" baseline="0" dirty="0" smtClean="0"/>
              <a:t> info is in practitioner booklet.</a:t>
            </a:r>
          </a:p>
          <a:p>
            <a:r>
              <a:rPr lang="en-GB" baseline="0" dirty="0" smtClean="0"/>
              <a:t>Discuss the importance of explaining concerns, using specific, easy to understand language, avoiding jargon, avoiding vague statements (e.g. “behaviour issues”.</a:t>
            </a:r>
          </a:p>
          <a:p>
            <a:r>
              <a:rPr lang="en-GB" baseline="0" dirty="0" smtClean="0"/>
              <a:t>Highlight that information should relate to the impact on the child – not just what you are most worried about, but why it is worrying you – what evidence is there that the child is suffering as a result of these concerns?  Give context to the worries, including what has already been done to try to help and whether it worked.  Don’t be afraid to tell FR about successes – it doesn’t mean there is no need for additional support but it helps to understand what works.</a:t>
            </a:r>
          </a:p>
          <a:p>
            <a:endParaRPr lang="en-GB" baseline="0" dirty="0" smtClean="0"/>
          </a:p>
          <a:p>
            <a:r>
              <a:rPr lang="en-GB" baseline="0" dirty="0" smtClean="0"/>
              <a:t>Answering all the questions – if there is a good reason why you don’t know the answer to a question, explain on the form – that way time is not wasted chasing referrers, and the referral is less likely to be rejected.  </a:t>
            </a:r>
            <a:r>
              <a:rPr lang="en-GB" baseline="0" dirty="0" err="1" smtClean="0"/>
              <a:t>E.g</a:t>
            </a:r>
            <a:r>
              <a:rPr lang="en-GB" baseline="0" dirty="0" smtClean="0"/>
              <a:t> of good reason = person unconscious, unable to provide info, fire officer who has had very limited contact with people in household and no access to other databases.  Not a good reason = too busy to do it, don’t want to explain to family why need info!!</a:t>
            </a:r>
          </a:p>
          <a:p>
            <a:r>
              <a:rPr lang="en-GB" baseline="0" dirty="0" smtClean="0"/>
              <a:t>If you can look something up then do it – first response might not have access to the same database, and even if they do, working together spirit says don’t pass work on to others if you can do it yourself.  Not enough time?  Tell your managers, tell the board – our job is to challenge if people are not being given the time to work together to protect children – quality of referral info can be the difference between getting a service and not – which could save a child’s life.</a:t>
            </a:r>
          </a:p>
          <a:p>
            <a:endParaRPr lang="en-GB" baseline="0" dirty="0" smtClean="0"/>
          </a:p>
          <a:p>
            <a:r>
              <a:rPr lang="en-GB" baseline="0" dirty="0" smtClean="0"/>
              <a:t>Ask group to think about a time when they have read important paperwork in their own job, and discovered important information in the wrong place – why does that matter?  Explain the impact of not knowing about other people in the household – e.g. children being missed, a visit to a house with a dangerous person present endangering staff – unable to accurately assess the family if don’t know who is in it.</a:t>
            </a:r>
          </a:p>
          <a:p>
            <a:r>
              <a:rPr lang="en-GB" baseline="0" dirty="0" smtClean="0"/>
              <a:t>Stress the importance of talking to a child (that is old enough to speak) and include their view on what is happening.  If child is too young to speak then consider including what you have seen the child do non verbally that could be their ‘voice’.  Referrals should not be made without the child’s voice (age appropriate of course).</a:t>
            </a:r>
          </a:p>
          <a:p>
            <a:r>
              <a:rPr lang="en-GB" baseline="0" dirty="0" smtClean="0"/>
              <a:t>Parent’s views – difficult conversations are part of everyone’s work where safeguarding is concerned.  Unless it would put the child at risk of further harm then referrer should share concerns with parents and gain their view on the referral.  In the case of requests for early help the parents should be made aware of what support the team could offer, and their views on what they would like help with should always be recorded.  If a parent doesn’t agree with the referral then record why they feel it is not necessary – this also helps with evidence.  Referrals without consent will only be accepted if threshold is met for Child Protection (S47 enquiries).</a:t>
            </a:r>
          </a:p>
          <a:p>
            <a:r>
              <a:rPr lang="en-GB" baseline="0" dirty="0" smtClean="0"/>
              <a:t>If a referral is for S47 enquiries parents should still be notified – unless it would put child at further risk.  If parent has not been notified then explain why not – including if you are still attempting to contact them.  All referrers are expected to notify parents/carers or gain consent as part of the referral process.</a:t>
            </a:r>
          </a:p>
          <a:p>
            <a:r>
              <a:rPr lang="en-GB" baseline="0" dirty="0" smtClean="0"/>
              <a:t>Strengths are part of the signs of safety approach – and included on the new FR referral form – remember to include them both in your conversations with children and families, and in your referrals – they can play a vital part in any action plan to support families.</a:t>
            </a:r>
          </a:p>
        </p:txBody>
      </p:sp>
      <p:sp>
        <p:nvSpPr>
          <p:cNvPr id="4" name="Slide Number Placeholder 3"/>
          <p:cNvSpPr>
            <a:spLocks noGrp="1"/>
          </p:cNvSpPr>
          <p:nvPr>
            <p:ph type="sldNum" sz="quarter" idx="10"/>
          </p:nvPr>
        </p:nvSpPr>
        <p:spPr/>
        <p:txBody>
          <a:bodyPr/>
          <a:lstStyle/>
          <a:p>
            <a:fld id="{FB02AD10-DC45-43C5-8600-8FFBA830BD61}" type="slidenum">
              <a:rPr lang="en-GB" smtClean="0"/>
              <a:t>4</a:t>
            </a:fld>
            <a:endParaRPr lang="en-GB"/>
          </a:p>
        </p:txBody>
      </p:sp>
    </p:spTree>
    <p:extLst>
      <p:ext uri="{BB962C8B-B14F-4D97-AF65-F5344CB8AC3E}">
        <p14:creationId xmlns:p14="http://schemas.microsoft.com/office/powerpoint/2010/main" val="642847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Remind participants</a:t>
            </a:r>
            <a:r>
              <a:rPr lang="en-GB" baseline="0" dirty="0" smtClean="0"/>
              <a:t> that early help does not mean a referral to the early help team – it means intervention at the earliest opportunity.  Ask the room to make suggestions of support that they can access for children and families without making a First Response referral (be ready to help out with suggestions if they are unsure).</a:t>
            </a:r>
            <a:endParaRPr lang="en-GB" dirty="0" smtClean="0"/>
          </a:p>
          <a:p>
            <a:r>
              <a:rPr lang="en-GB" dirty="0" smtClean="0"/>
              <a:t>Use of humour can</a:t>
            </a:r>
            <a:r>
              <a:rPr lang="en-GB" baseline="0" dirty="0" smtClean="0"/>
              <a:t> be appropriate here:  point out that we all use jargon in our professions, give a few examples (police: CID, Protect/Manage, SCU or use your own) and encourage others in the room to suggest them.  Acknowledge that everyone does this, and it is easy to forget when making notes/making a referral that others might not understand.  Encourage participants to proof read their referrals for this before they send them off.</a:t>
            </a:r>
          </a:p>
          <a:p>
            <a:r>
              <a:rPr lang="en-GB" dirty="0" smtClean="0"/>
              <a:t>Gaps </a:t>
            </a:r>
            <a:r>
              <a:rPr lang="en-GB" dirty="0" err="1" smtClean="0"/>
              <a:t>etc</a:t>
            </a:r>
            <a:r>
              <a:rPr lang="en-GB" dirty="0" smtClean="0"/>
              <a:t> are the opposite of do’s so no need to go over them again at this point unless it</a:t>
            </a:r>
            <a:r>
              <a:rPr lang="en-GB" baseline="0" dirty="0" smtClean="0"/>
              <a:t> is raised by the group.  </a:t>
            </a:r>
          </a:p>
          <a:p>
            <a:r>
              <a:rPr lang="en-GB" baseline="0" dirty="0" smtClean="0"/>
              <a:t>Leaving the child out – remind group that the referral must focus on the impact on the child’s life – avoid focussing exclusively on 1 specific incident, or entirely on the parent’s needs without linking it to how this affects the child/children.</a:t>
            </a:r>
            <a:endParaRPr lang="en-GB" dirty="0"/>
          </a:p>
        </p:txBody>
      </p:sp>
      <p:sp>
        <p:nvSpPr>
          <p:cNvPr id="4" name="Slide Number Placeholder 3"/>
          <p:cNvSpPr>
            <a:spLocks noGrp="1"/>
          </p:cNvSpPr>
          <p:nvPr>
            <p:ph type="sldNum" sz="quarter" idx="10"/>
          </p:nvPr>
        </p:nvSpPr>
        <p:spPr/>
        <p:txBody>
          <a:bodyPr/>
          <a:lstStyle/>
          <a:p>
            <a:fld id="{FB02AD10-DC45-43C5-8600-8FFBA830BD61}" type="slidenum">
              <a:rPr lang="en-GB" smtClean="0"/>
              <a:t>5</a:t>
            </a:fld>
            <a:endParaRPr lang="en-GB"/>
          </a:p>
        </p:txBody>
      </p:sp>
    </p:spTree>
    <p:extLst>
      <p:ext uri="{BB962C8B-B14F-4D97-AF65-F5344CB8AC3E}">
        <p14:creationId xmlns:p14="http://schemas.microsoft.com/office/powerpoint/2010/main" val="642847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Best place to complete the exercise in the practitioners workbook is before discussing this slide.</a:t>
            </a:r>
          </a:p>
          <a:p>
            <a:endParaRPr lang="en-GB" baseline="0" dirty="0" smtClean="0"/>
          </a:p>
          <a:p>
            <a:r>
              <a:rPr lang="en-GB" baseline="0" dirty="0" smtClean="0"/>
              <a:t>If possible get participants to work in groups to identify issues with the referral.  The key learning points will reflect the Do and Don’t slides – during feedback relate to participants own roles and how they would feel dealing with information of that quality in their day to day work (e.g. poorly completed patient history/notes, turning up to teach a class with no info about lesson plan </a:t>
            </a:r>
            <a:r>
              <a:rPr lang="en-GB" baseline="0" dirty="0" err="1" smtClean="0"/>
              <a:t>etc</a:t>
            </a:r>
            <a:r>
              <a:rPr lang="en-GB" baseline="0" dirty="0" smtClean="0"/>
              <a:t>, not being told essential safety info when responding to a police incident </a:t>
            </a:r>
            <a:r>
              <a:rPr lang="en-GB" baseline="0" dirty="0" err="1" smtClean="0"/>
              <a:t>etc</a:t>
            </a:r>
            <a:r>
              <a:rPr lang="en-GB" baseline="0" dirty="0" smtClean="0"/>
              <a:t>).</a:t>
            </a:r>
          </a:p>
          <a:p>
            <a:endParaRPr lang="en-GB" baseline="0" dirty="0" smtClean="0"/>
          </a:p>
          <a:p>
            <a:endParaRPr lang="en-GB" baseline="0" dirty="0" smtClean="0"/>
          </a:p>
          <a:p>
            <a:r>
              <a:rPr lang="en-GB" baseline="0" dirty="0" smtClean="0"/>
              <a:t>Slide 6: Points to discuss:  Know who the safeguard lead is (or team in some cases).  Leads need to make sure that they are suitably trained to advise staff on making referrals.</a:t>
            </a:r>
          </a:p>
          <a:p>
            <a:r>
              <a:rPr lang="en-GB" baseline="0" dirty="0" smtClean="0"/>
              <a:t>Point out the benefits from the new referral form when completed correctly – strongly advise participants to print a copy.</a:t>
            </a:r>
          </a:p>
          <a:p>
            <a:r>
              <a:rPr lang="en-GB" baseline="0" dirty="0" smtClean="0"/>
              <a:t>Encourage discussion around making notes – if using jargon then likely to copy it onto referral forms – is there an opportunity to change record keeping to enable better referrals?  E.g. using clear language, using signs of safety in internal record keeping – consistent approach.</a:t>
            </a:r>
          </a:p>
          <a:p>
            <a:r>
              <a:rPr lang="en-GB" baseline="0" dirty="0" smtClean="0"/>
              <a:t>Agencies that give advice:  highlight that local are better as will know local processes – early help partnership managers, SET, BAND </a:t>
            </a:r>
            <a:r>
              <a:rPr lang="en-GB" baseline="0" dirty="0" err="1" smtClean="0"/>
              <a:t>etc</a:t>
            </a:r>
            <a:r>
              <a:rPr lang="en-GB" baseline="0" dirty="0" smtClean="0"/>
              <a:t> – you don’t need to know all the options out there – just encourage participants to find out what is available to them as follow on from the training.</a:t>
            </a:r>
          </a:p>
          <a:p>
            <a:r>
              <a:rPr lang="en-GB" baseline="0" dirty="0" smtClean="0"/>
              <a:t>Training that can help = signs of safety, having difficult conversations, advanced safeguarding, training related to specific forms of abuse.</a:t>
            </a:r>
          </a:p>
          <a:p>
            <a:r>
              <a:rPr lang="en-GB" baseline="0" dirty="0" smtClean="0"/>
              <a:t>Remind of link to BSCB website where all guidance documents, including threshold guidance can be found.</a:t>
            </a:r>
          </a:p>
          <a:p>
            <a:endParaRPr lang="en-GB" baseline="0" dirty="0" smtClean="0"/>
          </a:p>
          <a:p>
            <a:r>
              <a:rPr lang="en-GB" baseline="0" dirty="0" smtClean="0"/>
              <a:t>Before closing remind participants of escalation policy to resolve professional disagreements.  If they are not happy with a decision </a:t>
            </a:r>
            <a:r>
              <a:rPr lang="en-GB" baseline="0" dirty="0" err="1" smtClean="0"/>
              <a:t>fromany</a:t>
            </a:r>
            <a:r>
              <a:rPr lang="en-GB" baseline="0" dirty="0" smtClean="0"/>
              <a:t> agency regarding safeguarding (including first response) they should:  discuss with their safeguarding lead, and go over any referral completed to check if they have provided all relevant information.  If they still don’t understand why a certain decision has been reached encourage them to ask for clarification, and if still disagree with decision to escalate for further discussion. Point out that professional challenge is normal in child protection as there are many ‘grey’ areas and that it is not a judgement on any individual to use the escalation policy to resolve disagreements.</a:t>
            </a:r>
          </a:p>
          <a:p>
            <a:endParaRPr lang="en-GB" baseline="0" dirty="0" smtClean="0"/>
          </a:p>
          <a:p>
            <a:r>
              <a:rPr lang="en-GB" baseline="0" dirty="0" smtClean="0"/>
              <a:t>Remind participants that all detailed information is in their booklet, as are links to relevant documents.  Don’t forget to thank them for coming along – this is voluntary.</a:t>
            </a:r>
          </a:p>
        </p:txBody>
      </p:sp>
      <p:sp>
        <p:nvSpPr>
          <p:cNvPr id="4" name="Slide Number Placeholder 3"/>
          <p:cNvSpPr>
            <a:spLocks noGrp="1"/>
          </p:cNvSpPr>
          <p:nvPr>
            <p:ph type="sldNum" sz="quarter" idx="10"/>
          </p:nvPr>
        </p:nvSpPr>
        <p:spPr/>
        <p:txBody>
          <a:bodyPr/>
          <a:lstStyle/>
          <a:p>
            <a:fld id="{FB02AD10-DC45-43C5-8600-8FFBA830BD61}" type="slidenum">
              <a:rPr lang="en-GB" smtClean="0"/>
              <a:t>7</a:t>
            </a:fld>
            <a:endParaRPr lang="en-GB"/>
          </a:p>
        </p:txBody>
      </p:sp>
    </p:spTree>
    <p:extLst>
      <p:ext uri="{BB962C8B-B14F-4D97-AF65-F5344CB8AC3E}">
        <p14:creationId xmlns:p14="http://schemas.microsoft.com/office/powerpoint/2010/main" val="3081714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8C17A1C-BF37-4638-939B-5D11A8CF91BC}" type="datetimeFigureOut">
              <a:rPr lang="en-GB" smtClean="0"/>
              <a:t>11/03/2020</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01051AAA-C53D-47F6-82DF-67F426A360BA}"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C17A1C-BF37-4638-939B-5D11A8CF91BC}" type="datetimeFigureOut">
              <a:rPr lang="en-GB" smtClean="0"/>
              <a:t>11/03/2020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051AAA-C53D-47F6-82DF-67F426A360BA}"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C17A1C-BF37-4638-939B-5D11A8CF91BC}" type="datetimeFigureOut">
              <a:rPr lang="en-GB" smtClean="0"/>
              <a:t>11/03/2020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051AAA-C53D-47F6-82DF-67F426A360BA}"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8C17A1C-BF37-4638-939B-5D11A8CF91BC}" type="datetimeFigureOut">
              <a:rPr lang="en-GB" smtClean="0"/>
              <a:t>11/03/2020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051AAA-C53D-47F6-82DF-67F426A360BA}"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8C17A1C-BF37-4638-939B-5D11A8CF91BC}" type="datetimeFigureOut">
              <a:rPr lang="en-GB" smtClean="0"/>
              <a:t>11/03/2020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1051AAA-C53D-47F6-82DF-67F426A360BA}"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8C17A1C-BF37-4638-939B-5D11A8CF91BC}" type="datetimeFigureOut">
              <a:rPr lang="en-GB" smtClean="0"/>
              <a:t>11/03/2020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051AAA-C53D-47F6-82DF-67F426A360BA}"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8C17A1C-BF37-4638-939B-5D11A8CF91BC}" type="datetimeFigureOut">
              <a:rPr lang="en-GB" smtClean="0"/>
              <a:t>11/03/2020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1051AAA-C53D-47F6-82DF-67F426A360BA}"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8C17A1C-BF37-4638-939B-5D11A8CF91BC}" type="datetimeFigureOut">
              <a:rPr lang="en-GB" smtClean="0"/>
              <a:t>11/03/2020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1051AAA-C53D-47F6-82DF-67F426A360BA}"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C17A1C-BF37-4638-939B-5D11A8CF91BC}" type="datetimeFigureOut">
              <a:rPr lang="en-GB" smtClean="0"/>
              <a:t>11/03/2020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1051AAA-C53D-47F6-82DF-67F426A360BA}"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8C17A1C-BF37-4638-939B-5D11A8CF91BC}" type="datetimeFigureOut">
              <a:rPr lang="en-GB" smtClean="0"/>
              <a:t>11/03/2020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1051AAA-C53D-47F6-82DF-67F426A360BA}"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8C17A1C-BF37-4638-939B-5D11A8CF91BC}" type="datetimeFigureOut">
              <a:rPr lang="en-GB" smtClean="0"/>
              <a:t>11/03/2020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01051AAA-C53D-47F6-82DF-67F426A360BA}"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8C17A1C-BF37-4638-939B-5D11A8CF91BC}" type="datetimeFigureOut">
              <a:rPr lang="en-GB" smtClean="0"/>
              <a:t>11/03/2020</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1051AAA-C53D-47F6-82DF-67F426A360BA}"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340768"/>
            <a:ext cx="7851648" cy="1828800"/>
          </a:xfrm>
        </p:spPr>
        <p:txBody>
          <a:bodyPr>
            <a:normAutofit/>
          </a:bodyPr>
          <a:lstStyle/>
          <a:p>
            <a:r>
              <a:rPr lang="en-GB" dirty="0" smtClean="0">
                <a:solidFill>
                  <a:schemeClr val="tx1"/>
                </a:solidFill>
              </a:rPr>
              <a:t>Making a referral to First Response</a:t>
            </a:r>
            <a:endParaRPr lang="en-GB" dirty="0">
              <a:solidFill>
                <a:schemeClr val="tx1"/>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67417" y="4414699"/>
            <a:ext cx="2540687" cy="1512168"/>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21022" y="4473995"/>
            <a:ext cx="2860368" cy="1417747"/>
          </a:xfrm>
          <a:prstGeom prst="rect">
            <a:avLst/>
          </a:prstGeom>
        </p:spPr>
      </p:pic>
    </p:spTree>
    <p:extLst>
      <p:ext uri="{BB962C8B-B14F-4D97-AF65-F5344CB8AC3E}">
        <p14:creationId xmlns:p14="http://schemas.microsoft.com/office/powerpoint/2010/main" val="36744477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rmAutofit/>
          </a:bodyPr>
          <a:lstStyle/>
          <a:p>
            <a:r>
              <a:rPr lang="en-GB" dirty="0" smtClean="0">
                <a:solidFill>
                  <a:schemeClr val="bg1"/>
                </a:solidFill>
                <a:latin typeface="Arial" panose="020B0604020202020204" pitchFamily="34" charset="0"/>
                <a:cs typeface="Arial" panose="020B0604020202020204" pitchFamily="34" charset="0"/>
              </a:rPr>
              <a:t>First Response</a:t>
            </a:r>
            <a:endParaRPr lang="en-GB"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7544" y="1623807"/>
            <a:ext cx="8229600" cy="4389120"/>
          </a:xfrm>
        </p:spPr>
        <p:txBody>
          <a:bodyPr>
            <a:normAutofit/>
          </a:bodyPr>
          <a:lstStyle/>
          <a:p>
            <a:r>
              <a:rPr lang="en-GB" dirty="0" smtClean="0">
                <a:solidFill>
                  <a:schemeClr val="bg1"/>
                </a:solidFill>
                <a:latin typeface="Arial" panose="020B0604020202020204" pitchFamily="34" charset="0"/>
                <a:cs typeface="Arial" panose="020B0604020202020204" pitchFamily="34" charset="0"/>
              </a:rPr>
              <a:t>Bristol’s gateway to children’s services since 2014</a:t>
            </a:r>
          </a:p>
          <a:p>
            <a:r>
              <a:rPr lang="en-GB" dirty="0" smtClean="0">
                <a:solidFill>
                  <a:schemeClr val="bg1"/>
                </a:solidFill>
                <a:latin typeface="Arial" panose="020B0604020202020204" pitchFamily="34" charset="0"/>
                <a:cs typeface="Arial" panose="020B0604020202020204" pitchFamily="34" charset="0"/>
              </a:rPr>
              <a:t>A small team that assesses every referral for early help, child in need, or child protection concerns and decides what needs to happen next</a:t>
            </a:r>
          </a:p>
          <a:p>
            <a:r>
              <a:rPr lang="en-GB" dirty="0" smtClean="0">
                <a:solidFill>
                  <a:schemeClr val="bg1"/>
                </a:solidFill>
                <a:latin typeface="Arial" panose="020B0604020202020204" pitchFamily="34" charset="0"/>
                <a:cs typeface="Arial" panose="020B0604020202020204" pitchFamily="34" charset="0"/>
              </a:rPr>
              <a:t>Heavy workloads – around 2000 contacts every month</a:t>
            </a:r>
          </a:p>
          <a:p>
            <a:r>
              <a:rPr lang="en-GB" dirty="0" smtClean="0">
                <a:solidFill>
                  <a:schemeClr val="bg1"/>
                </a:solidFill>
                <a:latin typeface="Arial" panose="020B0604020202020204" pitchFamily="34" charset="0"/>
                <a:cs typeface="Arial" panose="020B0604020202020204" pitchFamily="34" charset="0"/>
              </a:rPr>
              <a:t>A qualified social worker triages every referral to ensure families are allocated to the most appropriate service</a:t>
            </a:r>
          </a:p>
          <a:p>
            <a:endParaRPr lang="en-GB" dirty="0" smtClean="0">
              <a:solidFill>
                <a:schemeClr val="bg1"/>
              </a:solidFill>
              <a:latin typeface="Arial" panose="020B0604020202020204" pitchFamily="34" charset="0"/>
              <a:cs typeface="Arial" panose="020B0604020202020204" pitchFamily="34" charset="0"/>
            </a:endParaRPr>
          </a:p>
          <a:p>
            <a:endParaRPr lang="en-GB" dirty="0" smtClean="0">
              <a:solidFill>
                <a:schemeClr val="bg1"/>
              </a:solidFill>
              <a:latin typeface="Arial" panose="020B0604020202020204" pitchFamily="34" charset="0"/>
              <a:cs typeface="Arial" panose="020B0604020202020204" pitchFamily="34" charset="0"/>
            </a:endParaRPr>
          </a:p>
          <a:p>
            <a:endParaRPr lang="en-GB" dirty="0">
              <a:solidFill>
                <a:schemeClr val="bg1"/>
              </a:solidFill>
              <a:latin typeface="Arial" panose="020B0604020202020204" pitchFamily="34" charset="0"/>
              <a:cs typeface="Arial" panose="020B0604020202020204" pitchFamily="34" charset="0"/>
            </a:endParaRPr>
          </a:p>
        </p:txBody>
      </p:sp>
      <p:pic>
        <p:nvPicPr>
          <p:cNvPr id="5" name="Picture 4"/>
          <p:cNvPicPr/>
          <p:nvPr/>
        </p:nvPicPr>
        <p:blipFill>
          <a:blip r:embed="rId3"/>
          <a:stretch>
            <a:fillRect/>
          </a:stretch>
        </p:blipFill>
        <p:spPr>
          <a:xfrm>
            <a:off x="7812360" y="5100604"/>
            <a:ext cx="1152130" cy="1594839"/>
          </a:xfrm>
          <a:prstGeom prst="rect">
            <a:avLst/>
          </a:prstGeom>
        </p:spPr>
      </p:pic>
    </p:spTree>
    <p:extLst>
      <p:ext uri="{BB962C8B-B14F-4D97-AF65-F5344CB8AC3E}">
        <p14:creationId xmlns:p14="http://schemas.microsoft.com/office/powerpoint/2010/main" val="4251564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758376" cy="1143000"/>
          </a:xfrm>
        </p:spPr>
        <p:txBody>
          <a:bodyPr>
            <a:normAutofit/>
          </a:bodyPr>
          <a:lstStyle/>
          <a:p>
            <a:r>
              <a:rPr lang="en-GB" dirty="0" smtClean="0">
                <a:solidFill>
                  <a:schemeClr val="bg1"/>
                </a:solidFill>
                <a:latin typeface="Arial" panose="020B0604020202020204" pitchFamily="34" charset="0"/>
                <a:cs typeface="Arial" panose="020B0604020202020204" pitchFamily="34" charset="0"/>
              </a:rPr>
              <a:t>Referral Pathways</a:t>
            </a:r>
            <a:endParaRPr lang="en-GB"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GB" dirty="0" smtClean="0">
                <a:solidFill>
                  <a:schemeClr val="bg1"/>
                </a:solidFill>
                <a:latin typeface="Arial" panose="020B0604020202020204" pitchFamily="34" charset="0"/>
                <a:cs typeface="Arial" panose="020B0604020202020204" pitchFamily="34" charset="0"/>
              </a:rPr>
              <a:t>First Response have to make very quick decisions about what action is appropriate for each referral</a:t>
            </a:r>
          </a:p>
          <a:p>
            <a:r>
              <a:rPr lang="en-GB" dirty="0" smtClean="0">
                <a:solidFill>
                  <a:schemeClr val="bg1"/>
                </a:solidFill>
                <a:latin typeface="Arial" panose="020B0604020202020204" pitchFamily="34" charset="0"/>
                <a:cs typeface="Arial" panose="020B0604020202020204" pitchFamily="34" charset="0"/>
              </a:rPr>
              <a:t>Decisions are made in line with current threshold guidance</a:t>
            </a:r>
          </a:p>
          <a:p>
            <a:r>
              <a:rPr lang="en-GB" dirty="0" smtClean="0">
                <a:solidFill>
                  <a:schemeClr val="bg1"/>
                </a:solidFill>
                <a:latin typeface="Arial" panose="020B0604020202020204" pitchFamily="34" charset="0"/>
                <a:cs typeface="Arial" panose="020B0604020202020204" pitchFamily="34" charset="0"/>
              </a:rPr>
              <a:t>Making the right decision relies on receiving all the relevant information</a:t>
            </a:r>
          </a:p>
          <a:p>
            <a:r>
              <a:rPr lang="en-GB" dirty="0" smtClean="0">
                <a:solidFill>
                  <a:schemeClr val="bg1"/>
                </a:solidFill>
                <a:latin typeface="Arial" panose="020B0604020202020204" pitchFamily="34" charset="0"/>
                <a:cs typeface="Arial" panose="020B0604020202020204" pitchFamily="34" charset="0"/>
              </a:rPr>
              <a:t>The pathway will depend on what level of harm</a:t>
            </a:r>
          </a:p>
          <a:p>
            <a:r>
              <a:rPr lang="en-GB" dirty="0" smtClean="0">
                <a:solidFill>
                  <a:schemeClr val="bg1"/>
                </a:solidFill>
                <a:latin typeface="Arial" panose="020B0604020202020204" pitchFamily="34" charset="0"/>
                <a:cs typeface="Arial" panose="020B0604020202020204" pitchFamily="34" charset="0"/>
              </a:rPr>
              <a:t>What is the impact on the child/children/family?</a:t>
            </a:r>
          </a:p>
          <a:p>
            <a:endParaRPr lang="en-GB" dirty="0">
              <a:solidFill>
                <a:schemeClr val="bg1"/>
              </a:solidFill>
              <a:latin typeface="Arial" panose="020B0604020202020204" pitchFamily="34" charset="0"/>
              <a:cs typeface="Arial" panose="020B0604020202020204" pitchFamily="34" charset="0"/>
            </a:endParaRPr>
          </a:p>
        </p:txBody>
      </p:sp>
      <p:pic>
        <p:nvPicPr>
          <p:cNvPr id="5" name="Picture 4"/>
          <p:cNvPicPr/>
          <p:nvPr/>
        </p:nvPicPr>
        <p:blipFill>
          <a:blip r:embed="rId3"/>
          <a:stretch>
            <a:fillRect/>
          </a:stretch>
        </p:blipFill>
        <p:spPr>
          <a:xfrm>
            <a:off x="7812360" y="4941168"/>
            <a:ext cx="1224136" cy="1757396"/>
          </a:xfrm>
          <a:prstGeom prst="rect">
            <a:avLst/>
          </a:prstGeom>
        </p:spPr>
      </p:pic>
    </p:spTree>
    <p:extLst>
      <p:ext uri="{BB962C8B-B14F-4D97-AF65-F5344CB8AC3E}">
        <p14:creationId xmlns:p14="http://schemas.microsoft.com/office/powerpoint/2010/main" val="2467938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rmAutofit/>
          </a:bodyPr>
          <a:lstStyle/>
          <a:p>
            <a:r>
              <a:rPr lang="en-GB" dirty="0" smtClean="0">
                <a:solidFill>
                  <a:schemeClr val="bg1"/>
                </a:solidFill>
                <a:latin typeface="Arial" panose="020B0604020202020204" pitchFamily="34" charset="0"/>
                <a:cs typeface="Arial" panose="020B0604020202020204" pitchFamily="34" charset="0"/>
              </a:rPr>
              <a:t>Making a referral</a:t>
            </a:r>
            <a:endParaRPr lang="en-GB"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6362" y="1916832"/>
            <a:ext cx="8229600" cy="4733880"/>
          </a:xfrm>
        </p:spPr>
        <p:txBody>
          <a:bodyPr>
            <a:normAutofit fontScale="92500" lnSpcReduction="20000"/>
          </a:bodyPr>
          <a:lstStyle/>
          <a:p>
            <a:pPr marL="0" indent="0">
              <a:buNone/>
            </a:pPr>
            <a:r>
              <a:rPr lang="en-GB" b="1" dirty="0" smtClean="0">
                <a:solidFill>
                  <a:schemeClr val="bg1"/>
                </a:solidFill>
                <a:latin typeface="Arial" panose="020B0604020202020204" pitchFamily="34" charset="0"/>
                <a:cs typeface="Arial" panose="020B0604020202020204" pitchFamily="34" charset="0"/>
              </a:rPr>
              <a:t>Do:</a:t>
            </a:r>
          </a:p>
          <a:p>
            <a:pPr>
              <a:buFont typeface="Wingdings 2" panose="05020102010507070707" pitchFamily="18" charset="2"/>
              <a:buChar char=""/>
            </a:pPr>
            <a:r>
              <a:rPr lang="en-GB" dirty="0" smtClean="0">
                <a:solidFill>
                  <a:schemeClr val="bg1"/>
                </a:solidFill>
                <a:latin typeface="Arial" panose="020B0604020202020204" pitchFamily="34" charset="0"/>
                <a:cs typeface="Arial" panose="020B0604020202020204" pitchFamily="34" charset="0"/>
              </a:rPr>
              <a:t>Explain what worries you most and why</a:t>
            </a:r>
          </a:p>
          <a:p>
            <a:pPr>
              <a:buFont typeface="Wingdings 2" panose="05020102010507070707" pitchFamily="18" charset="2"/>
              <a:buChar char="P"/>
            </a:pPr>
            <a:r>
              <a:rPr lang="en-GB" dirty="0">
                <a:solidFill>
                  <a:schemeClr val="bg1"/>
                </a:solidFill>
                <a:latin typeface="Arial" panose="020B0604020202020204" pitchFamily="34" charset="0"/>
                <a:cs typeface="Arial" panose="020B0604020202020204" pitchFamily="34" charset="0"/>
              </a:rPr>
              <a:t>Focus on the impact on </a:t>
            </a:r>
            <a:r>
              <a:rPr lang="en-GB" dirty="0" smtClean="0">
                <a:solidFill>
                  <a:schemeClr val="bg1"/>
                </a:solidFill>
                <a:latin typeface="Arial" panose="020B0604020202020204" pitchFamily="34" charset="0"/>
                <a:cs typeface="Arial" panose="020B0604020202020204" pitchFamily="34" charset="0"/>
              </a:rPr>
              <a:t>child/children</a:t>
            </a:r>
          </a:p>
          <a:p>
            <a:pPr>
              <a:buFont typeface="Wingdings" panose="05000000000000000000" pitchFamily="2" charset="2"/>
              <a:buChar char="ü"/>
            </a:pPr>
            <a:r>
              <a:rPr lang="en-GB" dirty="0" smtClean="0">
                <a:solidFill>
                  <a:schemeClr val="bg1"/>
                </a:solidFill>
                <a:latin typeface="Arial" panose="020B0604020202020204" pitchFamily="34" charset="0"/>
                <a:cs typeface="Arial" panose="020B0604020202020204" pitchFamily="34" charset="0"/>
              </a:rPr>
              <a:t>Answer all the questions as fully as possible</a:t>
            </a:r>
          </a:p>
          <a:p>
            <a:pPr>
              <a:buFont typeface="Wingdings 2" panose="05020102010507070707" pitchFamily="18" charset="2"/>
              <a:buChar char="P"/>
            </a:pPr>
            <a:r>
              <a:rPr lang="en-GB" dirty="0" smtClean="0">
                <a:solidFill>
                  <a:schemeClr val="bg1"/>
                </a:solidFill>
                <a:latin typeface="Arial" panose="020B0604020202020204" pitchFamily="34" charset="0"/>
                <a:cs typeface="Arial" panose="020B0604020202020204" pitchFamily="34" charset="0"/>
              </a:rPr>
              <a:t>Provide all the information that you have access to</a:t>
            </a:r>
          </a:p>
          <a:p>
            <a:pPr>
              <a:buFont typeface="Wingdings 2" panose="05020102010507070707" pitchFamily="18" charset="2"/>
              <a:buChar char="P"/>
            </a:pPr>
            <a:r>
              <a:rPr lang="en-GB" dirty="0" smtClean="0">
                <a:solidFill>
                  <a:schemeClr val="bg1"/>
                </a:solidFill>
                <a:latin typeface="Arial" panose="020B0604020202020204" pitchFamily="34" charset="0"/>
                <a:cs typeface="Arial" panose="020B0604020202020204" pitchFamily="34" charset="0"/>
              </a:rPr>
              <a:t>Provide details of everyone who lives with the child (and anyone significant that lives elsewhere)</a:t>
            </a:r>
          </a:p>
          <a:p>
            <a:pPr>
              <a:buFont typeface="Wingdings 2" panose="05020102010507070707" pitchFamily="18" charset="2"/>
              <a:buChar char="P"/>
            </a:pPr>
            <a:r>
              <a:rPr lang="en-GB" dirty="0" smtClean="0">
                <a:solidFill>
                  <a:schemeClr val="bg1"/>
                </a:solidFill>
                <a:latin typeface="Arial" panose="020B0604020202020204" pitchFamily="34" charset="0"/>
                <a:cs typeface="Arial" panose="020B0604020202020204" pitchFamily="34" charset="0"/>
              </a:rPr>
              <a:t>Talk to the child – what are they worried about?  What do they want to happen?</a:t>
            </a:r>
          </a:p>
          <a:p>
            <a:pPr>
              <a:buFont typeface="Wingdings 2" panose="05020102010507070707" pitchFamily="18" charset="2"/>
              <a:buChar char="P"/>
            </a:pPr>
            <a:r>
              <a:rPr lang="en-GB" dirty="0" smtClean="0">
                <a:solidFill>
                  <a:schemeClr val="bg1"/>
                </a:solidFill>
                <a:latin typeface="Arial" panose="020B0604020202020204" pitchFamily="34" charset="0"/>
                <a:cs typeface="Arial" panose="020B0604020202020204" pitchFamily="34" charset="0"/>
              </a:rPr>
              <a:t>Talk to the parents – include their views</a:t>
            </a:r>
          </a:p>
          <a:p>
            <a:pPr>
              <a:buFont typeface="Wingdings 2" panose="05020102010507070707" pitchFamily="18" charset="2"/>
              <a:buChar char="P"/>
            </a:pPr>
            <a:r>
              <a:rPr lang="en-GB" dirty="0" smtClean="0">
                <a:solidFill>
                  <a:schemeClr val="bg1"/>
                </a:solidFill>
                <a:latin typeface="Arial" panose="020B0604020202020204" pitchFamily="34" charset="0"/>
                <a:cs typeface="Arial" panose="020B0604020202020204" pitchFamily="34" charset="0"/>
              </a:rPr>
              <a:t>Get parental consent/notify (unless to do so would place child at further risk)</a:t>
            </a:r>
          </a:p>
          <a:p>
            <a:pPr>
              <a:buFont typeface="Wingdings 2" panose="05020102010507070707" pitchFamily="18" charset="2"/>
              <a:buChar char="P"/>
            </a:pPr>
            <a:r>
              <a:rPr lang="en-GB" dirty="0" smtClean="0">
                <a:solidFill>
                  <a:schemeClr val="bg1"/>
                </a:solidFill>
                <a:latin typeface="Arial" panose="020B0604020202020204" pitchFamily="34" charset="0"/>
                <a:cs typeface="Arial" panose="020B0604020202020204" pitchFamily="34" charset="0"/>
              </a:rPr>
              <a:t>Remember to include strengths (signs of safety)</a:t>
            </a:r>
          </a:p>
          <a:p>
            <a:endParaRPr lang="en-GB" dirty="0" smtClean="0">
              <a:solidFill>
                <a:schemeClr val="bg1"/>
              </a:solidFill>
              <a:latin typeface="Arial" panose="020B0604020202020204" pitchFamily="34" charset="0"/>
              <a:cs typeface="Arial" panose="020B0604020202020204" pitchFamily="34" charset="0"/>
            </a:endParaRPr>
          </a:p>
          <a:p>
            <a:endParaRPr lang="en-GB"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7166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9" end="9"/>
                                            </p:txEl>
                                          </p:spTgt>
                                        </p:tgtEl>
                                        <p:attrNameLst>
                                          <p:attrName>style.visibility</p:attrName>
                                        </p:attrNameLst>
                                      </p:cBhvr>
                                      <p:to>
                                        <p:strVal val="visible"/>
                                      </p:to>
                                    </p:set>
                                    <p:anim calcmode="lin" valueType="num">
                                      <p:cBhvr additive="base">
                                        <p:cTn id="6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1143000"/>
          </a:xfrm>
        </p:spPr>
        <p:txBody>
          <a:bodyPr>
            <a:normAutofit/>
          </a:bodyPr>
          <a:lstStyle/>
          <a:p>
            <a:r>
              <a:rPr lang="en-GB" dirty="0" smtClean="0">
                <a:solidFill>
                  <a:schemeClr val="bg1"/>
                </a:solidFill>
                <a:latin typeface="Arial" panose="020B0604020202020204" pitchFamily="34" charset="0"/>
                <a:cs typeface="Arial" panose="020B0604020202020204" pitchFamily="34" charset="0"/>
              </a:rPr>
              <a:t>Making a referral</a:t>
            </a:r>
            <a:endParaRPr lang="en-GB"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6362" y="1916832"/>
            <a:ext cx="8229600" cy="4733880"/>
          </a:xfrm>
        </p:spPr>
        <p:txBody>
          <a:bodyPr>
            <a:normAutofit fontScale="92500" lnSpcReduction="10000"/>
          </a:bodyPr>
          <a:lstStyle/>
          <a:p>
            <a:pPr marL="0" indent="0">
              <a:buNone/>
            </a:pPr>
            <a:r>
              <a:rPr lang="en-GB" b="1" dirty="0" smtClean="0">
                <a:solidFill>
                  <a:schemeClr val="bg1"/>
                </a:solidFill>
                <a:latin typeface="Arial" panose="020B0604020202020204" pitchFamily="34" charset="0"/>
                <a:cs typeface="Arial" panose="020B0604020202020204" pitchFamily="34" charset="0"/>
              </a:rPr>
              <a:t>Avoid:</a:t>
            </a:r>
          </a:p>
          <a:p>
            <a:pPr>
              <a:buFont typeface="Wingdings 2" panose="05020102010507070707" pitchFamily="18" charset="2"/>
              <a:buChar char=""/>
            </a:pPr>
            <a:r>
              <a:rPr lang="en-GB" dirty="0" smtClean="0">
                <a:solidFill>
                  <a:schemeClr val="bg1"/>
                </a:solidFill>
                <a:latin typeface="Arial" panose="020B0604020202020204" pitchFamily="34" charset="0"/>
                <a:cs typeface="Arial" panose="020B0604020202020204" pitchFamily="34" charset="0"/>
              </a:rPr>
              <a:t>Making a referral before you have offered support that you have access to (directly or via direct referral to another service)</a:t>
            </a:r>
          </a:p>
          <a:p>
            <a:pPr>
              <a:buFont typeface="Wingdings 2" panose="05020102010507070707" pitchFamily="18" charset="2"/>
              <a:buChar char=""/>
            </a:pPr>
            <a:r>
              <a:rPr lang="en-GB" dirty="0" smtClean="0">
                <a:solidFill>
                  <a:schemeClr val="bg1"/>
                </a:solidFill>
                <a:latin typeface="Arial" panose="020B0604020202020204" pitchFamily="34" charset="0"/>
                <a:cs typeface="Arial" panose="020B0604020202020204" pitchFamily="34" charset="0"/>
              </a:rPr>
              <a:t>Asking First Response whether or not you should refer</a:t>
            </a:r>
          </a:p>
          <a:p>
            <a:pPr>
              <a:buFont typeface="Wingdings 2" panose="05020102010507070707" pitchFamily="18" charset="2"/>
              <a:buChar char=""/>
            </a:pPr>
            <a:r>
              <a:rPr lang="en-GB" dirty="0" smtClean="0">
                <a:solidFill>
                  <a:schemeClr val="bg1"/>
                </a:solidFill>
                <a:latin typeface="Arial" panose="020B0604020202020204" pitchFamily="34" charset="0"/>
                <a:cs typeface="Arial" panose="020B0604020202020204" pitchFamily="34" charset="0"/>
              </a:rPr>
              <a:t>Complex language, jargon or language/abbreviations that are only used internally</a:t>
            </a:r>
          </a:p>
          <a:p>
            <a:pPr>
              <a:buFont typeface="Wingdings 2" panose="05020102010507070707" pitchFamily="18" charset="2"/>
              <a:buChar char=""/>
            </a:pPr>
            <a:r>
              <a:rPr lang="en-GB" dirty="0" smtClean="0">
                <a:solidFill>
                  <a:schemeClr val="bg1"/>
                </a:solidFill>
                <a:latin typeface="Arial" panose="020B0604020202020204" pitchFamily="34" charset="0"/>
                <a:cs typeface="Arial" panose="020B0604020202020204" pitchFamily="34" charset="0"/>
              </a:rPr>
              <a:t>Assumptions – First Response don’t always know the family, or have access to info to fill in gaps</a:t>
            </a:r>
          </a:p>
          <a:p>
            <a:pPr>
              <a:buFont typeface="Wingdings 2" panose="05020102010507070707" pitchFamily="18" charset="2"/>
              <a:buChar char=""/>
            </a:pPr>
            <a:r>
              <a:rPr lang="en-GB" dirty="0" smtClean="0">
                <a:solidFill>
                  <a:schemeClr val="bg1"/>
                </a:solidFill>
                <a:latin typeface="Arial" panose="020B0604020202020204" pitchFamily="34" charset="0"/>
                <a:cs typeface="Arial" panose="020B0604020202020204" pitchFamily="34" charset="0"/>
              </a:rPr>
              <a:t>Leaving gaps on the referral form</a:t>
            </a:r>
          </a:p>
          <a:p>
            <a:pPr>
              <a:buFont typeface="Wingdings 2" panose="05020102010507070707" pitchFamily="18" charset="2"/>
              <a:buChar char=""/>
            </a:pPr>
            <a:r>
              <a:rPr lang="en-GB" dirty="0" smtClean="0">
                <a:solidFill>
                  <a:schemeClr val="bg1"/>
                </a:solidFill>
                <a:latin typeface="Arial" panose="020B0604020202020204" pitchFamily="34" charset="0"/>
                <a:cs typeface="Arial" panose="020B0604020202020204" pitchFamily="34" charset="0"/>
              </a:rPr>
              <a:t>Vague comments or language – e.g. ‘self-harm’</a:t>
            </a:r>
          </a:p>
          <a:p>
            <a:pPr>
              <a:buFont typeface="Wingdings 2" panose="05020102010507070707" pitchFamily="18" charset="2"/>
              <a:buChar char=""/>
            </a:pPr>
            <a:r>
              <a:rPr lang="en-GB" dirty="0" smtClean="0">
                <a:solidFill>
                  <a:schemeClr val="bg1"/>
                </a:solidFill>
                <a:latin typeface="Arial" panose="020B0604020202020204" pitchFamily="34" charset="0"/>
                <a:cs typeface="Arial" panose="020B0604020202020204" pitchFamily="34" charset="0"/>
              </a:rPr>
              <a:t>Leaving the child out</a:t>
            </a:r>
          </a:p>
          <a:p>
            <a:pPr>
              <a:buFont typeface="Wingdings 2" panose="05020102010507070707" pitchFamily="18" charset="2"/>
              <a:buChar char=""/>
            </a:pPr>
            <a:endParaRPr lang="en-GB" dirty="0" smtClean="0">
              <a:solidFill>
                <a:schemeClr val="bg1"/>
              </a:solidFill>
              <a:latin typeface="Arial" panose="020B0604020202020204" pitchFamily="34" charset="0"/>
              <a:cs typeface="Arial" panose="020B0604020202020204" pitchFamily="34" charset="0"/>
            </a:endParaRPr>
          </a:p>
          <a:p>
            <a:endParaRPr lang="en-GB" dirty="0" smtClean="0">
              <a:solidFill>
                <a:schemeClr val="bg1"/>
              </a:solidFill>
              <a:latin typeface="Arial" panose="020B0604020202020204" pitchFamily="34" charset="0"/>
              <a:cs typeface="Arial" panose="020B0604020202020204" pitchFamily="34" charset="0"/>
            </a:endParaRPr>
          </a:p>
          <a:p>
            <a:endParaRPr lang="en-GB" dirty="0">
              <a:solidFill>
                <a:schemeClr val="bg1"/>
              </a:solidFill>
              <a:latin typeface="Arial" panose="020B0604020202020204" pitchFamily="34" charset="0"/>
              <a:cs typeface="Arial" panose="020B0604020202020204" pitchFamily="34" charset="0"/>
            </a:endParaRPr>
          </a:p>
        </p:txBody>
      </p:sp>
      <p:pic>
        <p:nvPicPr>
          <p:cNvPr id="5" name="Picture 4"/>
          <p:cNvPicPr/>
          <p:nvPr/>
        </p:nvPicPr>
        <p:blipFill>
          <a:blip r:embed="rId3"/>
          <a:stretch>
            <a:fillRect/>
          </a:stretch>
        </p:blipFill>
        <p:spPr>
          <a:xfrm>
            <a:off x="7596336" y="5013176"/>
            <a:ext cx="1368154" cy="1682267"/>
          </a:xfrm>
          <a:prstGeom prst="rect">
            <a:avLst/>
          </a:prstGeom>
        </p:spPr>
      </p:pic>
    </p:spTree>
    <p:extLst>
      <p:ext uri="{BB962C8B-B14F-4D97-AF65-F5344CB8AC3E}">
        <p14:creationId xmlns:p14="http://schemas.microsoft.com/office/powerpoint/2010/main" val="3690234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bg1"/>
                </a:solidFill>
              </a:rPr>
              <a:t>Referral Exercise</a:t>
            </a:r>
            <a:endParaRPr lang="en-GB" dirty="0">
              <a:solidFill>
                <a:schemeClr val="bg1"/>
              </a:solidFill>
            </a:endParaRPr>
          </a:p>
        </p:txBody>
      </p:sp>
      <p:sp>
        <p:nvSpPr>
          <p:cNvPr id="3" name="Content Placeholder 2"/>
          <p:cNvSpPr>
            <a:spLocks noGrp="1"/>
          </p:cNvSpPr>
          <p:nvPr>
            <p:ph idx="1"/>
          </p:nvPr>
        </p:nvSpPr>
        <p:spPr/>
        <p:txBody>
          <a:bodyPr/>
          <a:lstStyle/>
          <a:p>
            <a:r>
              <a:rPr lang="en-GB" dirty="0" smtClean="0">
                <a:solidFill>
                  <a:schemeClr val="bg1"/>
                </a:solidFill>
              </a:rPr>
              <a:t>Complete the Referral Exercise in the Practitioner Booklet</a:t>
            </a:r>
          </a:p>
          <a:p>
            <a:r>
              <a:rPr lang="en-GB" dirty="0" smtClean="0">
                <a:solidFill>
                  <a:schemeClr val="bg1"/>
                </a:solidFill>
              </a:rPr>
              <a:t>Discuss as a group what you have learnt about your own practice from completing this referral.</a:t>
            </a:r>
            <a:endParaRPr lang="en-GB" dirty="0">
              <a:solidFill>
                <a:schemeClr val="bg1"/>
              </a:solidFill>
            </a:endParaRPr>
          </a:p>
        </p:txBody>
      </p:sp>
      <p:pic>
        <p:nvPicPr>
          <p:cNvPr id="5" name="Picture 4"/>
          <p:cNvPicPr/>
          <p:nvPr/>
        </p:nvPicPr>
        <p:blipFill>
          <a:blip r:embed="rId2"/>
          <a:stretch>
            <a:fillRect/>
          </a:stretch>
        </p:blipFill>
        <p:spPr>
          <a:xfrm>
            <a:off x="7663101" y="4978403"/>
            <a:ext cx="1440160" cy="1769694"/>
          </a:xfrm>
          <a:prstGeom prst="rect">
            <a:avLst/>
          </a:prstGeom>
        </p:spPr>
      </p:pic>
    </p:spTree>
    <p:extLst>
      <p:ext uri="{BB962C8B-B14F-4D97-AF65-F5344CB8AC3E}">
        <p14:creationId xmlns:p14="http://schemas.microsoft.com/office/powerpoint/2010/main" val="1397920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758376" cy="1143000"/>
          </a:xfrm>
        </p:spPr>
        <p:txBody>
          <a:bodyPr>
            <a:normAutofit/>
          </a:bodyPr>
          <a:lstStyle/>
          <a:p>
            <a:r>
              <a:rPr lang="en-GB" dirty="0" smtClean="0">
                <a:solidFill>
                  <a:schemeClr val="bg1"/>
                </a:solidFill>
                <a:latin typeface="Arial" panose="020B0604020202020204" pitchFamily="34" charset="0"/>
                <a:cs typeface="Arial" panose="020B0604020202020204" pitchFamily="34" charset="0"/>
              </a:rPr>
              <a:t>Still need help?</a:t>
            </a:r>
            <a:endParaRPr lang="en-GB" dirty="0">
              <a:solidFill>
                <a:schemeClr val="bg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GB" dirty="0" smtClean="0">
                <a:solidFill>
                  <a:schemeClr val="bg1"/>
                </a:solidFill>
                <a:latin typeface="Arial" panose="020B0604020202020204" pitchFamily="34" charset="0"/>
                <a:cs typeface="Arial" panose="020B0604020202020204" pitchFamily="34" charset="0"/>
              </a:rPr>
              <a:t>Ask your safeguarding lead for advice</a:t>
            </a:r>
          </a:p>
          <a:p>
            <a:r>
              <a:rPr lang="en-GB" dirty="0" smtClean="0">
                <a:solidFill>
                  <a:schemeClr val="bg1"/>
                </a:solidFill>
                <a:latin typeface="Arial" panose="020B0604020202020204" pitchFamily="34" charset="0"/>
                <a:cs typeface="Arial" panose="020B0604020202020204" pitchFamily="34" charset="0"/>
              </a:rPr>
              <a:t>The new referral form</a:t>
            </a:r>
          </a:p>
          <a:p>
            <a:r>
              <a:rPr lang="en-GB" dirty="0" smtClean="0">
                <a:solidFill>
                  <a:schemeClr val="bg1"/>
                </a:solidFill>
                <a:latin typeface="Arial" panose="020B0604020202020204" pitchFamily="34" charset="0"/>
                <a:cs typeface="Arial" panose="020B0604020202020204" pitchFamily="34" charset="0"/>
              </a:rPr>
              <a:t>Record notes using language suitable for referral</a:t>
            </a:r>
          </a:p>
          <a:p>
            <a:r>
              <a:rPr lang="en-GB" dirty="0" smtClean="0">
                <a:solidFill>
                  <a:schemeClr val="bg1"/>
                </a:solidFill>
                <a:latin typeface="Arial" panose="020B0604020202020204" pitchFamily="34" charset="0"/>
                <a:cs typeface="Arial" panose="020B0604020202020204" pitchFamily="34" charset="0"/>
              </a:rPr>
              <a:t>Use your own agency advice services (e.g. SET)</a:t>
            </a:r>
          </a:p>
          <a:p>
            <a:r>
              <a:rPr lang="en-GB" dirty="0" smtClean="0">
                <a:solidFill>
                  <a:schemeClr val="bg1"/>
                </a:solidFill>
                <a:latin typeface="Arial" panose="020B0604020202020204" pitchFamily="34" charset="0"/>
                <a:cs typeface="Arial" panose="020B0604020202020204" pitchFamily="34" charset="0"/>
              </a:rPr>
              <a:t>Identify training that could provide the knowledge or skills that you need</a:t>
            </a:r>
          </a:p>
          <a:p>
            <a:r>
              <a:rPr lang="en-GB" dirty="0" smtClean="0">
                <a:solidFill>
                  <a:schemeClr val="bg1"/>
                </a:solidFill>
                <a:latin typeface="Arial" panose="020B0604020202020204" pitchFamily="34" charset="0"/>
                <a:cs typeface="Arial" panose="020B0604020202020204" pitchFamily="34" charset="0"/>
              </a:rPr>
              <a:t>Read guidance documents related to referral</a:t>
            </a:r>
          </a:p>
          <a:p>
            <a:endParaRPr lang="en-GB" dirty="0" smtClean="0">
              <a:solidFill>
                <a:schemeClr val="bg1"/>
              </a:solidFill>
              <a:latin typeface="Arial" panose="020B0604020202020204" pitchFamily="34" charset="0"/>
              <a:cs typeface="Arial" panose="020B0604020202020204" pitchFamily="34" charset="0"/>
            </a:endParaRPr>
          </a:p>
          <a:p>
            <a:endParaRPr lang="en-GB" dirty="0" smtClean="0">
              <a:solidFill>
                <a:schemeClr val="bg1"/>
              </a:solidFill>
              <a:latin typeface="Arial" panose="020B0604020202020204" pitchFamily="34" charset="0"/>
              <a:cs typeface="Arial" panose="020B0604020202020204" pitchFamily="34" charset="0"/>
            </a:endParaRPr>
          </a:p>
          <a:p>
            <a:endParaRPr lang="en-GB" dirty="0">
              <a:solidFill>
                <a:schemeClr val="bg1"/>
              </a:solidFill>
              <a:latin typeface="Arial" panose="020B0604020202020204" pitchFamily="34" charset="0"/>
              <a:cs typeface="Arial" panose="020B0604020202020204" pitchFamily="34" charset="0"/>
            </a:endParaRPr>
          </a:p>
        </p:txBody>
      </p:sp>
      <p:pic>
        <p:nvPicPr>
          <p:cNvPr id="5" name="Picture 4"/>
          <p:cNvPicPr/>
          <p:nvPr/>
        </p:nvPicPr>
        <p:blipFill>
          <a:blip r:embed="rId3"/>
          <a:stretch>
            <a:fillRect/>
          </a:stretch>
        </p:blipFill>
        <p:spPr>
          <a:xfrm>
            <a:off x="7740352" y="5013176"/>
            <a:ext cx="1224138" cy="1682267"/>
          </a:xfrm>
          <a:prstGeom prst="rect">
            <a:avLst/>
          </a:prstGeom>
        </p:spPr>
      </p:pic>
    </p:spTree>
    <p:extLst>
      <p:ext uri="{BB962C8B-B14F-4D97-AF65-F5344CB8AC3E}">
        <p14:creationId xmlns:p14="http://schemas.microsoft.com/office/powerpoint/2010/main" val="264691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1708</TotalTime>
  <Words>2237</Words>
  <Application>Microsoft Office PowerPoint</Application>
  <PresentationFormat>On-screen Show (4:3)</PresentationFormat>
  <Paragraphs>98</Paragraphs>
  <Slides>7</Slides>
  <Notes>6</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Making a referral to First Response</vt:lpstr>
      <vt:lpstr>First Response</vt:lpstr>
      <vt:lpstr>Referral Pathways</vt:lpstr>
      <vt:lpstr>Making a referral</vt:lpstr>
      <vt:lpstr>Making a referral</vt:lpstr>
      <vt:lpstr>Referral Exercise</vt:lpstr>
      <vt:lpstr>Still need help?</vt:lpstr>
    </vt:vector>
  </TitlesOfParts>
  <Company>Bristol City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Initial Inter-agency Child Protection and Safeguarding Training</dc:title>
  <dc:creator>Esther Lambert</dc:creator>
  <cp:lastModifiedBy>Sophie Luker</cp:lastModifiedBy>
  <cp:revision>65</cp:revision>
  <dcterms:created xsi:type="dcterms:W3CDTF">2017-05-10T14:24:09Z</dcterms:created>
  <dcterms:modified xsi:type="dcterms:W3CDTF">2020-03-11T11:16:34Z</dcterms:modified>
</cp:coreProperties>
</file>