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6" r:id="rId6"/>
    <p:sldId id="257" r:id="rId7"/>
    <p:sldId id="261" r:id="rId8"/>
    <p:sldId id="259" r:id="rId9"/>
    <p:sldId id="265" r:id="rId10"/>
    <p:sldId id="268" r:id="rId11"/>
    <p:sldId id="263" r:id="rId12"/>
    <p:sldId id="264" r:id="rId13"/>
    <p:sldId id="262" r:id="rId14"/>
    <p:sldId id="260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wp.perinatalmentalhealthservice@nhs.ne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xTfgAMjC7Q" TargetMode="External"/><Relationship Id="rId2" Type="http://schemas.openxmlformats.org/officeDocument/2006/relationships/hyperlink" Target="https://www.youtube.com/watch?v=Unid96ezWw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wp.perinatalmentalhealthservice@nhs.n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Leanne Ellaway, Social Work Lead and Jools Granville</a:t>
            </a:r>
          </a:p>
          <a:p>
            <a:pPr algn="ctr"/>
            <a:r>
              <a:rPr lang="en-GB" dirty="0"/>
              <a:t>18</a:t>
            </a:r>
            <a:r>
              <a:rPr lang="en-GB" baseline="30000" dirty="0"/>
              <a:t>th</a:t>
            </a:r>
            <a:r>
              <a:rPr lang="en-GB" dirty="0"/>
              <a:t> October 2021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 Specialist Community Perinatal Mental Health Service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(SCPNS)</a:t>
            </a:r>
          </a:p>
        </p:txBody>
      </p:sp>
      <p:pic>
        <p:nvPicPr>
          <p:cNvPr id="1026" name="Picture 2" descr="Black Mom And Baby Pictures | Download Free Images on Unspla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757" y="3357153"/>
            <a:ext cx="3511946" cy="321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0+ Free Baby Pictures on Unspla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4" y="4464424"/>
            <a:ext cx="2407024" cy="199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632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Specialist assessment </a:t>
            </a:r>
          </a:p>
          <a:p>
            <a:r>
              <a:rPr lang="en-GB" dirty="0"/>
              <a:t>Pre conception clinic / advice to GP’s</a:t>
            </a:r>
          </a:p>
          <a:p>
            <a:r>
              <a:rPr lang="en-GB" dirty="0"/>
              <a:t>Care co-ordination – 32 week plan</a:t>
            </a:r>
          </a:p>
          <a:p>
            <a:r>
              <a:rPr lang="en-GB" dirty="0"/>
              <a:t>Referrals and signposting e.g. MBU</a:t>
            </a:r>
          </a:p>
          <a:p>
            <a:r>
              <a:rPr lang="en-GB" dirty="0"/>
              <a:t>Psychology</a:t>
            </a:r>
          </a:p>
          <a:p>
            <a:r>
              <a:rPr lang="en-GB" dirty="0"/>
              <a:t>Parent infant work</a:t>
            </a:r>
          </a:p>
          <a:p>
            <a:r>
              <a:rPr lang="en-GB" dirty="0"/>
              <a:t>Nursery nurse support</a:t>
            </a:r>
          </a:p>
          <a:p>
            <a:r>
              <a:rPr lang="en-GB" dirty="0"/>
              <a:t>Crisis and contingency planning</a:t>
            </a:r>
          </a:p>
          <a:p>
            <a:r>
              <a:rPr lang="en-GB" dirty="0"/>
              <a:t>Medical interventions</a:t>
            </a:r>
          </a:p>
          <a:p>
            <a:r>
              <a:rPr lang="en-GB" dirty="0"/>
              <a:t>Adjunct working</a:t>
            </a:r>
          </a:p>
          <a:p>
            <a:r>
              <a:rPr lang="en-GB" dirty="0"/>
              <a:t>Social work/safeguarding advice - freedom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138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 you are worried, would like advice or wish to make a referral: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Consent</a:t>
            </a:r>
          </a:p>
          <a:p>
            <a:r>
              <a:rPr lang="en-GB" dirty="0"/>
              <a:t>Complete referral form – all information</a:t>
            </a:r>
          </a:p>
          <a:p>
            <a:r>
              <a:rPr lang="en-GB" dirty="0"/>
              <a:t>Send it to </a:t>
            </a:r>
            <a:r>
              <a:rPr lang="en-GB" b="1" dirty="0">
                <a:hlinkClick r:id="rId2"/>
              </a:rPr>
              <a:t>awp.perinatalmentalhealthservice@nhs.net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r>
              <a:rPr lang="en-GB" dirty="0"/>
              <a:t>Just call between 9 to 5 for advice</a:t>
            </a:r>
          </a:p>
        </p:txBody>
      </p:sp>
    </p:spTree>
    <p:extLst>
      <p:ext uri="{BB962C8B-B14F-4D97-AF65-F5344CB8AC3E}">
        <p14:creationId xmlns:p14="http://schemas.microsoft.com/office/powerpoint/2010/main" val="3071306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https://www.youtube.com/watch?v=Unid96ezWwI</a:t>
            </a:r>
            <a:endParaRPr lang="en-GB" dirty="0"/>
          </a:p>
          <a:p>
            <a:r>
              <a:rPr lang="en-GB" dirty="0">
                <a:hlinkClick r:id="rId3"/>
              </a:rPr>
              <a:t>https://youtu.be/3xTfgAMjC7Q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0470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understand the role of the perinatal mental health team and how to refer</a:t>
            </a:r>
          </a:p>
          <a:p>
            <a:r>
              <a:rPr lang="en-GB" dirty="0"/>
              <a:t>To understand why perinatal teams exist and interventions that can be provided</a:t>
            </a:r>
          </a:p>
          <a:p>
            <a:r>
              <a:rPr lang="en-GB" dirty="0"/>
              <a:t>Increase awareness of risk factors and ‘red flags’</a:t>
            </a:r>
          </a:p>
          <a:p>
            <a:r>
              <a:rPr lang="en-GB" dirty="0"/>
              <a:t>To identify good practice as well as things to avoid</a:t>
            </a:r>
          </a:p>
          <a:p>
            <a:r>
              <a:rPr lang="en-GB" dirty="0"/>
              <a:t>To have an opportunity to listen to someone with lived experience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5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BNSSG Perinatal team…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BNSSG</a:t>
            </a:r>
          </a:p>
          <a:p>
            <a:r>
              <a:rPr lang="en-GB" dirty="0"/>
              <a:t>Multi disciplinary</a:t>
            </a:r>
          </a:p>
          <a:p>
            <a:r>
              <a:rPr lang="en-GB" dirty="0"/>
              <a:t>Opened March 6</a:t>
            </a:r>
            <a:r>
              <a:rPr lang="en-GB" baseline="30000" dirty="0"/>
              <a:t>th</a:t>
            </a:r>
            <a:r>
              <a:rPr lang="en-GB" dirty="0"/>
              <a:t> 2017</a:t>
            </a:r>
          </a:p>
          <a:p>
            <a:r>
              <a:rPr lang="en-GB" dirty="0"/>
              <a:t>Eligibility / criteria – not a crisis team</a:t>
            </a:r>
          </a:p>
          <a:p>
            <a:r>
              <a:rPr lang="en-GB" b="1" dirty="0"/>
              <a:t>Open: Monday – Friday (9am – 5pm)</a:t>
            </a:r>
          </a:p>
          <a:p>
            <a:r>
              <a:rPr lang="en-GB" b="1" dirty="0">
                <a:hlinkClick r:id="rId2"/>
              </a:rPr>
              <a:t>awp.perinatalmentalhealthservice@nhs.net</a:t>
            </a:r>
            <a:endParaRPr lang="en-GB" b="1" dirty="0"/>
          </a:p>
          <a:p>
            <a:r>
              <a:rPr lang="en-GB" b="1" dirty="0"/>
              <a:t>0117 919 5826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87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perinatal teams exist?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3" y="2160589"/>
            <a:ext cx="67578497" cy="25678283"/>
          </a:xfrm>
        </p:spPr>
        <p:txBody>
          <a:bodyPr/>
          <a:lstStyle/>
          <a:p>
            <a:r>
              <a:rPr lang="en-GB" dirty="0"/>
              <a:t>Early intervention</a:t>
            </a:r>
          </a:p>
          <a:p>
            <a:r>
              <a:rPr lang="en-GB" dirty="0"/>
              <a:t>High risk – suicide – leading cause of death for pregnant women and those up to 1 year post birth</a:t>
            </a:r>
          </a:p>
          <a:p>
            <a:r>
              <a:rPr lang="en-GB" dirty="0"/>
              <a:t>Pregnancy does not protect against maternal mental health</a:t>
            </a:r>
          </a:p>
          <a:p>
            <a:r>
              <a:rPr lang="en-GB" dirty="0"/>
              <a:t>Risk of relapse</a:t>
            </a:r>
          </a:p>
          <a:p>
            <a:r>
              <a:rPr lang="en-GB" dirty="0"/>
              <a:t>Specialised support and interventions</a:t>
            </a:r>
          </a:p>
          <a:p>
            <a:endParaRPr lang="en-GB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6" name="AutoShape 6" descr="Back Pain During Pregnancy | Lifesp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8" descr="Back Pain During Pregnancy | Lifespan"/>
          <p:cNvSpPr>
            <a:spLocks noChangeAspect="1" noChangeArrowheads="1"/>
          </p:cNvSpPr>
          <p:nvPr/>
        </p:nvSpPr>
        <p:spPr bwMode="auto">
          <a:xfrm>
            <a:off x="307975" y="7937"/>
            <a:ext cx="2396036" cy="239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142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Red flags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New onset of violent thoughts e.g. hanging, drowning</a:t>
            </a:r>
          </a:p>
          <a:p>
            <a:r>
              <a:rPr lang="en-GB" dirty="0"/>
              <a:t>Difficulties bonding and/or estrangement from baby</a:t>
            </a:r>
          </a:p>
          <a:p>
            <a:r>
              <a:rPr lang="en-GB" dirty="0"/>
              <a:t>Change in mental state in the perinatal period or new emergence of symptoms</a:t>
            </a:r>
          </a:p>
          <a:p>
            <a:r>
              <a:rPr lang="en-GB" dirty="0"/>
              <a:t>Post partum psychosis – agitation, confusion, irritability, insomnia, restlessness, hallucinations, delusions</a:t>
            </a:r>
          </a:p>
          <a:p>
            <a:endParaRPr lang="en-GB" dirty="0"/>
          </a:p>
          <a:p>
            <a:r>
              <a:rPr lang="en-US" dirty="0"/>
              <a:t>MBRRACE Report 2015 &amp; 2018 - Saving</a:t>
            </a:r>
          </a:p>
          <a:p>
            <a:r>
              <a:rPr lang="en-US" dirty="0"/>
              <a:t>Lives, Improving Mothers’ Care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37" y="147919"/>
            <a:ext cx="2143125" cy="23128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64" y="2357437"/>
            <a:ext cx="281043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37" y="4303059"/>
            <a:ext cx="2143125" cy="173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27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5"/>
                </a:solidFill>
              </a:rPr>
              <a:t>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5"/>
              </a:solidFill>
            </a:endParaRPr>
          </a:p>
          <a:p>
            <a:r>
              <a:rPr lang="en-GB" b="1" dirty="0"/>
              <a:t>Women are 23 times more likely to experience a psychotic episode perinatally than at any other time in their lives (</a:t>
            </a:r>
            <a:r>
              <a:rPr lang="en-US" b="1" dirty="0"/>
              <a:t>Platz &amp; Kendell, 1988)</a:t>
            </a:r>
          </a:p>
          <a:p>
            <a:r>
              <a:rPr lang="en-US" b="1" dirty="0"/>
              <a:t>More than 1 in 10 women develop a mental illness during pregnancy or in the first year after having a baby</a:t>
            </a:r>
          </a:p>
          <a:p>
            <a:r>
              <a:rPr lang="en-US" b="1" dirty="0"/>
              <a:t>7 in 10 women underplay the severity of their mental illness (MBRACE)</a:t>
            </a:r>
          </a:p>
          <a:p>
            <a:pPr marL="0" indent="0">
              <a:buNone/>
            </a:pP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19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Majority of suicides are by violent means and almost evenly</a:t>
            </a:r>
          </a:p>
          <a:p>
            <a:pPr marL="0" indent="0">
              <a:buNone/>
            </a:pPr>
            <a:r>
              <a:rPr lang="en-US" dirty="0"/>
              <a:t>distributed across the postnatal period. However, 13% of suicides</a:t>
            </a:r>
          </a:p>
          <a:p>
            <a:pPr marL="0" indent="0">
              <a:buNone/>
            </a:pPr>
            <a:r>
              <a:rPr lang="en-US" dirty="0"/>
              <a:t>occurred in pregnancy. Methods of suicide in 2018 report include</a:t>
            </a:r>
          </a:p>
          <a:p>
            <a:pPr marL="0" indent="0">
              <a:buNone/>
            </a:pPr>
            <a:r>
              <a:rPr lang="en-US" dirty="0"/>
              <a:t>hanging, drug toxicity, falling from a great height, being hit by a train</a:t>
            </a:r>
          </a:p>
          <a:p>
            <a:pPr marL="0" indent="0">
              <a:buNone/>
            </a:pPr>
            <a:r>
              <a:rPr lang="en-US" dirty="0"/>
              <a:t>&amp; suicidal stabbing.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MBRRACE Reports 2015 (2009‐2013),</a:t>
            </a:r>
          </a:p>
          <a:p>
            <a:pPr marL="0" indent="0">
              <a:buNone/>
            </a:pPr>
            <a:r>
              <a:rPr lang="en-GB" b="1" dirty="0"/>
              <a:t>2018 (2014‐2016), 2019 (2015‐2017)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18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>
            <a:normAutofit/>
          </a:bodyPr>
          <a:lstStyle/>
          <a:p>
            <a:r>
              <a:rPr lang="en-GB" dirty="0"/>
              <a:t>Listen to what service users and families are saying</a:t>
            </a:r>
          </a:p>
          <a:p>
            <a:r>
              <a:rPr lang="en-GB" dirty="0"/>
              <a:t>Gather information e.g. how long, new symptoms</a:t>
            </a:r>
          </a:p>
          <a:p>
            <a:r>
              <a:rPr lang="en-GB" dirty="0"/>
              <a:t>Include observations</a:t>
            </a:r>
          </a:p>
          <a:p>
            <a:r>
              <a:rPr lang="en-GB" dirty="0"/>
              <a:t>Be transparent</a:t>
            </a:r>
          </a:p>
          <a:p>
            <a:r>
              <a:rPr lang="en-GB" dirty="0"/>
              <a:t>Explain your thinking </a:t>
            </a:r>
          </a:p>
          <a:p>
            <a:r>
              <a:rPr lang="en-GB" dirty="0"/>
              <a:t>Gain consent to refer for specialist support</a:t>
            </a:r>
          </a:p>
          <a:p>
            <a:r>
              <a:rPr lang="en-GB" dirty="0"/>
              <a:t>Low threshold for referral</a:t>
            </a:r>
          </a:p>
          <a:p>
            <a:r>
              <a:rPr lang="en-GB" dirty="0"/>
              <a:t>Assess and reassess – is this a true picture</a:t>
            </a:r>
          </a:p>
          <a:p>
            <a:r>
              <a:rPr lang="en-GB" dirty="0"/>
              <a:t>Consider the impact of stigma</a:t>
            </a:r>
          </a:p>
          <a:p>
            <a:endParaRPr lang="en-GB" dirty="0"/>
          </a:p>
          <a:p>
            <a:r>
              <a:rPr lang="en-GB" dirty="0"/>
              <a:t>If you are unable to obtain consent but you are very worried then you may wish to override this based on risk e.g. PPP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17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not…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Put difficulties down to “baby blues”, lack of sleep, difficulties feeding – these can be early warning signs</a:t>
            </a:r>
          </a:p>
          <a:p>
            <a:r>
              <a:rPr lang="en-GB" dirty="0"/>
              <a:t>Make assumptions</a:t>
            </a:r>
          </a:p>
          <a:p>
            <a:r>
              <a:rPr lang="en-GB" dirty="0"/>
              <a:t>Ignore the risk</a:t>
            </a:r>
          </a:p>
          <a:p>
            <a:r>
              <a:rPr lang="en-GB" dirty="0"/>
              <a:t>Make promises</a:t>
            </a:r>
          </a:p>
          <a:p>
            <a:r>
              <a:rPr lang="en-GB" dirty="0"/>
              <a:t>Keep concerns to yourself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9454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AA9FFC097854FAA1210CFCE0F43A4" ma:contentTypeVersion="12" ma:contentTypeDescription="Create a new document." ma:contentTypeScope="" ma:versionID="db8c59236445edafe08276fca045b621">
  <xsd:schema xmlns:xsd="http://www.w3.org/2001/XMLSchema" xmlns:xs="http://www.w3.org/2001/XMLSchema" xmlns:p="http://schemas.microsoft.com/office/2006/metadata/properties" xmlns:ns2="02872dca-5023-4076-9077-24d4c3624495" xmlns:ns3="a4c675ae-9ba4-4308-97eb-1ec736863f4e" targetNamespace="http://schemas.microsoft.com/office/2006/metadata/properties" ma:root="true" ma:fieldsID="a32c1123d52bce4daa0c744e9af63815" ns2:_="" ns3:_="">
    <xsd:import namespace="02872dca-5023-4076-9077-24d4c3624495"/>
    <xsd:import namespace="a4c675ae-9ba4-4308-97eb-1ec736863f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72dca-5023-4076-9077-24d4c36244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675ae-9ba4-4308-97eb-1ec736863f4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4892D3-B7BE-4C2E-BC31-A380690146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872dca-5023-4076-9077-24d4c3624495"/>
    <ds:schemaRef ds:uri="a4c675ae-9ba4-4308-97eb-1ec736863f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84D1A7-A414-4C77-A0D8-8F61BE4D68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BEE8EA-0DA2-43B1-A90C-05BF025C6A07}">
  <ds:schemaRefs>
    <ds:schemaRef ds:uri="http://purl.org/dc/terms/"/>
    <ds:schemaRef ds:uri="http://schemas.openxmlformats.org/package/2006/metadata/core-properties"/>
    <ds:schemaRef ds:uri="02872dca-5023-4076-9077-24d4c362449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4c675ae-9ba4-4308-97eb-1ec736863f4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378</TotalTime>
  <Words>586</Words>
  <Application>Microsoft Office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The Specialist Community Perinatal Mental Health Service (SCPNS)</vt:lpstr>
      <vt:lpstr>Aims and Objectives</vt:lpstr>
      <vt:lpstr>BNSSG Perinatal team…</vt:lpstr>
      <vt:lpstr>Why do perinatal teams exist?</vt:lpstr>
      <vt:lpstr>Red flags</vt:lpstr>
      <vt:lpstr>FACTS</vt:lpstr>
      <vt:lpstr>Fact:</vt:lpstr>
      <vt:lpstr>Do</vt:lpstr>
      <vt:lpstr>Do not…</vt:lpstr>
      <vt:lpstr>Interventions</vt:lpstr>
      <vt:lpstr>If you are worried, would like advice or wish to make a referral:</vt:lpstr>
      <vt:lpstr>Additional resources</vt:lpstr>
    </vt:vector>
  </TitlesOfParts>
  <Company>AWP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Specialist Community Perinatal Mental Health Service (SCPNS)</dc:title>
  <dc:creator>Ellaway, Leanne</dc:creator>
  <cp:lastModifiedBy>Natalie Keeley</cp:lastModifiedBy>
  <cp:revision>19</cp:revision>
  <dcterms:created xsi:type="dcterms:W3CDTF">2021-08-31T13:45:03Z</dcterms:created>
  <dcterms:modified xsi:type="dcterms:W3CDTF">2021-10-19T14:37:13Z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0x010100AB3AA9FFC097854FAA1210CFCE0F43A4</vt:lpwstr>
  </property>
</Properties>
</file>