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52966D-34BB-4A18-B0A8-8A9DA9F8F31E}" v="1" dt="2023-05-16T14:13:20.5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2F6EF-1D82-F4B7-8752-B53A25C263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2F95CA-B557-4AF8-8383-DB2E0236CD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955E80B-C272-23E9-29EB-223D05182F66}"/>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5" name="Footer Placeholder 4">
            <a:extLst>
              <a:ext uri="{FF2B5EF4-FFF2-40B4-BE49-F238E27FC236}">
                <a16:creationId xmlns:a16="http://schemas.microsoft.com/office/drawing/2014/main" id="{2E39641A-05E7-FEAB-3B65-9A81B95713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448EBC-C59A-7A21-C268-029DFD84D143}"/>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2425520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EA2A-98C8-ED45-2AD9-E5828E35FA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8DB19C-DDD9-1C1E-BBC9-97DC5D7EFA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A5B584-A03B-8131-F512-90F764E6531D}"/>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5" name="Footer Placeholder 4">
            <a:extLst>
              <a:ext uri="{FF2B5EF4-FFF2-40B4-BE49-F238E27FC236}">
                <a16:creationId xmlns:a16="http://schemas.microsoft.com/office/drawing/2014/main" id="{F9E39B58-F6DD-C4C4-9F78-1C9E1CFDEA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402CFA-F649-9D85-59C5-BD24DA53BB5F}"/>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108247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78AFAE-7A26-AE9B-394B-DF72F31CB5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A14138-714B-ABCF-7BA0-4499171DDD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E4969E-39C3-C306-BD0C-A9842D0AE334}"/>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5" name="Footer Placeholder 4">
            <a:extLst>
              <a:ext uri="{FF2B5EF4-FFF2-40B4-BE49-F238E27FC236}">
                <a16:creationId xmlns:a16="http://schemas.microsoft.com/office/drawing/2014/main" id="{50BF4D68-8D7F-6E8F-9E7B-A73790B79C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0A7082-2566-A2E1-5F41-2E660AA49799}"/>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2005542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2F6B0-0777-83FC-6862-E60A72534A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648FCF-3A32-CBEB-4CBE-42FD824C8F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9DC73D-2023-069F-9137-C9BA421C41F8}"/>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5" name="Footer Placeholder 4">
            <a:extLst>
              <a:ext uri="{FF2B5EF4-FFF2-40B4-BE49-F238E27FC236}">
                <a16:creationId xmlns:a16="http://schemas.microsoft.com/office/drawing/2014/main" id="{9B935D20-BDA2-C95D-6CE9-3B3FF877F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EFA132-56BF-BB5B-89D1-604F18073F5F}"/>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1787260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8F825-F6E8-DB94-B150-283087FC2F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022150-83FB-A6A6-0BB0-C4FEEAD518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0FCCC6-7593-5C96-3231-7052C11D684B}"/>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5" name="Footer Placeholder 4">
            <a:extLst>
              <a:ext uri="{FF2B5EF4-FFF2-40B4-BE49-F238E27FC236}">
                <a16:creationId xmlns:a16="http://schemas.microsoft.com/office/drawing/2014/main" id="{B20C429C-3FFE-B3DE-03D6-83625B7EC2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13E71D-3FAE-EE1D-2212-C17A0F6DBF29}"/>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852434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D7643-94B6-10AC-7E04-C46A4B39892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E24F64-CCFF-3F62-1280-833E73B531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4530F79-1AAE-10C7-6B5C-797B9F8F73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08B1C42-6313-6DEE-0D92-B21293ACAF08}"/>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6" name="Footer Placeholder 5">
            <a:extLst>
              <a:ext uri="{FF2B5EF4-FFF2-40B4-BE49-F238E27FC236}">
                <a16:creationId xmlns:a16="http://schemas.microsoft.com/office/drawing/2014/main" id="{373186AE-FD55-3BC3-4949-E40394ADDA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C9AD06-5B4A-71F4-70A0-A7AA8F5F1CD1}"/>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722803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F1EC9-7B2D-8397-BC10-76A1AD86D73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895B957-1E43-9243-4307-D1B3BC20B8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2CD0D-052C-C8F6-7988-4E969DC094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5DD8A7A-465C-F028-2185-64EF9A0DE3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FB7A67-EB02-256C-EAAF-091FE00D3A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1D0E3CC-6817-3672-5E8E-9FFD09CB9C3F}"/>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8" name="Footer Placeholder 7">
            <a:extLst>
              <a:ext uri="{FF2B5EF4-FFF2-40B4-BE49-F238E27FC236}">
                <a16:creationId xmlns:a16="http://schemas.microsoft.com/office/drawing/2014/main" id="{49F667D6-4245-C106-BE41-A5EB1F69D05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B33D131-9DA7-53F1-C5FA-518ACF94937A}"/>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175067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FA75D-1332-2244-B24E-8875591B055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5F80E81-E507-3B4F-5A1B-B454483C7A44}"/>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4" name="Footer Placeholder 3">
            <a:extLst>
              <a:ext uri="{FF2B5EF4-FFF2-40B4-BE49-F238E27FC236}">
                <a16:creationId xmlns:a16="http://schemas.microsoft.com/office/drawing/2014/main" id="{531F7812-4575-A9F1-25AD-46AB0F6400B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3DC4ABF-55CA-A2CA-CC14-405238052B2D}"/>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313069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22A8E3-286A-1041-057A-2A82BA8EA9B3}"/>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3" name="Footer Placeholder 2">
            <a:extLst>
              <a:ext uri="{FF2B5EF4-FFF2-40B4-BE49-F238E27FC236}">
                <a16:creationId xmlns:a16="http://schemas.microsoft.com/office/drawing/2014/main" id="{F9C8CF39-CAC2-ED95-8A43-D5ACCAF36A1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77CC0DF-EEA0-FBAA-DE00-62D6FDACE58C}"/>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2741106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761E-A0AA-6E08-864D-9C4119CF61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37EE941-5167-B56A-3DD7-0366A74B9B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BEE9024-883B-C766-5F27-AB87EACD86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D93B19-9DA6-105C-8F73-33DE5D0E49EF}"/>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6" name="Footer Placeholder 5">
            <a:extLst>
              <a:ext uri="{FF2B5EF4-FFF2-40B4-BE49-F238E27FC236}">
                <a16:creationId xmlns:a16="http://schemas.microsoft.com/office/drawing/2014/main" id="{79A94D9B-4689-73D1-69C0-D72FB7D17A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9CD601-F140-7C50-2601-9B69286DEDB7}"/>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92470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DDCCB-F8BE-DBC3-7C5F-7337ED2E32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0C30588-1AF8-EE3A-CFB6-EA28B78FAB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9CF293-B2DA-05FD-DD6E-45D4B57FEA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993E37-BB3C-FFCD-6731-D9773E3CC7CE}"/>
              </a:ext>
            </a:extLst>
          </p:cNvPr>
          <p:cNvSpPr>
            <a:spLocks noGrp="1"/>
          </p:cNvSpPr>
          <p:nvPr>
            <p:ph type="dt" sz="half" idx="10"/>
          </p:nvPr>
        </p:nvSpPr>
        <p:spPr/>
        <p:txBody>
          <a:bodyPr/>
          <a:lstStyle/>
          <a:p>
            <a:fld id="{0D9C73A6-92BF-404B-870B-A1E59116CABD}" type="datetimeFigureOut">
              <a:rPr lang="en-GB" smtClean="0"/>
              <a:t>10/07/2023</a:t>
            </a:fld>
            <a:endParaRPr lang="en-GB"/>
          </a:p>
        </p:txBody>
      </p:sp>
      <p:sp>
        <p:nvSpPr>
          <p:cNvPr id="6" name="Footer Placeholder 5">
            <a:extLst>
              <a:ext uri="{FF2B5EF4-FFF2-40B4-BE49-F238E27FC236}">
                <a16:creationId xmlns:a16="http://schemas.microsoft.com/office/drawing/2014/main" id="{1599C057-95D5-5E30-D5EF-CBD64E8FB6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1A7EAE-60B7-1740-02B1-53531C0AD04C}"/>
              </a:ext>
            </a:extLst>
          </p:cNvPr>
          <p:cNvSpPr>
            <a:spLocks noGrp="1"/>
          </p:cNvSpPr>
          <p:nvPr>
            <p:ph type="sldNum" sz="quarter" idx="12"/>
          </p:nvPr>
        </p:nvSpPr>
        <p:spPr/>
        <p:txBody>
          <a:bodyPr/>
          <a:lstStyle/>
          <a:p>
            <a:fld id="{E9F6594B-9698-4246-A068-27147AA6C734}" type="slidenum">
              <a:rPr lang="en-GB" smtClean="0"/>
              <a:t>‹#›</a:t>
            </a:fld>
            <a:endParaRPr lang="en-GB"/>
          </a:p>
        </p:txBody>
      </p:sp>
    </p:spTree>
    <p:extLst>
      <p:ext uri="{BB962C8B-B14F-4D97-AF65-F5344CB8AC3E}">
        <p14:creationId xmlns:p14="http://schemas.microsoft.com/office/powerpoint/2010/main" val="382763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E371BB-E07F-B630-1651-560912E029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018726-38E1-33D8-5724-7A157CF61B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8F375D-47B2-AAA1-4BE0-E49CF3BB9C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9C73A6-92BF-404B-870B-A1E59116CABD}" type="datetimeFigureOut">
              <a:rPr lang="en-GB" smtClean="0"/>
              <a:t>10/07/2023</a:t>
            </a:fld>
            <a:endParaRPr lang="en-GB"/>
          </a:p>
        </p:txBody>
      </p:sp>
      <p:sp>
        <p:nvSpPr>
          <p:cNvPr id="5" name="Footer Placeholder 4">
            <a:extLst>
              <a:ext uri="{FF2B5EF4-FFF2-40B4-BE49-F238E27FC236}">
                <a16:creationId xmlns:a16="http://schemas.microsoft.com/office/drawing/2014/main" id="{517D4161-F800-855F-B39D-4692D71511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47DCF75-0087-479F-5DBC-5ACD7BCCF8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6594B-9698-4246-A068-27147AA6C734}" type="slidenum">
              <a:rPr lang="en-GB" smtClean="0"/>
              <a:t>‹#›</a:t>
            </a:fld>
            <a:endParaRPr lang="en-GB"/>
          </a:p>
        </p:txBody>
      </p:sp>
    </p:spTree>
    <p:extLst>
      <p:ext uri="{BB962C8B-B14F-4D97-AF65-F5344CB8AC3E}">
        <p14:creationId xmlns:p14="http://schemas.microsoft.com/office/powerpoint/2010/main" val="2124486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ristolsafeguarding.org/media/rmlbpe2u/bnssg-principles-for-trauma-informed-practice-march-2021-web-version.pdf" TargetMode="External"/><Relationship Id="rId2" Type="http://schemas.openxmlformats.org/officeDocument/2006/relationships/hyperlink" Target="https://www.gov.uk/government/publications/working-definition-of-trauma-informed-practice/working-definition-of-trauma-informed-practice" TargetMode="External"/><Relationship Id="rId1" Type="http://schemas.openxmlformats.org/officeDocument/2006/relationships/slideLayout" Target="../slideLayouts/slideLayout2.xml"/><Relationship Id="rId4" Type="http://schemas.openxmlformats.org/officeDocument/2006/relationships/hyperlink" Target="https://static1.squarespace.com/static/62c582821a20eb6549318c54/t/6340026af997964d543bbbe0/1665139307054/Poster+-+six+trauma+informed+principles.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F633D7-5A6A-BE65-C41C-4A28CCB1EEC0}"/>
              </a:ext>
            </a:extLst>
          </p:cNvPr>
          <p:cNvSpPr>
            <a:spLocks noGrp="1"/>
          </p:cNvSpPr>
          <p:nvPr>
            <p:ph idx="1"/>
          </p:nvPr>
        </p:nvSpPr>
        <p:spPr>
          <a:xfrm>
            <a:off x="596766" y="1978492"/>
            <a:ext cx="10687050" cy="2762250"/>
          </a:xfrm>
        </p:spPr>
        <p:txBody>
          <a:bodyPr/>
          <a:lstStyle/>
          <a:p>
            <a:pPr marL="0" indent="0" algn="ctr">
              <a:buNone/>
            </a:pPr>
            <a:r>
              <a:rPr lang="en-GB" b="0" i="0" dirty="0">
                <a:solidFill>
                  <a:srgbClr val="0B0C0C"/>
                </a:solidFill>
                <a:effectLst/>
                <a:latin typeface="GDS Transport"/>
              </a:rPr>
              <a:t>Trauma results from an event, series of events, or set of circumstances that is experienced by an individual as harmful or life threatening. While unique to the individual, generally the experience of trauma can cause lasting adverse effects, limiting the ability to function and achieve mental, physical, social, emotional or spiritual well-being.</a:t>
            </a:r>
          </a:p>
          <a:p>
            <a:pPr marL="0" indent="0" algn="ctr">
              <a:buNone/>
            </a:pPr>
            <a:r>
              <a:rPr lang="en-GB" sz="1400" dirty="0">
                <a:hlinkClick r:id="rId2"/>
              </a:rPr>
              <a:t>Working definition of trauma-informed practice - GOV.UK (www.gov.uk)</a:t>
            </a:r>
            <a:r>
              <a:rPr lang="en-GB" sz="2000" dirty="0"/>
              <a:t> </a:t>
            </a:r>
            <a:r>
              <a:rPr lang="en-GB" sz="1400" dirty="0"/>
              <a:t>2022 adapted from Substance Abuse and Mental Health Services (SAMHS, 2014a)</a:t>
            </a:r>
          </a:p>
        </p:txBody>
      </p:sp>
      <p:sp>
        <p:nvSpPr>
          <p:cNvPr id="2" name="TextBox 1">
            <a:extLst>
              <a:ext uri="{FF2B5EF4-FFF2-40B4-BE49-F238E27FC236}">
                <a16:creationId xmlns:a16="http://schemas.microsoft.com/office/drawing/2014/main" id="{78794973-8B8B-679C-371E-FBFA212A6A14}"/>
              </a:ext>
            </a:extLst>
          </p:cNvPr>
          <p:cNvSpPr txBox="1"/>
          <p:nvPr/>
        </p:nvSpPr>
        <p:spPr>
          <a:xfrm>
            <a:off x="596766" y="5409398"/>
            <a:ext cx="10866922" cy="523220"/>
          </a:xfrm>
          <a:prstGeom prst="rect">
            <a:avLst/>
          </a:prstGeom>
          <a:noFill/>
        </p:spPr>
        <p:txBody>
          <a:bodyPr wrap="square" rtlCol="0">
            <a:spAutoFit/>
          </a:bodyPr>
          <a:lstStyle/>
          <a:p>
            <a:r>
              <a:rPr lang="en-GB" sz="1400" u="sng" dirty="0">
                <a:solidFill>
                  <a:srgbClr val="0000FF"/>
                </a:solidFill>
                <a:effectLst/>
                <a:latin typeface="Calibri" panose="020F0502020204030204" pitchFamily="34" charset="0"/>
                <a:ea typeface="Calibri" panose="020F0502020204030204" pitchFamily="34" charset="0"/>
                <a:hlinkClick r:id="rId3"/>
              </a:rPr>
              <a:t>Principles for Trauma-Informed System (bristolsafeguarding.org)</a:t>
            </a:r>
            <a:r>
              <a:rPr lang="en-GB" sz="1400" dirty="0">
                <a:effectLst/>
                <a:latin typeface="Calibri" panose="020F0502020204030204" pitchFamily="34" charset="0"/>
                <a:ea typeface="Calibri" panose="020F0502020204030204" pitchFamily="34" charset="0"/>
              </a:rPr>
              <a:t> and </a:t>
            </a:r>
          </a:p>
          <a:p>
            <a:r>
              <a:rPr lang="en-GB" sz="1400" dirty="0">
                <a:effectLst/>
                <a:latin typeface="Calibri" panose="020F0502020204030204" pitchFamily="34" charset="0"/>
                <a:ea typeface="Calibri" panose="020F0502020204030204" pitchFamily="34" charset="0"/>
              </a:rPr>
              <a:t>Changing Futures poster: </a:t>
            </a:r>
            <a:r>
              <a:rPr lang="en-GB" sz="1400" u="sng" dirty="0">
                <a:solidFill>
                  <a:srgbClr val="0000FF"/>
                </a:solidFill>
                <a:effectLst/>
                <a:latin typeface="Calibri" panose="020F0502020204030204" pitchFamily="34" charset="0"/>
                <a:ea typeface="Calibri" panose="020F0502020204030204" pitchFamily="34" charset="0"/>
                <a:hlinkClick r:id="rId4"/>
              </a:rPr>
              <a:t>Trauma Informed Principles (squarespace.com)</a:t>
            </a:r>
            <a:endParaRPr lang="en-GB"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00977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BEFE097-D757-B1C7-118E-B0E00C4D72CF}"/>
              </a:ext>
            </a:extLst>
          </p:cNvPr>
          <p:cNvPicPr>
            <a:picLocks noChangeAspect="1"/>
          </p:cNvPicPr>
          <p:nvPr/>
        </p:nvPicPr>
        <p:blipFill>
          <a:blip r:embed="rId2"/>
          <a:stretch>
            <a:fillRect/>
          </a:stretch>
        </p:blipFill>
        <p:spPr>
          <a:xfrm>
            <a:off x="0" y="0"/>
            <a:ext cx="4937760" cy="6858000"/>
          </a:xfrm>
          <a:prstGeom prst="rect">
            <a:avLst/>
          </a:prstGeom>
        </p:spPr>
      </p:pic>
      <p:pic>
        <p:nvPicPr>
          <p:cNvPr id="7" name="Picture 6">
            <a:extLst>
              <a:ext uri="{FF2B5EF4-FFF2-40B4-BE49-F238E27FC236}">
                <a16:creationId xmlns:a16="http://schemas.microsoft.com/office/drawing/2014/main" id="{E2692675-36FF-66D9-8EBA-C8C253135A1C}"/>
              </a:ext>
            </a:extLst>
          </p:cNvPr>
          <p:cNvPicPr>
            <a:picLocks noChangeAspect="1"/>
          </p:cNvPicPr>
          <p:nvPr/>
        </p:nvPicPr>
        <p:blipFill>
          <a:blip r:embed="rId3"/>
          <a:stretch>
            <a:fillRect/>
          </a:stretch>
        </p:blipFill>
        <p:spPr>
          <a:xfrm>
            <a:off x="4937761" y="0"/>
            <a:ext cx="7254240" cy="6858000"/>
          </a:xfrm>
          <a:prstGeom prst="rect">
            <a:avLst/>
          </a:prstGeom>
        </p:spPr>
      </p:pic>
    </p:spTree>
    <p:extLst>
      <p:ext uri="{BB962C8B-B14F-4D97-AF65-F5344CB8AC3E}">
        <p14:creationId xmlns:p14="http://schemas.microsoft.com/office/powerpoint/2010/main" val="1300127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381FC3B26CE44CABF9DB1E221109CA" ma:contentTypeVersion="10" ma:contentTypeDescription="Create a new document." ma:contentTypeScope="" ma:versionID="2070adc87317a6796751e9e45da5e893">
  <xsd:schema xmlns:xsd="http://www.w3.org/2001/XMLSchema" xmlns:xs="http://www.w3.org/2001/XMLSchema" xmlns:p="http://schemas.microsoft.com/office/2006/metadata/properties" xmlns:ns2="a60a6fc7-710d-4823-83fa-47a306f55b47" xmlns:ns3="d8698313-8dd8-496f-a108-5f6e14c69151" targetNamespace="http://schemas.microsoft.com/office/2006/metadata/properties" ma:root="true" ma:fieldsID="cceac92c8e1766b336a5972814328500" ns2:_="" ns3:_="">
    <xsd:import namespace="a60a6fc7-710d-4823-83fa-47a306f55b47"/>
    <xsd:import namespace="d8698313-8dd8-496f-a108-5f6e14c6915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0a6fc7-710d-4823-83fa-47a306f55b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ecf50c9d-bc8f-48ed-ba3c-7168a5cdc8d7" ma:termSetId="09814cd3-568e-fe90-9814-8d621ff8fb84" ma:anchorId="fba54fb3-c3e1-fe81-a776-ca4b69148c4d" ma:open="true" ma:isKeyword="false">
      <xsd:complexType>
        <xsd:sequence>
          <xsd:element ref="pc:Terms" minOccurs="0" maxOccurs="1"/>
        </xsd:sequence>
      </xsd:complex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698313-8dd8-496f-a108-5f6e14c6915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60a6fc7-710d-4823-83fa-47a306f55b47">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60F59B-5B8F-42B1-B2A6-AAE04401D4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0a6fc7-710d-4823-83fa-47a306f55b47"/>
    <ds:schemaRef ds:uri="d8698313-8dd8-496f-a108-5f6e14c691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EE08C8-7E64-4742-BBCD-FAA4AAAD04E0}">
  <ds:schemaRefs>
    <ds:schemaRef ds:uri="http://schemas.microsoft.com/office/2006/metadata/properties"/>
    <ds:schemaRef ds:uri="http://schemas.microsoft.com/office/infopath/2007/PartnerControls"/>
    <ds:schemaRef ds:uri="a60a6fc7-710d-4823-83fa-47a306f55b47"/>
  </ds:schemaRefs>
</ds:datastoreItem>
</file>

<file path=customXml/itemProps3.xml><?xml version="1.0" encoding="utf-8"?>
<ds:datastoreItem xmlns:ds="http://schemas.openxmlformats.org/officeDocument/2006/customXml" ds:itemID="{84954AD9-3828-42C9-8F45-FFB149729B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377</TotalTime>
  <Words>113</Words>
  <Application>Microsoft Office PowerPoint</Application>
  <PresentationFormat>Widescreen</PresentationFormat>
  <Paragraphs>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GDS Transport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 Peto</dc:creator>
  <cp:lastModifiedBy>Natalie Keeley</cp:lastModifiedBy>
  <cp:revision>2</cp:revision>
  <dcterms:created xsi:type="dcterms:W3CDTF">2023-05-12T13:40:09Z</dcterms:created>
  <dcterms:modified xsi:type="dcterms:W3CDTF">2023-07-10T09:28:11Z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0x0101002E381FC3B26CE44CABF9DB1E221109CA</vt:lpwstr>
  </property>
  <property fmtid="{D5CDD505-2E9C-101B-9397-08002B2CF9AE}" pid="3" name="MediaServiceImageTags">
    <vt:lpwstr/>
  </property>
</Properties>
</file>