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4"/>
  </p:sldMasterIdLst>
  <p:notesMasterIdLst>
    <p:notesMasterId r:id="rId16"/>
  </p:notesMasterIdLst>
  <p:sldIdLst>
    <p:sldId id="256" r:id="rId5"/>
    <p:sldId id="257" r:id="rId6"/>
    <p:sldId id="258" r:id="rId7"/>
    <p:sldId id="265" r:id="rId8"/>
    <p:sldId id="259" r:id="rId9"/>
    <p:sldId id="260" r:id="rId10"/>
    <p:sldId id="261" r:id="rId11"/>
    <p:sldId id="262" r:id="rId12"/>
    <p:sldId id="263" r:id="rId13"/>
    <p:sldId id="264"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0943" autoAdjust="0"/>
  </p:normalViewPr>
  <p:slideViewPr>
    <p:cSldViewPr snapToGrid="0">
      <p:cViewPr varScale="1">
        <p:scale>
          <a:sx n="57" d="100"/>
          <a:sy n="57" d="100"/>
        </p:scale>
        <p:origin x="137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7EE0B2-5F8D-4908-93D5-52B51A73768A}"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46EF266-C593-4B4A-BAA6-ED6D892F8186}">
      <dgm:prSet/>
      <dgm:spPr>
        <a:solidFill>
          <a:schemeClr val="accent2"/>
        </a:solidFill>
      </dgm:spPr>
      <dgm:t>
        <a:bodyPr/>
        <a:lstStyle/>
        <a:p>
          <a:r>
            <a:rPr lang="en-GB" b="0" i="0" dirty="0"/>
            <a:t>Barnardo’s Routes / Barnardo’s BASE</a:t>
          </a:r>
          <a:endParaRPr lang="en-US" dirty="0"/>
        </a:p>
      </dgm:t>
    </dgm:pt>
    <dgm:pt modelId="{0033E90C-6AE9-4B70-BFB5-0897BEF9ED14}" type="parTrans" cxnId="{91F35D15-5352-4E7A-8FF5-7FF2BCEA7B1D}">
      <dgm:prSet/>
      <dgm:spPr/>
      <dgm:t>
        <a:bodyPr/>
        <a:lstStyle/>
        <a:p>
          <a:endParaRPr lang="en-US"/>
        </a:p>
      </dgm:t>
    </dgm:pt>
    <dgm:pt modelId="{BEE4D2DD-D7E4-4712-A8D5-666887E8A18B}" type="sibTrans" cxnId="{91F35D15-5352-4E7A-8FF5-7FF2BCEA7B1D}">
      <dgm:prSet/>
      <dgm:spPr/>
      <dgm:t>
        <a:bodyPr/>
        <a:lstStyle/>
        <a:p>
          <a:endParaRPr lang="en-US"/>
        </a:p>
      </dgm:t>
    </dgm:pt>
    <dgm:pt modelId="{69188646-5033-4C03-82FD-23276F70A22F}">
      <dgm:prSet/>
      <dgm:spPr/>
      <dgm:t>
        <a:bodyPr/>
        <a:lstStyle/>
        <a:p>
          <a:r>
            <a:rPr lang="en-GB" b="0" i="0"/>
            <a:t>Learning Partnership West  </a:t>
          </a:r>
          <a:endParaRPr lang="en-US"/>
        </a:p>
      </dgm:t>
    </dgm:pt>
    <dgm:pt modelId="{55E716F0-CA4A-4137-8148-5BD4CC895A2A}" type="parTrans" cxnId="{32F795AE-645B-4829-A1EE-74D981BB0E7F}">
      <dgm:prSet/>
      <dgm:spPr/>
      <dgm:t>
        <a:bodyPr/>
        <a:lstStyle/>
        <a:p>
          <a:endParaRPr lang="en-US"/>
        </a:p>
      </dgm:t>
    </dgm:pt>
    <dgm:pt modelId="{0E2CEFE3-14AA-4A9C-A3A1-D0C4AE60FC28}" type="sibTrans" cxnId="{32F795AE-645B-4829-A1EE-74D981BB0E7F}">
      <dgm:prSet/>
      <dgm:spPr/>
      <dgm:t>
        <a:bodyPr/>
        <a:lstStyle/>
        <a:p>
          <a:endParaRPr lang="en-US"/>
        </a:p>
      </dgm:t>
    </dgm:pt>
    <dgm:pt modelId="{3C0D7AF0-F84F-4739-9555-B3E88445C3A9}">
      <dgm:prSet/>
      <dgm:spPr/>
      <dgm:t>
        <a:bodyPr/>
        <a:lstStyle/>
        <a:p>
          <a:r>
            <a:rPr lang="en-GB" b="0" i="0"/>
            <a:t>Operation Topaz</a:t>
          </a:r>
          <a:endParaRPr lang="en-US"/>
        </a:p>
      </dgm:t>
    </dgm:pt>
    <dgm:pt modelId="{208F6B6A-B88A-4374-8900-80E13E4027C0}" type="parTrans" cxnId="{006BE859-8FEE-4387-8B70-572F6BFAC6A5}">
      <dgm:prSet/>
      <dgm:spPr/>
      <dgm:t>
        <a:bodyPr/>
        <a:lstStyle/>
        <a:p>
          <a:endParaRPr lang="en-US"/>
        </a:p>
      </dgm:t>
    </dgm:pt>
    <dgm:pt modelId="{4E2B27EE-A874-4E03-B0E0-DA9765EBC1AE}" type="sibTrans" cxnId="{006BE859-8FEE-4387-8B70-572F6BFAC6A5}">
      <dgm:prSet/>
      <dgm:spPr/>
      <dgm:t>
        <a:bodyPr/>
        <a:lstStyle/>
        <a:p>
          <a:endParaRPr lang="en-US"/>
        </a:p>
      </dgm:t>
    </dgm:pt>
    <dgm:pt modelId="{B3D1C8B8-B268-4587-A4D3-F51D144B34CF}">
      <dgm:prSet/>
      <dgm:spPr>
        <a:solidFill>
          <a:schemeClr val="accent6"/>
        </a:solidFill>
      </dgm:spPr>
      <dgm:t>
        <a:bodyPr/>
        <a:lstStyle/>
        <a:p>
          <a:r>
            <a:rPr lang="en-GB" b="0" i="0" dirty="0"/>
            <a:t>Social Care East Central </a:t>
          </a:r>
          <a:endParaRPr lang="en-US" dirty="0"/>
        </a:p>
      </dgm:t>
    </dgm:pt>
    <dgm:pt modelId="{71ABE764-0137-42C9-A5E1-6F880C7B5540}" type="parTrans" cxnId="{2100F210-6A98-4AF9-981B-A0274CC7ADF3}">
      <dgm:prSet/>
      <dgm:spPr/>
      <dgm:t>
        <a:bodyPr/>
        <a:lstStyle/>
        <a:p>
          <a:endParaRPr lang="en-US"/>
        </a:p>
      </dgm:t>
    </dgm:pt>
    <dgm:pt modelId="{3D377D60-5DE5-4A48-8353-EABF2C784F5C}" type="sibTrans" cxnId="{2100F210-6A98-4AF9-981B-A0274CC7ADF3}">
      <dgm:prSet/>
      <dgm:spPr/>
      <dgm:t>
        <a:bodyPr/>
        <a:lstStyle/>
        <a:p>
          <a:endParaRPr lang="en-US"/>
        </a:p>
      </dgm:t>
    </dgm:pt>
    <dgm:pt modelId="{48B5FB5E-4966-4E06-90F2-32A3E928DDCA}">
      <dgm:prSet/>
      <dgm:spPr>
        <a:solidFill>
          <a:schemeClr val="accent6"/>
        </a:solidFill>
      </dgm:spPr>
      <dgm:t>
        <a:bodyPr/>
        <a:lstStyle/>
        <a:p>
          <a:r>
            <a:rPr lang="en-GB" b="0" i="0"/>
            <a:t>Social Care South </a:t>
          </a:r>
          <a:endParaRPr lang="en-US"/>
        </a:p>
      </dgm:t>
    </dgm:pt>
    <dgm:pt modelId="{3625BDD3-D9D1-4865-9BB4-BEB28424A01A}" type="parTrans" cxnId="{D3D487A7-6ECB-434D-BCAB-698B879E3EFC}">
      <dgm:prSet/>
      <dgm:spPr/>
      <dgm:t>
        <a:bodyPr/>
        <a:lstStyle/>
        <a:p>
          <a:endParaRPr lang="en-US"/>
        </a:p>
      </dgm:t>
    </dgm:pt>
    <dgm:pt modelId="{28B6855C-C6B2-4B09-8F3B-03BC10274527}" type="sibTrans" cxnId="{D3D487A7-6ECB-434D-BCAB-698B879E3EFC}">
      <dgm:prSet/>
      <dgm:spPr/>
      <dgm:t>
        <a:bodyPr/>
        <a:lstStyle/>
        <a:p>
          <a:endParaRPr lang="en-US"/>
        </a:p>
      </dgm:t>
    </dgm:pt>
    <dgm:pt modelId="{0A0D895B-C498-4FD8-B460-EA8C76A2649C}">
      <dgm:prSet/>
      <dgm:spPr>
        <a:solidFill>
          <a:schemeClr val="accent4">
            <a:lumMod val="75000"/>
          </a:schemeClr>
        </a:solidFill>
      </dgm:spPr>
      <dgm:t>
        <a:bodyPr/>
        <a:lstStyle/>
        <a:p>
          <a:r>
            <a:rPr lang="en-GB" b="0" i="0"/>
            <a:t>Safer Options</a:t>
          </a:r>
          <a:endParaRPr lang="en-US"/>
        </a:p>
      </dgm:t>
    </dgm:pt>
    <dgm:pt modelId="{C4D73D8D-F7B4-4E25-A8F2-D28BFAD34239}" type="parTrans" cxnId="{1EA45C73-644E-4B2F-8B71-6A360DCE6F56}">
      <dgm:prSet/>
      <dgm:spPr/>
      <dgm:t>
        <a:bodyPr/>
        <a:lstStyle/>
        <a:p>
          <a:endParaRPr lang="en-US"/>
        </a:p>
      </dgm:t>
    </dgm:pt>
    <dgm:pt modelId="{0567023A-9A53-417B-9171-157DC60F59EF}" type="sibTrans" cxnId="{1EA45C73-644E-4B2F-8B71-6A360DCE6F56}">
      <dgm:prSet/>
      <dgm:spPr/>
      <dgm:t>
        <a:bodyPr/>
        <a:lstStyle/>
        <a:p>
          <a:endParaRPr lang="en-US"/>
        </a:p>
      </dgm:t>
    </dgm:pt>
    <dgm:pt modelId="{1542FCD2-B0A4-429D-9649-2D9634DB95D5}">
      <dgm:prSet/>
      <dgm:spPr>
        <a:solidFill>
          <a:schemeClr val="accent2"/>
        </a:solidFill>
      </dgm:spPr>
      <dgm:t>
        <a:bodyPr/>
        <a:lstStyle/>
        <a:p>
          <a:r>
            <a:rPr lang="en-GB" b="0" i="0" dirty="0"/>
            <a:t>Barnardo’s Service Manager (Old Market Services)</a:t>
          </a:r>
          <a:endParaRPr lang="en-US" dirty="0"/>
        </a:p>
      </dgm:t>
    </dgm:pt>
    <dgm:pt modelId="{39E4ABBE-244F-408C-A58F-79CFDD4E5698}" type="parTrans" cxnId="{6166E2B9-781D-4125-B6DB-7C518FEA4E91}">
      <dgm:prSet/>
      <dgm:spPr/>
      <dgm:t>
        <a:bodyPr/>
        <a:lstStyle/>
        <a:p>
          <a:endParaRPr lang="en-US"/>
        </a:p>
      </dgm:t>
    </dgm:pt>
    <dgm:pt modelId="{2D6D8922-8675-47E2-8605-C76CDD1C21CD}" type="sibTrans" cxnId="{6166E2B9-781D-4125-B6DB-7C518FEA4E91}">
      <dgm:prSet/>
      <dgm:spPr/>
      <dgm:t>
        <a:bodyPr/>
        <a:lstStyle/>
        <a:p>
          <a:endParaRPr lang="en-US"/>
        </a:p>
      </dgm:t>
    </dgm:pt>
    <dgm:pt modelId="{3DADDD09-626B-472F-9B1A-706BB3F5E683}">
      <dgm:prSet/>
      <dgm:spPr/>
      <dgm:t>
        <a:bodyPr/>
        <a:lstStyle/>
        <a:p>
          <a:r>
            <a:rPr lang="en-GB" b="0" i="0"/>
            <a:t>OPCC</a:t>
          </a:r>
          <a:endParaRPr lang="en-US"/>
        </a:p>
      </dgm:t>
    </dgm:pt>
    <dgm:pt modelId="{2C05D11C-1094-4A74-A5E6-B50C194404FF}" type="parTrans" cxnId="{5CCD4A41-30A4-48DA-9AB2-BB528ED29C62}">
      <dgm:prSet/>
      <dgm:spPr/>
      <dgm:t>
        <a:bodyPr/>
        <a:lstStyle/>
        <a:p>
          <a:endParaRPr lang="en-US"/>
        </a:p>
      </dgm:t>
    </dgm:pt>
    <dgm:pt modelId="{6FDCE369-7E63-4D8F-BFFF-6EDBCF5F8B8F}" type="sibTrans" cxnId="{5CCD4A41-30A4-48DA-9AB2-BB528ED29C62}">
      <dgm:prSet/>
      <dgm:spPr/>
      <dgm:t>
        <a:bodyPr/>
        <a:lstStyle/>
        <a:p>
          <a:endParaRPr lang="en-US"/>
        </a:p>
      </dgm:t>
    </dgm:pt>
    <dgm:pt modelId="{B50E838E-0DD1-4126-8277-59D64C5A287A}">
      <dgm:prSet/>
      <dgm:spPr/>
      <dgm:t>
        <a:bodyPr/>
        <a:lstStyle/>
        <a:p>
          <a:r>
            <a:rPr lang="en-GB" b="0" i="0"/>
            <a:t>Centre of Expertise and CSA Pathway</a:t>
          </a:r>
          <a:endParaRPr lang="en-US"/>
        </a:p>
      </dgm:t>
    </dgm:pt>
    <dgm:pt modelId="{C31E6D71-D136-4DED-ADDB-3B01BE0D1186}" type="parTrans" cxnId="{9A853490-3625-45B3-A650-D991D51292C5}">
      <dgm:prSet/>
      <dgm:spPr/>
      <dgm:t>
        <a:bodyPr/>
        <a:lstStyle/>
        <a:p>
          <a:endParaRPr lang="en-US"/>
        </a:p>
      </dgm:t>
    </dgm:pt>
    <dgm:pt modelId="{72C2AB32-9D59-4362-A259-7A417DA2C6C1}" type="sibTrans" cxnId="{9A853490-3625-45B3-A650-D991D51292C5}">
      <dgm:prSet/>
      <dgm:spPr/>
      <dgm:t>
        <a:bodyPr/>
        <a:lstStyle/>
        <a:p>
          <a:endParaRPr lang="en-US"/>
        </a:p>
      </dgm:t>
    </dgm:pt>
    <dgm:pt modelId="{F1C8BA80-1B0F-4DA3-A1E2-F8897F9D3B31}">
      <dgm:prSet/>
      <dgm:spPr>
        <a:solidFill>
          <a:schemeClr val="accent6"/>
        </a:solidFill>
      </dgm:spPr>
      <dgm:t>
        <a:bodyPr/>
        <a:lstStyle/>
        <a:p>
          <a:r>
            <a:rPr lang="en-GB" b="0" i="0" dirty="0"/>
            <a:t>Senior Youth Workers (FIF &amp; Safer Option)</a:t>
          </a:r>
          <a:endParaRPr lang="en-US" dirty="0"/>
        </a:p>
      </dgm:t>
    </dgm:pt>
    <dgm:pt modelId="{F46B074D-21BC-42CA-94DF-B53F4B1DC33B}" type="parTrans" cxnId="{5815CE4C-0622-4C63-8BCC-91D936983AF3}">
      <dgm:prSet/>
      <dgm:spPr/>
      <dgm:t>
        <a:bodyPr/>
        <a:lstStyle/>
        <a:p>
          <a:endParaRPr lang="en-US"/>
        </a:p>
      </dgm:t>
    </dgm:pt>
    <dgm:pt modelId="{1AFFEA73-1D80-46E9-A53C-1CFFD4443F43}" type="sibTrans" cxnId="{5815CE4C-0622-4C63-8BCC-91D936983AF3}">
      <dgm:prSet/>
      <dgm:spPr/>
      <dgm:t>
        <a:bodyPr/>
        <a:lstStyle/>
        <a:p>
          <a:endParaRPr lang="en-US"/>
        </a:p>
      </dgm:t>
    </dgm:pt>
    <dgm:pt modelId="{1C999221-818A-4516-8927-F60363A1BA91}">
      <dgm:prSet/>
      <dgm:spPr>
        <a:solidFill>
          <a:schemeClr val="accent6"/>
        </a:solidFill>
      </dgm:spPr>
      <dgm:t>
        <a:bodyPr/>
        <a:lstStyle/>
        <a:p>
          <a:r>
            <a:rPr lang="en-GB" b="0" i="0" dirty="0"/>
            <a:t>Education Inclusion Managers (FIF &amp; Safer Option)</a:t>
          </a:r>
          <a:endParaRPr lang="en-US" dirty="0"/>
        </a:p>
      </dgm:t>
    </dgm:pt>
    <dgm:pt modelId="{71AF0BB3-FC65-4809-9A31-3A0843A85AB2}" type="parTrans" cxnId="{BA6904F4-1C9F-4F77-8607-10E2AC7A4560}">
      <dgm:prSet/>
      <dgm:spPr/>
      <dgm:t>
        <a:bodyPr/>
        <a:lstStyle/>
        <a:p>
          <a:endParaRPr lang="en-US"/>
        </a:p>
      </dgm:t>
    </dgm:pt>
    <dgm:pt modelId="{E38DEA30-97A9-4309-BF00-1446910FBD85}" type="sibTrans" cxnId="{BA6904F4-1C9F-4F77-8607-10E2AC7A4560}">
      <dgm:prSet/>
      <dgm:spPr/>
      <dgm:t>
        <a:bodyPr/>
        <a:lstStyle/>
        <a:p>
          <a:endParaRPr lang="en-US"/>
        </a:p>
      </dgm:t>
    </dgm:pt>
    <dgm:pt modelId="{25B1CDDC-7696-48F7-88A8-1ED37A54C32A}">
      <dgm:prSet/>
      <dgm:spPr/>
      <dgm:t>
        <a:bodyPr/>
        <a:lstStyle/>
        <a:p>
          <a:r>
            <a:rPr lang="en-GB" b="0" i="0"/>
            <a:t>YOT </a:t>
          </a:r>
          <a:endParaRPr lang="en-US"/>
        </a:p>
      </dgm:t>
    </dgm:pt>
    <dgm:pt modelId="{B73CECDE-7A2A-43F1-B990-BE70F3578326}" type="parTrans" cxnId="{D49E023C-E0B8-42C5-83A2-096284A36A7C}">
      <dgm:prSet/>
      <dgm:spPr/>
      <dgm:t>
        <a:bodyPr/>
        <a:lstStyle/>
        <a:p>
          <a:endParaRPr lang="en-US"/>
        </a:p>
      </dgm:t>
    </dgm:pt>
    <dgm:pt modelId="{0F3AE1FA-2DDB-4091-A7A0-038364297CD2}" type="sibTrans" cxnId="{D49E023C-E0B8-42C5-83A2-096284A36A7C}">
      <dgm:prSet/>
      <dgm:spPr/>
      <dgm:t>
        <a:bodyPr/>
        <a:lstStyle/>
        <a:p>
          <a:endParaRPr lang="en-US"/>
        </a:p>
      </dgm:t>
    </dgm:pt>
    <dgm:pt modelId="{FD819462-4C86-4454-9A4D-AD2FF0F21671}">
      <dgm:prSet/>
      <dgm:spPr>
        <a:solidFill>
          <a:schemeClr val="accent4">
            <a:lumMod val="75000"/>
          </a:schemeClr>
        </a:solidFill>
      </dgm:spPr>
      <dgm:t>
        <a:bodyPr/>
        <a:lstStyle/>
        <a:p>
          <a:r>
            <a:rPr lang="en-GB" b="0" i="0" dirty="0"/>
            <a:t>University of Bedfordshire (Contextual Safeguarding)</a:t>
          </a:r>
          <a:endParaRPr lang="en-US" dirty="0"/>
        </a:p>
      </dgm:t>
    </dgm:pt>
    <dgm:pt modelId="{04FA4F87-598E-4F33-B669-CDF87303D1D9}" type="parTrans" cxnId="{D72D71DF-2169-4E0A-997A-D23FD5B7378E}">
      <dgm:prSet/>
      <dgm:spPr/>
      <dgm:t>
        <a:bodyPr/>
        <a:lstStyle/>
        <a:p>
          <a:endParaRPr lang="en-US"/>
        </a:p>
      </dgm:t>
    </dgm:pt>
    <dgm:pt modelId="{24178504-7E24-4F73-A33D-156586838F96}" type="sibTrans" cxnId="{D72D71DF-2169-4E0A-997A-D23FD5B7378E}">
      <dgm:prSet/>
      <dgm:spPr/>
      <dgm:t>
        <a:bodyPr/>
        <a:lstStyle/>
        <a:p>
          <a:endParaRPr lang="en-US"/>
        </a:p>
      </dgm:t>
    </dgm:pt>
    <dgm:pt modelId="{A0822D8F-5531-4D29-A780-EAC09FC277B8}" type="pres">
      <dgm:prSet presAssocID="{157EE0B2-5F8D-4908-93D5-52B51A73768A}" presName="diagram" presStyleCnt="0">
        <dgm:presLayoutVars>
          <dgm:dir/>
          <dgm:resizeHandles val="exact"/>
        </dgm:presLayoutVars>
      </dgm:prSet>
      <dgm:spPr/>
    </dgm:pt>
    <dgm:pt modelId="{47F249D2-3DA4-4A2B-AA03-83D5CD9E8839}" type="pres">
      <dgm:prSet presAssocID="{946EF266-C593-4B4A-BAA6-ED6D892F8186}" presName="node" presStyleLbl="node1" presStyleIdx="0" presStyleCnt="13">
        <dgm:presLayoutVars>
          <dgm:bulletEnabled val="1"/>
        </dgm:presLayoutVars>
      </dgm:prSet>
      <dgm:spPr/>
    </dgm:pt>
    <dgm:pt modelId="{2B351CF0-1E87-4E26-84CA-92E2992C1AAC}" type="pres">
      <dgm:prSet presAssocID="{BEE4D2DD-D7E4-4712-A8D5-666887E8A18B}" presName="sibTrans" presStyleCnt="0"/>
      <dgm:spPr/>
    </dgm:pt>
    <dgm:pt modelId="{77BAE14F-5383-427F-8C54-7C67F1F463C0}" type="pres">
      <dgm:prSet presAssocID="{69188646-5033-4C03-82FD-23276F70A22F}" presName="node" presStyleLbl="node1" presStyleIdx="1" presStyleCnt="13">
        <dgm:presLayoutVars>
          <dgm:bulletEnabled val="1"/>
        </dgm:presLayoutVars>
      </dgm:prSet>
      <dgm:spPr/>
    </dgm:pt>
    <dgm:pt modelId="{F22EE91A-8C3D-423E-9A24-9EA66ECBF7E8}" type="pres">
      <dgm:prSet presAssocID="{0E2CEFE3-14AA-4A9C-A3A1-D0C4AE60FC28}" presName="sibTrans" presStyleCnt="0"/>
      <dgm:spPr/>
    </dgm:pt>
    <dgm:pt modelId="{B3D245B4-8DB8-4390-B40E-48FCE1CAD556}" type="pres">
      <dgm:prSet presAssocID="{3C0D7AF0-F84F-4739-9555-B3E88445C3A9}" presName="node" presStyleLbl="node1" presStyleIdx="2" presStyleCnt="13">
        <dgm:presLayoutVars>
          <dgm:bulletEnabled val="1"/>
        </dgm:presLayoutVars>
      </dgm:prSet>
      <dgm:spPr/>
    </dgm:pt>
    <dgm:pt modelId="{099FB7F3-A6F7-4B88-883E-5598D998F879}" type="pres">
      <dgm:prSet presAssocID="{4E2B27EE-A874-4E03-B0E0-DA9765EBC1AE}" presName="sibTrans" presStyleCnt="0"/>
      <dgm:spPr/>
    </dgm:pt>
    <dgm:pt modelId="{899FE7C4-D7DA-4240-8E75-2E85888392D5}" type="pres">
      <dgm:prSet presAssocID="{B3D1C8B8-B268-4587-A4D3-F51D144B34CF}" presName="node" presStyleLbl="node1" presStyleIdx="3" presStyleCnt="13">
        <dgm:presLayoutVars>
          <dgm:bulletEnabled val="1"/>
        </dgm:presLayoutVars>
      </dgm:prSet>
      <dgm:spPr/>
    </dgm:pt>
    <dgm:pt modelId="{ABDC6C7C-FBA8-447F-A4BF-CB54FA528F87}" type="pres">
      <dgm:prSet presAssocID="{3D377D60-5DE5-4A48-8353-EABF2C784F5C}" presName="sibTrans" presStyleCnt="0"/>
      <dgm:spPr/>
    </dgm:pt>
    <dgm:pt modelId="{C5C89306-C534-4526-9F24-95AAC02B51DE}" type="pres">
      <dgm:prSet presAssocID="{48B5FB5E-4966-4E06-90F2-32A3E928DDCA}" presName="node" presStyleLbl="node1" presStyleIdx="4" presStyleCnt="13">
        <dgm:presLayoutVars>
          <dgm:bulletEnabled val="1"/>
        </dgm:presLayoutVars>
      </dgm:prSet>
      <dgm:spPr/>
    </dgm:pt>
    <dgm:pt modelId="{D70592EA-88F6-426C-8DE6-9103066C8196}" type="pres">
      <dgm:prSet presAssocID="{28B6855C-C6B2-4B09-8F3B-03BC10274527}" presName="sibTrans" presStyleCnt="0"/>
      <dgm:spPr/>
    </dgm:pt>
    <dgm:pt modelId="{C9126EE4-8E17-4D83-BDD7-9678F5FD71B2}" type="pres">
      <dgm:prSet presAssocID="{0A0D895B-C498-4FD8-B460-EA8C76A2649C}" presName="node" presStyleLbl="node1" presStyleIdx="5" presStyleCnt="13">
        <dgm:presLayoutVars>
          <dgm:bulletEnabled val="1"/>
        </dgm:presLayoutVars>
      </dgm:prSet>
      <dgm:spPr/>
    </dgm:pt>
    <dgm:pt modelId="{9304D7E3-95D5-4A9C-B095-27EE2F77C364}" type="pres">
      <dgm:prSet presAssocID="{0567023A-9A53-417B-9171-157DC60F59EF}" presName="sibTrans" presStyleCnt="0"/>
      <dgm:spPr/>
    </dgm:pt>
    <dgm:pt modelId="{F177375C-82C6-417E-8B64-5321B398D0F0}" type="pres">
      <dgm:prSet presAssocID="{1542FCD2-B0A4-429D-9649-2D9634DB95D5}" presName="node" presStyleLbl="node1" presStyleIdx="6" presStyleCnt="13">
        <dgm:presLayoutVars>
          <dgm:bulletEnabled val="1"/>
        </dgm:presLayoutVars>
      </dgm:prSet>
      <dgm:spPr/>
    </dgm:pt>
    <dgm:pt modelId="{F3B4D174-9F5E-4E9B-AED3-7A71FB51A3E7}" type="pres">
      <dgm:prSet presAssocID="{2D6D8922-8675-47E2-8605-C76CDD1C21CD}" presName="sibTrans" presStyleCnt="0"/>
      <dgm:spPr/>
    </dgm:pt>
    <dgm:pt modelId="{22C41FB4-A3C7-4471-B365-5FF396F689F2}" type="pres">
      <dgm:prSet presAssocID="{3DADDD09-626B-472F-9B1A-706BB3F5E683}" presName="node" presStyleLbl="node1" presStyleIdx="7" presStyleCnt="13">
        <dgm:presLayoutVars>
          <dgm:bulletEnabled val="1"/>
        </dgm:presLayoutVars>
      </dgm:prSet>
      <dgm:spPr/>
    </dgm:pt>
    <dgm:pt modelId="{6F6003A4-4725-416F-9BB6-E0EC3D1A5B35}" type="pres">
      <dgm:prSet presAssocID="{6FDCE369-7E63-4D8F-BFFF-6EDBCF5F8B8F}" presName="sibTrans" presStyleCnt="0"/>
      <dgm:spPr/>
    </dgm:pt>
    <dgm:pt modelId="{0110CB95-4F87-4234-9042-0FB83674BAE9}" type="pres">
      <dgm:prSet presAssocID="{B50E838E-0DD1-4126-8277-59D64C5A287A}" presName="node" presStyleLbl="node1" presStyleIdx="8" presStyleCnt="13">
        <dgm:presLayoutVars>
          <dgm:bulletEnabled val="1"/>
        </dgm:presLayoutVars>
      </dgm:prSet>
      <dgm:spPr/>
    </dgm:pt>
    <dgm:pt modelId="{41062670-BEC2-48C5-820F-D29C6010C207}" type="pres">
      <dgm:prSet presAssocID="{72C2AB32-9D59-4362-A259-7A417DA2C6C1}" presName="sibTrans" presStyleCnt="0"/>
      <dgm:spPr/>
    </dgm:pt>
    <dgm:pt modelId="{DCE03728-3069-4E5D-8218-08D2F503067E}" type="pres">
      <dgm:prSet presAssocID="{F1C8BA80-1B0F-4DA3-A1E2-F8897F9D3B31}" presName="node" presStyleLbl="node1" presStyleIdx="9" presStyleCnt="13">
        <dgm:presLayoutVars>
          <dgm:bulletEnabled val="1"/>
        </dgm:presLayoutVars>
      </dgm:prSet>
      <dgm:spPr/>
    </dgm:pt>
    <dgm:pt modelId="{BCDF91CD-D17C-42CC-ACFF-6607B8A87C1C}" type="pres">
      <dgm:prSet presAssocID="{1AFFEA73-1D80-46E9-A53C-1CFFD4443F43}" presName="sibTrans" presStyleCnt="0"/>
      <dgm:spPr/>
    </dgm:pt>
    <dgm:pt modelId="{B42873F6-1109-413B-8233-267460AAF4C0}" type="pres">
      <dgm:prSet presAssocID="{1C999221-818A-4516-8927-F60363A1BA91}" presName="node" presStyleLbl="node1" presStyleIdx="10" presStyleCnt="13">
        <dgm:presLayoutVars>
          <dgm:bulletEnabled val="1"/>
        </dgm:presLayoutVars>
      </dgm:prSet>
      <dgm:spPr/>
    </dgm:pt>
    <dgm:pt modelId="{0564D083-759C-4F63-B132-F283D6637426}" type="pres">
      <dgm:prSet presAssocID="{E38DEA30-97A9-4309-BF00-1446910FBD85}" presName="sibTrans" presStyleCnt="0"/>
      <dgm:spPr/>
    </dgm:pt>
    <dgm:pt modelId="{85C08FCF-F742-4510-82EC-41BF4C4377C5}" type="pres">
      <dgm:prSet presAssocID="{25B1CDDC-7696-48F7-88A8-1ED37A54C32A}" presName="node" presStyleLbl="node1" presStyleIdx="11" presStyleCnt="13">
        <dgm:presLayoutVars>
          <dgm:bulletEnabled val="1"/>
        </dgm:presLayoutVars>
      </dgm:prSet>
      <dgm:spPr/>
    </dgm:pt>
    <dgm:pt modelId="{0B30A3B9-D584-4CAF-B333-F5E3A06B3E97}" type="pres">
      <dgm:prSet presAssocID="{0F3AE1FA-2DDB-4091-A7A0-038364297CD2}" presName="sibTrans" presStyleCnt="0"/>
      <dgm:spPr/>
    </dgm:pt>
    <dgm:pt modelId="{A9D64C4D-D84F-41EB-998E-BFD908510FC6}" type="pres">
      <dgm:prSet presAssocID="{FD819462-4C86-4454-9A4D-AD2FF0F21671}" presName="node" presStyleLbl="node1" presStyleIdx="12" presStyleCnt="13">
        <dgm:presLayoutVars>
          <dgm:bulletEnabled val="1"/>
        </dgm:presLayoutVars>
      </dgm:prSet>
      <dgm:spPr/>
    </dgm:pt>
  </dgm:ptLst>
  <dgm:cxnLst>
    <dgm:cxn modelId="{16A04A01-934A-44D0-96BA-A0D77D6117CC}" type="presOf" srcId="{0A0D895B-C498-4FD8-B460-EA8C76A2649C}" destId="{C9126EE4-8E17-4D83-BDD7-9678F5FD71B2}" srcOrd="0" destOrd="0" presId="urn:microsoft.com/office/officeart/2005/8/layout/default"/>
    <dgm:cxn modelId="{2100F210-6A98-4AF9-981B-A0274CC7ADF3}" srcId="{157EE0B2-5F8D-4908-93D5-52B51A73768A}" destId="{B3D1C8B8-B268-4587-A4D3-F51D144B34CF}" srcOrd="3" destOrd="0" parTransId="{71ABE764-0137-42C9-A5E1-6F880C7B5540}" sibTransId="{3D377D60-5DE5-4A48-8353-EABF2C784F5C}"/>
    <dgm:cxn modelId="{91F35D15-5352-4E7A-8FF5-7FF2BCEA7B1D}" srcId="{157EE0B2-5F8D-4908-93D5-52B51A73768A}" destId="{946EF266-C593-4B4A-BAA6-ED6D892F8186}" srcOrd="0" destOrd="0" parTransId="{0033E90C-6AE9-4B70-BFB5-0897BEF9ED14}" sibTransId="{BEE4D2DD-D7E4-4712-A8D5-666887E8A18B}"/>
    <dgm:cxn modelId="{C710B72D-1EC4-4080-9C08-6A1B1F6B920C}" type="presOf" srcId="{1542FCD2-B0A4-429D-9649-2D9634DB95D5}" destId="{F177375C-82C6-417E-8B64-5321B398D0F0}" srcOrd="0" destOrd="0" presId="urn:microsoft.com/office/officeart/2005/8/layout/default"/>
    <dgm:cxn modelId="{3C39B335-77A2-4E3B-8CD9-BD339D9AEC2D}" type="presOf" srcId="{157EE0B2-5F8D-4908-93D5-52B51A73768A}" destId="{A0822D8F-5531-4D29-A780-EAC09FC277B8}" srcOrd="0" destOrd="0" presId="urn:microsoft.com/office/officeart/2005/8/layout/default"/>
    <dgm:cxn modelId="{7F058A3A-C6CC-4DA5-8C83-7252FBDCFFA4}" type="presOf" srcId="{946EF266-C593-4B4A-BAA6-ED6D892F8186}" destId="{47F249D2-3DA4-4A2B-AA03-83D5CD9E8839}" srcOrd="0" destOrd="0" presId="urn:microsoft.com/office/officeart/2005/8/layout/default"/>
    <dgm:cxn modelId="{D49E023C-E0B8-42C5-83A2-096284A36A7C}" srcId="{157EE0B2-5F8D-4908-93D5-52B51A73768A}" destId="{25B1CDDC-7696-48F7-88A8-1ED37A54C32A}" srcOrd="11" destOrd="0" parTransId="{B73CECDE-7A2A-43F1-B990-BE70F3578326}" sibTransId="{0F3AE1FA-2DDB-4091-A7A0-038364297CD2}"/>
    <dgm:cxn modelId="{5CCD4A41-30A4-48DA-9AB2-BB528ED29C62}" srcId="{157EE0B2-5F8D-4908-93D5-52B51A73768A}" destId="{3DADDD09-626B-472F-9B1A-706BB3F5E683}" srcOrd="7" destOrd="0" parTransId="{2C05D11C-1094-4A74-A5E6-B50C194404FF}" sibTransId="{6FDCE369-7E63-4D8F-BFFF-6EDBCF5F8B8F}"/>
    <dgm:cxn modelId="{F41A0842-6657-4BA1-A9F6-566D60A7FD10}" type="presOf" srcId="{3C0D7AF0-F84F-4739-9555-B3E88445C3A9}" destId="{B3D245B4-8DB8-4390-B40E-48FCE1CAD556}" srcOrd="0" destOrd="0" presId="urn:microsoft.com/office/officeart/2005/8/layout/default"/>
    <dgm:cxn modelId="{5450A642-E23A-4C1C-B77B-FBEC54408D0F}" type="presOf" srcId="{B3D1C8B8-B268-4587-A4D3-F51D144B34CF}" destId="{899FE7C4-D7DA-4240-8E75-2E85888392D5}" srcOrd="0" destOrd="0" presId="urn:microsoft.com/office/officeart/2005/8/layout/default"/>
    <dgm:cxn modelId="{5815CE4C-0622-4C63-8BCC-91D936983AF3}" srcId="{157EE0B2-5F8D-4908-93D5-52B51A73768A}" destId="{F1C8BA80-1B0F-4DA3-A1E2-F8897F9D3B31}" srcOrd="9" destOrd="0" parTransId="{F46B074D-21BC-42CA-94DF-B53F4B1DC33B}" sibTransId="{1AFFEA73-1D80-46E9-A53C-1CFFD4443F43}"/>
    <dgm:cxn modelId="{1EA45C73-644E-4B2F-8B71-6A360DCE6F56}" srcId="{157EE0B2-5F8D-4908-93D5-52B51A73768A}" destId="{0A0D895B-C498-4FD8-B460-EA8C76A2649C}" srcOrd="5" destOrd="0" parTransId="{C4D73D8D-F7B4-4E25-A8F2-D28BFAD34239}" sibTransId="{0567023A-9A53-417B-9171-157DC60F59EF}"/>
    <dgm:cxn modelId="{006BE859-8FEE-4387-8B70-572F6BFAC6A5}" srcId="{157EE0B2-5F8D-4908-93D5-52B51A73768A}" destId="{3C0D7AF0-F84F-4739-9555-B3E88445C3A9}" srcOrd="2" destOrd="0" parTransId="{208F6B6A-B88A-4374-8900-80E13E4027C0}" sibTransId="{4E2B27EE-A874-4E03-B0E0-DA9765EBC1AE}"/>
    <dgm:cxn modelId="{A7713A83-7ED0-4BAE-A0C7-1EB791B0919B}" type="presOf" srcId="{3DADDD09-626B-472F-9B1A-706BB3F5E683}" destId="{22C41FB4-A3C7-4471-B365-5FF396F689F2}" srcOrd="0" destOrd="0" presId="urn:microsoft.com/office/officeart/2005/8/layout/default"/>
    <dgm:cxn modelId="{80E32D8B-EC61-4105-BE7D-35CF5A3F2AC8}" type="presOf" srcId="{1C999221-818A-4516-8927-F60363A1BA91}" destId="{B42873F6-1109-413B-8233-267460AAF4C0}" srcOrd="0" destOrd="0" presId="urn:microsoft.com/office/officeart/2005/8/layout/default"/>
    <dgm:cxn modelId="{9A853490-3625-45B3-A650-D991D51292C5}" srcId="{157EE0B2-5F8D-4908-93D5-52B51A73768A}" destId="{B50E838E-0DD1-4126-8277-59D64C5A287A}" srcOrd="8" destOrd="0" parTransId="{C31E6D71-D136-4DED-ADDB-3B01BE0D1186}" sibTransId="{72C2AB32-9D59-4362-A259-7A417DA2C6C1}"/>
    <dgm:cxn modelId="{C15F0D92-D418-4EFF-A0DA-ED3F85AA5586}" type="presOf" srcId="{48B5FB5E-4966-4E06-90F2-32A3E928DDCA}" destId="{C5C89306-C534-4526-9F24-95AAC02B51DE}" srcOrd="0" destOrd="0" presId="urn:microsoft.com/office/officeart/2005/8/layout/default"/>
    <dgm:cxn modelId="{6D3C3DA1-5FE9-4BB7-851E-B2DD2FF85FD6}" type="presOf" srcId="{FD819462-4C86-4454-9A4D-AD2FF0F21671}" destId="{A9D64C4D-D84F-41EB-998E-BFD908510FC6}" srcOrd="0" destOrd="0" presId="urn:microsoft.com/office/officeart/2005/8/layout/default"/>
    <dgm:cxn modelId="{D3D487A7-6ECB-434D-BCAB-698B879E3EFC}" srcId="{157EE0B2-5F8D-4908-93D5-52B51A73768A}" destId="{48B5FB5E-4966-4E06-90F2-32A3E928DDCA}" srcOrd="4" destOrd="0" parTransId="{3625BDD3-D9D1-4865-9BB4-BEB28424A01A}" sibTransId="{28B6855C-C6B2-4B09-8F3B-03BC10274527}"/>
    <dgm:cxn modelId="{32F795AE-645B-4829-A1EE-74D981BB0E7F}" srcId="{157EE0B2-5F8D-4908-93D5-52B51A73768A}" destId="{69188646-5033-4C03-82FD-23276F70A22F}" srcOrd="1" destOrd="0" parTransId="{55E716F0-CA4A-4137-8148-5BD4CC895A2A}" sibTransId="{0E2CEFE3-14AA-4A9C-A3A1-D0C4AE60FC28}"/>
    <dgm:cxn modelId="{6166E2B9-781D-4125-B6DB-7C518FEA4E91}" srcId="{157EE0B2-5F8D-4908-93D5-52B51A73768A}" destId="{1542FCD2-B0A4-429D-9649-2D9634DB95D5}" srcOrd="6" destOrd="0" parTransId="{39E4ABBE-244F-408C-A58F-79CFDD4E5698}" sibTransId="{2D6D8922-8675-47E2-8605-C76CDD1C21CD}"/>
    <dgm:cxn modelId="{D72D71DF-2169-4E0A-997A-D23FD5B7378E}" srcId="{157EE0B2-5F8D-4908-93D5-52B51A73768A}" destId="{FD819462-4C86-4454-9A4D-AD2FF0F21671}" srcOrd="12" destOrd="0" parTransId="{04FA4F87-598E-4F33-B669-CDF87303D1D9}" sibTransId="{24178504-7E24-4F73-A33D-156586838F96}"/>
    <dgm:cxn modelId="{5C4A86E1-E0F9-495A-B989-D7DBBDECD58E}" type="presOf" srcId="{F1C8BA80-1B0F-4DA3-A1E2-F8897F9D3B31}" destId="{DCE03728-3069-4E5D-8218-08D2F503067E}" srcOrd="0" destOrd="0" presId="urn:microsoft.com/office/officeart/2005/8/layout/default"/>
    <dgm:cxn modelId="{02AE1CE2-64BD-4746-BF03-3860D0E09AE7}" type="presOf" srcId="{25B1CDDC-7696-48F7-88A8-1ED37A54C32A}" destId="{85C08FCF-F742-4510-82EC-41BF4C4377C5}" srcOrd="0" destOrd="0" presId="urn:microsoft.com/office/officeart/2005/8/layout/default"/>
    <dgm:cxn modelId="{506910F0-4462-4D2B-8774-28D653363A6B}" type="presOf" srcId="{B50E838E-0DD1-4126-8277-59D64C5A287A}" destId="{0110CB95-4F87-4234-9042-0FB83674BAE9}" srcOrd="0" destOrd="0" presId="urn:microsoft.com/office/officeart/2005/8/layout/default"/>
    <dgm:cxn modelId="{BA6904F4-1C9F-4F77-8607-10E2AC7A4560}" srcId="{157EE0B2-5F8D-4908-93D5-52B51A73768A}" destId="{1C999221-818A-4516-8927-F60363A1BA91}" srcOrd="10" destOrd="0" parTransId="{71AF0BB3-FC65-4809-9A31-3A0843A85AB2}" sibTransId="{E38DEA30-97A9-4309-BF00-1446910FBD85}"/>
    <dgm:cxn modelId="{3389C8F7-CAFE-4F2E-BC0C-F2F59BB87466}" type="presOf" srcId="{69188646-5033-4C03-82FD-23276F70A22F}" destId="{77BAE14F-5383-427F-8C54-7C67F1F463C0}" srcOrd="0" destOrd="0" presId="urn:microsoft.com/office/officeart/2005/8/layout/default"/>
    <dgm:cxn modelId="{BCE3C136-D797-4F11-B1A6-6BF0E703501D}" type="presParOf" srcId="{A0822D8F-5531-4D29-A780-EAC09FC277B8}" destId="{47F249D2-3DA4-4A2B-AA03-83D5CD9E8839}" srcOrd="0" destOrd="0" presId="urn:microsoft.com/office/officeart/2005/8/layout/default"/>
    <dgm:cxn modelId="{764E69A1-39B9-44AA-8225-647FDCEDD7F4}" type="presParOf" srcId="{A0822D8F-5531-4D29-A780-EAC09FC277B8}" destId="{2B351CF0-1E87-4E26-84CA-92E2992C1AAC}" srcOrd="1" destOrd="0" presId="urn:microsoft.com/office/officeart/2005/8/layout/default"/>
    <dgm:cxn modelId="{0838BA1B-BAEE-4A32-974C-989DB962E4BD}" type="presParOf" srcId="{A0822D8F-5531-4D29-A780-EAC09FC277B8}" destId="{77BAE14F-5383-427F-8C54-7C67F1F463C0}" srcOrd="2" destOrd="0" presId="urn:microsoft.com/office/officeart/2005/8/layout/default"/>
    <dgm:cxn modelId="{6B69BC96-F5B8-47D3-B694-5A76F20A3B43}" type="presParOf" srcId="{A0822D8F-5531-4D29-A780-EAC09FC277B8}" destId="{F22EE91A-8C3D-423E-9A24-9EA66ECBF7E8}" srcOrd="3" destOrd="0" presId="urn:microsoft.com/office/officeart/2005/8/layout/default"/>
    <dgm:cxn modelId="{8B16A4B6-F739-4107-ACAD-B3AB0AD5CA7E}" type="presParOf" srcId="{A0822D8F-5531-4D29-A780-EAC09FC277B8}" destId="{B3D245B4-8DB8-4390-B40E-48FCE1CAD556}" srcOrd="4" destOrd="0" presId="urn:microsoft.com/office/officeart/2005/8/layout/default"/>
    <dgm:cxn modelId="{0377FBAA-EC3C-444A-8E75-8493E8D78505}" type="presParOf" srcId="{A0822D8F-5531-4D29-A780-EAC09FC277B8}" destId="{099FB7F3-A6F7-4B88-883E-5598D998F879}" srcOrd="5" destOrd="0" presId="urn:microsoft.com/office/officeart/2005/8/layout/default"/>
    <dgm:cxn modelId="{101F7A8B-B17A-44F8-86DF-40B1AEB5528C}" type="presParOf" srcId="{A0822D8F-5531-4D29-A780-EAC09FC277B8}" destId="{899FE7C4-D7DA-4240-8E75-2E85888392D5}" srcOrd="6" destOrd="0" presId="urn:microsoft.com/office/officeart/2005/8/layout/default"/>
    <dgm:cxn modelId="{CAE4E08C-DD65-42E9-A04F-A77AA8832734}" type="presParOf" srcId="{A0822D8F-5531-4D29-A780-EAC09FC277B8}" destId="{ABDC6C7C-FBA8-447F-A4BF-CB54FA528F87}" srcOrd="7" destOrd="0" presId="urn:microsoft.com/office/officeart/2005/8/layout/default"/>
    <dgm:cxn modelId="{D07C7AC5-18F9-4075-A221-6FE6A7E6B87A}" type="presParOf" srcId="{A0822D8F-5531-4D29-A780-EAC09FC277B8}" destId="{C5C89306-C534-4526-9F24-95AAC02B51DE}" srcOrd="8" destOrd="0" presId="urn:microsoft.com/office/officeart/2005/8/layout/default"/>
    <dgm:cxn modelId="{37513528-0864-4BA4-86FD-A5BBB196B26C}" type="presParOf" srcId="{A0822D8F-5531-4D29-A780-EAC09FC277B8}" destId="{D70592EA-88F6-426C-8DE6-9103066C8196}" srcOrd="9" destOrd="0" presId="urn:microsoft.com/office/officeart/2005/8/layout/default"/>
    <dgm:cxn modelId="{4E430FB5-C49F-4993-BF7E-00B44BDDC719}" type="presParOf" srcId="{A0822D8F-5531-4D29-A780-EAC09FC277B8}" destId="{C9126EE4-8E17-4D83-BDD7-9678F5FD71B2}" srcOrd="10" destOrd="0" presId="urn:microsoft.com/office/officeart/2005/8/layout/default"/>
    <dgm:cxn modelId="{4E171EF8-911A-4CCF-ADE6-64DA3794D15E}" type="presParOf" srcId="{A0822D8F-5531-4D29-A780-EAC09FC277B8}" destId="{9304D7E3-95D5-4A9C-B095-27EE2F77C364}" srcOrd="11" destOrd="0" presId="urn:microsoft.com/office/officeart/2005/8/layout/default"/>
    <dgm:cxn modelId="{5E194845-6936-4F3C-A872-EB71472B7094}" type="presParOf" srcId="{A0822D8F-5531-4D29-A780-EAC09FC277B8}" destId="{F177375C-82C6-417E-8B64-5321B398D0F0}" srcOrd="12" destOrd="0" presId="urn:microsoft.com/office/officeart/2005/8/layout/default"/>
    <dgm:cxn modelId="{D6D1E60A-7C19-4F65-8C82-0B172BFDA068}" type="presParOf" srcId="{A0822D8F-5531-4D29-A780-EAC09FC277B8}" destId="{F3B4D174-9F5E-4E9B-AED3-7A71FB51A3E7}" srcOrd="13" destOrd="0" presId="urn:microsoft.com/office/officeart/2005/8/layout/default"/>
    <dgm:cxn modelId="{DA3509E6-1DEF-4FF1-A40F-46F1809EE24D}" type="presParOf" srcId="{A0822D8F-5531-4D29-A780-EAC09FC277B8}" destId="{22C41FB4-A3C7-4471-B365-5FF396F689F2}" srcOrd="14" destOrd="0" presId="urn:microsoft.com/office/officeart/2005/8/layout/default"/>
    <dgm:cxn modelId="{B5A0AB12-65DD-41E6-A96F-50C4DF947D9E}" type="presParOf" srcId="{A0822D8F-5531-4D29-A780-EAC09FC277B8}" destId="{6F6003A4-4725-416F-9BB6-E0EC3D1A5B35}" srcOrd="15" destOrd="0" presId="urn:microsoft.com/office/officeart/2005/8/layout/default"/>
    <dgm:cxn modelId="{5950F72D-4C4B-4456-B182-2CD5C0176A27}" type="presParOf" srcId="{A0822D8F-5531-4D29-A780-EAC09FC277B8}" destId="{0110CB95-4F87-4234-9042-0FB83674BAE9}" srcOrd="16" destOrd="0" presId="urn:microsoft.com/office/officeart/2005/8/layout/default"/>
    <dgm:cxn modelId="{66C75B08-F147-4B05-9F87-E9A69509BC03}" type="presParOf" srcId="{A0822D8F-5531-4D29-A780-EAC09FC277B8}" destId="{41062670-BEC2-48C5-820F-D29C6010C207}" srcOrd="17" destOrd="0" presId="urn:microsoft.com/office/officeart/2005/8/layout/default"/>
    <dgm:cxn modelId="{AE734FFA-0D06-4D3A-B086-76F6B6669FE8}" type="presParOf" srcId="{A0822D8F-5531-4D29-A780-EAC09FC277B8}" destId="{DCE03728-3069-4E5D-8218-08D2F503067E}" srcOrd="18" destOrd="0" presId="urn:microsoft.com/office/officeart/2005/8/layout/default"/>
    <dgm:cxn modelId="{CAE5742F-B91B-4C7C-A08B-F094BA1EC06A}" type="presParOf" srcId="{A0822D8F-5531-4D29-A780-EAC09FC277B8}" destId="{BCDF91CD-D17C-42CC-ACFF-6607B8A87C1C}" srcOrd="19" destOrd="0" presId="urn:microsoft.com/office/officeart/2005/8/layout/default"/>
    <dgm:cxn modelId="{76AF7985-E847-405A-AB4F-15B68D559A37}" type="presParOf" srcId="{A0822D8F-5531-4D29-A780-EAC09FC277B8}" destId="{B42873F6-1109-413B-8233-267460AAF4C0}" srcOrd="20" destOrd="0" presId="urn:microsoft.com/office/officeart/2005/8/layout/default"/>
    <dgm:cxn modelId="{49F0A496-D983-47C1-8721-2BA3EB3CE9CC}" type="presParOf" srcId="{A0822D8F-5531-4D29-A780-EAC09FC277B8}" destId="{0564D083-759C-4F63-B132-F283D6637426}" srcOrd="21" destOrd="0" presId="urn:microsoft.com/office/officeart/2005/8/layout/default"/>
    <dgm:cxn modelId="{BAE5FF90-1789-4012-86DD-2988B0B1A4F1}" type="presParOf" srcId="{A0822D8F-5531-4D29-A780-EAC09FC277B8}" destId="{85C08FCF-F742-4510-82EC-41BF4C4377C5}" srcOrd="22" destOrd="0" presId="urn:microsoft.com/office/officeart/2005/8/layout/default"/>
    <dgm:cxn modelId="{B1DAFC13-17C1-4F38-8D32-7EB0DC115447}" type="presParOf" srcId="{A0822D8F-5531-4D29-A780-EAC09FC277B8}" destId="{0B30A3B9-D584-4CAF-B333-F5E3A06B3E97}" srcOrd="23" destOrd="0" presId="urn:microsoft.com/office/officeart/2005/8/layout/default"/>
    <dgm:cxn modelId="{4E7F9448-32C2-43FD-9D4C-6AE214128C3B}" type="presParOf" srcId="{A0822D8F-5531-4D29-A780-EAC09FC277B8}" destId="{A9D64C4D-D84F-41EB-998E-BFD908510FC6}" srcOrd="2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249D2-3DA4-4A2B-AA03-83D5CD9E8839}">
      <dsp:nvSpPr>
        <dsp:cNvPr id="0" name=""/>
        <dsp:cNvSpPr/>
      </dsp:nvSpPr>
      <dsp:spPr>
        <a:xfrm>
          <a:off x="3594" y="230269"/>
          <a:ext cx="1946002" cy="1167601"/>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Barnardo’s Routes / Barnardo’s BASE</a:t>
          </a:r>
          <a:endParaRPr lang="en-US" sz="1800" kern="1200" dirty="0"/>
        </a:p>
      </dsp:txBody>
      <dsp:txXfrm>
        <a:off x="3594" y="230269"/>
        <a:ext cx="1946002" cy="1167601"/>
      </dsp:txXfrm>
    </dsp:sp>
    <dsp:sp modelId="{77BAE14F-5383-427F-8C54-7C67F1F463C0}">
      <dsp:nvSpPr>
        <dsp:cNvPr id="0" name=""/>
        <dsp:cNvSpPr/>
      </dsp:nvSpPr>
      <dsp:spPr>
        <a:xfrm>
          <a:off x="2144196" y="230269"/>
          <a:ext cx="1946002" cy="116760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Learning Partnership West  </a:t>
          </a:r>
          <a:endParaRPr lang="en-US" sz="1800" kern="1200"/>
        </a:p>
      </dsp:txBody>
      <dsp:txXfrm>
        <a:off x="2144196" y="230269"/>
        <a:ext cx="1946002" cy="1167601"/>
      </dsp:txXfrm>
    </dsp:sp>
    <dsp:sp modelId="{B3D245B4-8DB8-4390-B40E-48FCE1CAD556}">
      <dsp:nvSpPr>
        <dsp:cNvPr id="0" name=""/>
        <dsp:cNvSpPr/>
      </dsp:nvSpPr>
      <dsp:spPr>
        <a:xfrm>
          <a:off x="4284798" y="230269"/>
          <a:ext cx="1946002" cy="11676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Operation Topaz</a:t>
          </a:r>
          <a:endParaRPr lang="en-US" sz="1800" kern="1200"/>
        </a:p>
      </dsp:txBody>
      <dsp:txXfrm>
        <a:off x="4284798" y="230269"/>
        <a:ext cx="1946002" cy="1167601"/>
      </dsp:txXfrm>
    </dsp:sp>
    <dsp:sp modelId="{899FE7C4-D7DA-4240-8E75-2E85888392D5}">
      <dsp:nvSpPr>
        <dsp:cNvPr id="0" name=""/>
        <dsp:cNvSpPr/>
      </dsp:nvSpPr>
      <dsp:spPr>
        <a:xfrm>
          <a:off x="6425401" y="230269"/>
          <a:ext cx="1946002" cy="1167601"/>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Social Care East Central </a:t>
          </a:r>
          <a:endParaRPr lang="en-US" sz="1800" kern="1200" dirty="0"/>
        </a:p>
      </dsp:txBody>
      <dsp:txXfrm>
        <a:off x="6425401" y="230269"/>
        <a:ext cx="1946002" cy="1167601"/>
      </dsp:txXfrm>
    </dsp:sp>
    <dsp:sp modelId="{C5C89306-C534-4526-9F24-95AAC02B51DE}">
      <dsp:nvSpPr>
        <dsp:cNvPr id="0" name=""/>
        <dsp:cNvSpPr/>
      </dsp:nvSpPr>
      <dsp:spPr>
        <a:xfrm>
          <a:off x="8566003" y="230269"/>
          <a:ext cx="1946002" cy="1167601"/>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Social Care South </a:t>
          </a:r>
          <a:endParaRPr lang="en-US" sz="1800" kern="1200"/>
        </a:p>
      </dsp:txBody>
      <dsp:txXfrm>
        <a:off x="8566003" y="230269"/>
        <a:ext cx="1946002" cy="1167601"/>
      </dsp:txXfrm>
    </dsp:sp>
    <dsp:sp modelId="{C9126EE4-8E17-4D83-BDD7-9678F5FD71B2}">
      <dsp:nvSpPr>
        <dsp:cNvPr id="0" name=""/>
        <dsp:cNvSpPr/>
      </dsp:nvSpPr>
      <dsp:spPr>
        <a:xfrm>
          <a:off x="3594" y="1592471"/>
          <a:ext cx="1946002" cy="1167601"/>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Safer Options</a:t>
          </a:r>
          <a:endParaRPr lang="en-US" sz="1800" kern="1200"/>
        </a:p>
      </dsp:txBody>
      <dsp:txXfrm>
        <a:off x="3594" y="1592471"/>
        <a:ext cx="1946002" cy="1167601"/>
      </dsp:txXfrm>
    </dsp:sp>
    <dsp:sp modelId="{F177375C-82C6-417E-8B64-5321B398D0F0}">
      <dsp:nvSpPr>
        <dsp:cNvPr id="0" name=""/>
        <dsp:cNvSpPr/>
      </dsp:nvSpPr>
      <dsp:spPr>
        <a:xfrm>
          <a:off x="2144196" y="1592471"/>
          <a:ext cx="1946002" cy="1167601"/>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Barnardo’s Service Manager (Old Market Services)</a:t>
          </a:r>
          <a:endParaRPr lang="en-US" sz="1800" kern="1200" dirty="0"/>
        </a:p>
      </dsp:txBody>
      <dsp:txXfrm>
        <a:off x="2144196" y="1592471"/>
        <a:ext cx="1946002" cy="1167601"/>
      </dsp:txXfrm>
    </dsp:sp>
    <dsp:sp modelId="{22C41FB4-A3C7-4471-B365-5FF396F689F2}">
      <dsp:nvSpPr>
        <dsp:cNvPr id="0" name=""/>
        <dsp:cNvSpPr/>
      </dsp:nvSpPr>
      <dsp:spPr>
        <a:xfrm>
          <a:off x="4284798" y="1592471"/>
          <a:ext cx="1946002" cy="116760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OPCC</a:t>
          </a:r>
          <a:endParaRPr lang="en-US" sz="1800" kern="1200"/>
        </a:p>
      </dsp:txBody>
      <dsp:txXfrm>
        <a:off x="4284798" y="1592471"/>
        <a:ext cx="1946002" cy="1167601"/>
      </dsp:txXfrm>
    </dsp:sp>
    <dsp:sp modelId="{0110CB95-4F87-4234-9042-0FB83674BAE9}">
      <dsp:nvSpPr>
        <dsp:cNvPr id="0" name=""/>
        <dsp:cNvSpPr/>
      </dsp:nvSpPr>
      <dsp:spPr>
        <a:xfrm>
          <a:off x="6425401" y="1592471"/>
          <a:ext cx="1946002" cy="116760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Centre of Expertise and CSA Pathway</a:t>
          </a:r>
          <a:endParaRPr lang="en-US" sz="1800" kern="1200"/>
        </a:p>
      </dsp:txBody>
      <dsp:txXfrm>
        <a:off x="6425401" y="1592471"/>
        <a:ext cx="1946002" cy="1167601"/>
      </dsp:txXfrm>
    </dsp:sp>
    <dsp:sp modelId="{DCE03728-3069-4E5D-8218-08D2F503067E}">
      <dsp:nvSpPr>
        <dsp:cNvPr id="0" name=""/>
        <dsp:cNvSpPr/>
      </dsp:nvSpPr>
      <dsp:spPr>
        <a:xfrm>
          <a:off x="8566003" y="1592471"/>
          <a:ext cx="1946002" cy="1167601"/>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Senior Youth Workers (FIF &amp; Safer Option)</a:t>
          </a:r>
          <a:endParaRPr lang="en-US" sz="1800" kern="1200" dirty="0"/>
        </a:p>
      </dsp:txBody>
      <dsp:txXfrm>
        <a:off x="8566003" y="1592471"/>
        <a:ext cx="1946002" cy="1167601"/>
      </dsp:txXfrm>
    </dsp:sp>
    <dsp:sp modelId="{B42873F6-1109-413B-8233-267460AAF4C0}">
      <dsp:nvSpPr>
        <dsp:cNvPr id="0" name=""/>
        <dsp:cNvSpPr/>
      </dsp:nvSpPr>
      <dsp:spPr>
        <a:xfrm>
          <a:off x="2144196" y="2954672"/>
          <a:ext cx="1946002" cy="1167601"/>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Education Inclusion Managers (FIF &amp; Safer Option)</a:t>
          </a:r>
          <a:endParaRPr lang="en-US" sz="1800" kern="1200" dirty="0"/>
        </a:p>
      </dsp:txBody>
      <dsp:txXfrm>
        <a:off x="2144196" y="2954672"/>
        <a:ext cx="1946002" cy="1167601"/>
      </dsp:txXfrm>
    </dsp:sp>
    <dsp:sp modelId="{85C08FCF-F742-4510-82EC-41BF4C4377C5}">
      <dsp:nvSpPr>
        <dsp:cNvPr id="0" name=""/>
        <dsp:cNvSpPr/>
      </dsp:nvSpPr>
      <dsp:spPr>
        <a:xfrm>
          <a:off x="4284798" y="2954672"/>
          <a:ext cx="1946002" cy="116760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a:t>YOT </a:t>
          </a:r>
          <a:endParaRPr lang="en-US" sz="1800" kern="1200"/>
        </a:p>
      </dsp:txBody>
      <dsp:txXfrm>
        <a:off x="4284798" y="2954672"/>
        <a:ext cx="1946002" cy="1167601"/>
      </dsp:txXfrm>
    </dsp:sp>
    <dsp:sp modelId="{A9D64C4D-D84F-41EB-998E-BFD908510FC6}">
      <dsp:nvSpPr>
        <dsp:cNvPr id="0" name=""/>
        <dsp:cNvSpPr/>
      </dsp:nvSpPr>
      <dsp:spPr>
        <a:xfrm>
          <a:off x="6425401" y="2954672"/>
          <a:ext cx="1946002" cy="1167601"/>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0" i="0" kern="1200" dirty="0"/>
            <a:t>University of Bedfordshire (Contextual Safeguarding)</a:t>
          </a:r>
          <a:endParaRPr lang="en-US" sz="1800" kern="1200" dirty="0"/>
        </a:p>
      </dsp:txBody>
      <dsp:txXfrm>
        <a:off x="6425401" y="2954672"/>
        <a:ext cx="1946002" cy="11676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3BF8F-1A1A-4597-BCE0-0F299BAB4A48}" type="datetimeFigureOut">
              <a:rPr lang="en-GB" smtClean="0"/>
              <a:t>08/04/2022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C8F6-5111-4FBE-8286-23A7D73ABBFE}" type="slidenum">
              <a:rPr lang="en-GB" smtClean="0"/>
              <a:t>‹#›</a:t>
            </a:fld>
            <a:endParaRPr lang="en-GB"/>
          </a:p>
        </p:txBody>
      </p:sp>
    </p:spTree>
    <p:extLst>
      <p:ext uri="{BB962C8B-B14F-4D97-AF65-F5344CB8AC3E}">
        <p14:creationId xmlns:p14="http://schemas.microsoft.com/office/powerpoint/2010/main" val="1965559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Myself as PM, Emily who is the researcher and Olesya who is the service designer, she is also completing research interviews and will support Emily with workshops as we move forward into the design space </a:t>
            </a:r>
          </a:p>
          <a:p>
            <a:endParaRPr lang="en-GB" dirty="0"/>
          </a:p>
          <a:p>
            <a:r>
              <a:rPr lang="en-GB" dirty="0"/>
              <a:t>We are the core group day to day, however we are supported by Barnardo’s Innovation Lab</a:t>
            </a:r>
          </a:p>
          <a:p>
            <a:endParaRPr lang="en-GB" dirty="0"/>
          </a:p>
          <a:p>
            <a:r>
              <a:rPr lang="en-GB" dirty="0"/>
              <a:t>Service Specialist knowledge from Becky, Duncan and Suzanne </a:t>
            </a:r>
          </a:p>
          <a:p>
            <a:endParaRPr lang="en-GB" dirty="0"/>
          </a:p>
          <a:p>
            <a:r>
              <a:rPr lang="en-GB" dirty="0"/>
              <a:t>Peer Influencer – as discussed will bring expertise by experience  </a:t>
            </a:r>
          </a:p>
          <a:p>
            <a:r>
              <a:rPr lang="en-GB" dirty="0"/>
              <a:t>Other stakeholders from partner agencies including health, police, OPCC, Youth Orgs etc </a:t>
            </a:r>
          </a:p>
          <a:p>
            <a:endParaRPr lang="en-GB" dirty="0"/>
          </a:p>
          <a:p>
            <a:r>
              <a:rPr lang="en-GB" dirty="0"/>
              <a:t>We are meeting bi-weekly to problem solve and set direction </a:t>
            </a:r>
          </a:p>
        </p:txBody>
      </p:sp>
      <p:sp>
        <p:nvSpPr>
          <p:cNvPr id="4" name="Slide Number Placeholder 3"/>
          <p:cNvSpPr>
            <a:spLocks noGrp="1"/>
          </p:cNvSpPr>
          <p:nvPr>
            <p:ph type="sldNum" sz="quarter" idx="5"/>
          </p:nvPr>
        </p:nvSpPr>
        <p:spPr/>
        <p:txBody>
          <a:bodyPr/>
          <a:lstStyle/>
          <a:p>
            <a:fld id="{D082C8F6-5111-4FBE-8286-23A7D73ABBFE}" type="slidenum">
              <a:rPr lang="en-GB" smtClean="0"/>
              <a:t>2</a:t>
            </a:fld>
            <a:endParaRPr lang="en-GB"/>
          </a:p>
        </p:txBody>
      </p:sp>
    </p:spTree>
    <p:extLst>
      <p:ext uri="{BB962C8B-B14F-4D97-AF65-F5344CB8AC3E}">
        <p14:creationId xmlns:p14="http://schemas.microsoft.com/office/powerpoint/2010/main" val="884476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11</a:t>
            </a:fld>
            <a:endParaRPr lang="en-GB"/>
          </a:p>
        </p:txBody>
      </p:sp>
    </p:spTree>
    <p:extLst>
      <p:ext uri="{BB962C8B-B14F-4D97-AF65-F5344CB8AC3E}">
        <p14:creationId xmlns:p14="http://schemas.microsoft.com/office/powerpoint/2010/main" val="2174925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3</a:t>
            </a:fld>
            <a:endParaRPr lang="en-GB"/>
          </a:p>
        </p:txBody>
      </p:sp>
    </p:spTree>
    <p:extLst>
      <p:ext uri="{BB962C8B-B14F-4D97-AF65-F5344CB8AC3E}">
        <p14:creationId xmlns:p14="http://schemas.microsoft.com/office/powerpoint/2010/main" val="2309197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4</a:t>
            </a:fld>
            <a:endParaRPr lang="en-GB"/>
          </a:p>
        </p:txBody>
      </p:sp>
    </p:spTree>
    <p:extLst>
      <p:ext uri="{BB962C8B-B14F-4D97-AF65-F5344CB8AC3E}">
        <p14:creationId xmlns:p14="http://schemas.microsoft.com/office/powerpoint/2010/main" val="2112072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5</a:t>
            </a:fld>
            <a:endParaRPr lang="en-GB"/>
          </a:p>
        </p:txBody>
      </p:sp>
    </p:spTree>
    <p:extLst>
      <p:ext uri="{BB962C8B-B14F-4D97-AF65-F5344CB8AC3E}">
        <p14:creationId xmlns:p14="http://schemas.microsoft.com/office/powerpoint/2010/main" val="1271721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6</a:t>
            </a:fld>
            <a:endParaRPr lang="en-GB"/>
          </a:p>
        </p:txBody>
      </p:sp>
    </p:spTree>
    <p:extLst>
      <p:ext uri="{BB962C8B-B14F-4D97-AF65-F5344CB8AC3E}">
        <p14:creationId xmlns:p14="http://schemas.microsoft.com/office/powerpoint/2010/main" val="919590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7</a:t>
            </a:fld>
            <a:endParaRPr lang="en-GB"/>
          </a:p>
        </p:txBody>
      </p:sp>
    </p:spTree>
    <p:extLst>
      <p:ext uri="{BB962C8B-B14F-4D97-AF65-F5344CB8AC3E}">
        <p14:creationId xmlns:p14="http://schemas.microsoft.com/office/powerpoint/2010/main" val="2395581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8</a:t>
            </a:fld>
            <a:endParaRPr lang="en-GB"/>
          </a:p>
        </p:txBody>
      </p:sp>
    </p:spTree>
    <p:extLst>
      <p:ext uri="{BB962C8B-B14F-4D97-AF65-F5344CB8AC3E}">
        <p14:creationId xmlns:p14="http://schemas.microsoft.com/office/powerpoint/2010/main" val="16052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9</a:t>
            </a:fld>
            <a:endParaRPr lang="en-GB"/>
          </a:p>
        </p:txBody>
      </p:sp>
    </p:spTree>
    <p:extLst>
      <p:ext uri="{BB962C8B-B14F-4D97-AF65-F5344CB8AC3E}">
        <p14:creationId xmlns:p14="http://schemas.microsoft.com/office/powerpoint/2010/main" val="3666827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082C8F6-5111-4FBE-8286-23A7D73ABBFE}" type="slidenum">
              <a:rPr lang="en-GB" smtClean="0"/>
              <a:t>10</a:t>
            </a:fld>
            <a:endParaRPr lang="en-GB"/>
          </a:p>
        </p:txBody>
      </p:sp>
    </p:spTree>
    <p:extLst>
      <p:ext uri="{BB962C8B-B14F-4D97-AF65-F5344CB8AC3E}">
        <p14:creationId xmlns:p14="http://schemas.microsoft.com/office/powerpoint/2010/main" val="372354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55E2FA-2ADC-49BA-9EBC-399BF6EACC5F}" type="datetimeFigureOut">
              <a:rPr lang="en-GB" smtClean="0"/>
              <a:t>08/04/2022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329802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55E2FA-2ADC-49BA-9EBC-399BF6EACC5F}" type="datetimeFigureOut">
              <a:rPr lang="en-GB" smtClean="0"/>
              <a:t>08/04/2022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1439820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55E2FA-2ADC-49BA-9EBC-399BF6EACC5F}" type="datetimeFigureOut">
              <a:rPr lang="en-GB" smtClean="0"/>
              <a:t>08/04/2022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232734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55E2FA-2ADC-49BA-9EBC-399BF6EACC5F}" type="datetimeFigureOut">
              <a:rPr lang="en-GB" smtClean="0"/>
              <a:t>08/04/2022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102652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55E2FA-2ADC-49BA-9EBC-399BF6EACC5F}" type="datetimeFigureOut">
              <a:rPr lang="en-GB" smtClean="0"/>
              <a:t>08/04/2022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2471783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55E2FA-2ADC-49BA-9EBC-399BF6EACC5F}" type="datetimeFigureOut">
              <a:rPr lang="en-GB" smtClean="0"/>
              <a:t>08/04/2022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22766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55E2FA-2ADC-49BA-9EBC-399BF6EACC5F}" type="datetimeFigureOut">
              <a:rPr lang="en-GB" smtClean="0"/>
              <a:t>08/04/2022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3464634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55E2FA-2ADC-49BA-9EBC-399BF6EACC5F}" type="datetimeFigureOut">
              <a:rPr lang="en-GB" smtClean="0"/>
              <a:t>08/04/2022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10301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5E2FA-2ADC-49BA-9EBC-399BF6EACC5F}" type="datetimeFigureOut">
              <a:rPr lang="en-GB" smtClean="0"/>
              <a:t>08/04/2022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369737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55E2FA-2ADC-49BA-9EBC-399BF6EACC5F}" type="datetimeFigureOut">
              <a:rPr lang="en-GB" smtClean="0"/>
              <a:t>08/04/2022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1934554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55E2FA-2ADC-49BA-9EBC-399BF6EACC5F}" type="datetimeFigureOut">
              <a:rPr lang="en-GB" smtClean="0"/>
              <a:t>08/04/2022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4B50B0-30FA-4D88-8A2D-4813B243FA2F}" type="slidenum">
              <a:rPr lang="en-GB" smtClean="0"/>
              <a:t>‹#›</a:t>
            </a:fld>
            <a:endParaRPr lang="en-GB"/>
          </a:p>
        </p:txBody>
      </p:sp>
    </p:spTree>
    <p:extLst>
      <p:ext uri="{BB962C8B-B14F-4D97-AF65-F5344CB8AC3E}">
        <p14:creationId xmlns:p14="http://schemas.microsoft.com/office/powerpoint/2010/main" val="3570870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5E2FA-2ADC-49BA-9EBC-399BF6EACC5F}" type="datetimeFigureOut">
              <a:rPr lang="en-GB" smtClean="0"/>
              <a:t>08/04/2022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B50B0-30FA-4D88-8A2D-4813B243FA2F}" type="slidenum">
              <a:rPr lang="en-GB" smtClean="0"/>
              <a:t>‹#›</a:t>
            </a:fld>
            <a:endParaRPr lang="en-GB"/>
          </a:p>
        </p:txBody>
      </p:sp>
    </p:spTree>
    <p:extLst>
      <p:ext uri="{BB962C8B-B14F-4D97-AF65-F5344CB8AC3E}">
        <p14:creationId xmlns:p14="http://schemas.microsoft.com/office/powerpoint/2010/main" val="2700260359"/>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A21E18A-A360-474B-9278-5FA5C78F76A0}"/>
              </a:ext>
            </a:extLst>
          </p:cNvPr>
          <p:cNvSpPr>
            <a:spLocks noGrp="1"/>
          </p:cNvSpPr>
          <p:nvPr>
            <p:ph type="subTitle" idx="1"/>
          </p:nvPr>
        </p:nvSpPr>
        <p:spPr>
          <a:xfrm>
            <a:off x="1524000" y="3137341"/>
            <a:ext cx="9144000" cy="2957105"/>
          </a:xfrm>
        </p:spPr>
        <p:txBody>
          <a:bodyPr>
            <a:normAutofit/>
          </a:bodyPr>
          <a:lstStyle/>
          <a:p>
            <a:pPr rtl="0">
              <a:spcBef>
                <a:spcPts val="0"/>
              </a:spcBef>
              <a:spcAft>
                <a:spcPts val="0"/>
              </a:spcAft>
            </a:pPr>
            <a:r>
              <a:rPr lang="en-GB" sz="4400" b="0" i="0" u="none" strike="noStrike" dirty="0">
                <a:solidFill>
                  <a:srgbClr val="262626"/>
                </a:solidFill>
                <a:effectLst/>
                <a:latin typeface="Calibri" panose="020F0502020204030204" pitchFamily="34" charset="0"/>
              </a:rPr>
              <a:t>Bristol Child Exploitation Collaboration </a:t>
            </a:r>
            <a:endParaRPr lang="en-GB" sz="4400" b="0" dirty="0">
              <a:effectLst/>
            </a:endParaRPr>
          </a:p>
          <a:p>
            <a:br>
              <a:rPr lang="en-GB" b="0" dirty="0">
                <a:effectLst/>
              </a:rPr>
            </a:br>
            <a:r>
              <a:rPr lang="en-GB" sz="4600" b="0" i="0" u="none" strike="noStrike" dirty="0">
                <a:solidFill>
                  <a:srgbClr val="262626"/>
                </a:solidFill>
                <a:effectLst/>
                <a:latin typeface="Calibri" panose="020F0502020204030204" pitchFamily="34" charset="0"/>
              </a:rPr>
              <a:t>Project Update</a:t>
            </a:r>
            <a:br>
              <a:rPr lang="en-GB" sz="4600" b="0" i="0" u="none" strike="noStrike" dirty="0">
                <a:solidFill>
                  <a:srgbClr val="262626"/>
                </a:solidFill>
                <a:effectLst/>
                <a:latin typeface="Calibri" panose="020F0502020204030204" pitchFamily="34" charset="0"/>
              </a:rPr>
            </a:br>
            <a:br>
              <a:rPr lang="en-GB" sz="4600" b="0" i="0" u="none" strike="noStrike" dirty="0">
                <a:solidFill>
                  <a:srgbClr val="262626"/>
                </a:solidFill>
                <a:effectLst/>
                <a:latin typeface="Calibri" panose="020F0502020204030204" pitchFamily="34" charset="0"/>
              </a:rPr>
            </a:br>
            <a:r>
              <a:rPr lang="en-GB" sz="3200" b="0" i="0" u="none" strike="noStrike" dirty="0">
                <a:solidFill>
                  <a:srgbClr val="262626"/>
                </a:solidFill>
                <a:effectLst/>
                <a:latin typeface="Calibri" panose="020F0502020204030204" pitchFamily="34" charset="0"/>
              </a:rPr>
              <a:t>February 2022 </a:t>
            </a:r>
            <a:endParaRPr lang="en-GB" sz="4600" dirty="0"/>
          </a:p>
        </p:txBody>
      </p:sp>
      <p:pic>
        <p:nvPicPr>
          <p:cNvPr id="1026" name="Picture 2" descr="Logo&#10;&#10;Description automatically generated">
            <a:extLst>
              <a:ext uri="{FF2B5EF4-FFF2-40B4-BE49-F238E27FC236}">
                <a16:creationId xmlns:a16="http://schemas.microsoft.com/office/drawing/2014/main" id="{968B23A4-3BE1-4DC0-BF3C-0CC55916E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620" y="763553"/>
            <a:ext cx="2090843" cy="21204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picture containing logo&#10;&#10;Description automatically generated">
            <a:extLst>
              <a:ext uri="{FF2B5EF4-FFF2-40B4-BE49-F238E27FC236}">
                <a16:creationId xmlns:a16="http://schemas.microsoft.com/office/drawing/2014/main" id="{D5CC40AD-F5D8-4AE0-ABDF-093EBD5C40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5730" y="763553"/>
            <a:ext cx="405765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388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33CB9-5948-4BD3-A600-D8BDFD00C555}"/>
              </a:ext>
            </a:extLst>
          </p:cNvPr>
          <p:cNvSpPr>
            <a:spLocks noGrp="1"/>
          </p:cNvSpPr>
          <p:nvPr>
            <p:ph type="title"/>
          </p:nvPr>
        </p:nvSpPr>
        <p:spPr/>
        <p:txBody>
          <a:bodyPr/>
          <a:lstStyle/>
          <a:p>
            <a:r>
              <a:rPr lang="en-GB" dirty="0"/>
              <a:t>Continued..</a:t>
            </a:r>
          </a:p>
        </p:txBody>
      </p:sp>
      <p:sp>
        <p:nvSpPr>
          <p:cNvPr id="3" name="Content Placeholder 2">
            <a:extLst>
              <a:ext uri="{FF2B5EF4-FFF2-40B4-BE49-F238E27FC236}">
                <a16:creationId xmlns:a16="http://schemas.microsoft.com/office/drawing/2014/main" id="{B843E36C-7BF1-4C5A-8012-A08CE8A0F3C5}"/>
              </a:ext>
            </a:extLst>
          </p:cNvPr>
          <p:cNvSpPr>
            <a:spLocks noGrp="1"/>
          </p:cNvSpPr>
          <p:nvPr>
            <p:ph idx="1"/>
          </p:nvPr>
        </p:nvSpPr>
        <p:spPr>
          <a:xfrm>
            <a:off x="838200" y="1574800"/>
            <a:ext cx="10515600" cy="4602163"/>
          </a:xfrm>
        </p:spPr>
        <p:txBody>
          <a:bodyPr>
            <a:normAutofit fontScale="92500" lnSpcReduction="10000"/>
          </a:bodyPr>
          <a:lstStyle/>
          <a:p>
            <a:pPr marL="0" indent="0" rtl="0" fontAlgn="base">
              <a:spcBef>
                <a:spcPts val="0"/>
              </a:spcBef>
              <a:spcAft>
                <a:spcPts val="0"/>
              </a:spcAft>
              <a:buNone/>
            </a:pPr>
            <a:r>
              <a:rPr lang="en-GB" sz="2000" b="0" i="0" u="none" strike="noStrike" dirty="0">
                <a:solidFill>
                  <a:schemeClr val="accent2"/>
                </a:solidFill>
                <a:effectLst/>
                <a:latin typeface="Calibri" panose="020F0502020204030204" pitchFamily="34" charset="0"/>
              </a:rPr>
              <a:t>Lack of EET opportunities for YP who were criminally exploited</a:t>
            </a:r>
            <a:br>
              <a:rPr lang="en-GB" sz="2000" b="0" i="0" u="none" strike="noStrike" dirty="0">
                <a:solidFill>
                  <a:srgbClr val="000000"/>
                </a:solidFill>
                <a:effectLst/>
                <a:latin typeface="Calibri" panose="020F0502020204030204" pitchFamily="34" charset="0"/>
              </a:rPr>
            </a:br>
            <a:br>
              <a:rPr lang="en-GB" sz="2000" b="0" i="0" u="none" strike="noStrike" dirty="0">
                <a:solidFill>
                  <a:srgbClr val="000000"/>
                </a:solidFill>
                <a:effectLst/>
                <a:latin typeface="Calibri" panose="020F0502020204030204" pitchFamily="34" charset="0"/>
              </a:rPr>
            </a:br>
            <a:r>
              <a:rPr lang="en-GB" sz="2000" b="0" i="0" u="none" strike="noStrike" dirty="0">
                <a:solidFill>
                  <a:srgbClr val="000000"/>
                </a:solidFill>
                <a:effectLst/>
                <a:latin typeface="Calibri" panose="020F0502020204030204" pitchFamily="34" charset="0"/>
              </a:rPr>
              <a:t>Difficult to identify harms that are on the horizon/overlook signs of harms that are about to happen (thresholds might be too high for referrals, families, schools etc might not know how to spot red flags…)</a:t>
            </a:r>
            <a:br>
              <a:rPr lang="en-GB" sz="2000" b="0" i="0" u="none" strike="noStrike" dirty="0">
                <a:solidFill>
                  <a:srgbClr val="000000"/>
                </a:solidFill>
                <a:effectLst/>
                <a:latin typeface="Calibri" panose="020F0502020204030204" pitchFamily="34" charset="0"/>
              </a:rPr>
            </a:br>
            <a:br>
              <a:rPr lang="en-GB" sz="2000" b="0" i="0" u="none" strike="noStrike" dirty="0">
                <a:solidFill>
                  <a:srgbClr val="000000"/>
                </a:solidFill>
                <a:effectLst/>
                <a:latin typeface="Calibri" panose="020F0502020204030204" pitchFamily="34" charset="0"/>
              </a:rPr>
            </a:br>
            <a:r>
              <a:rPr lang="en-GB" sz="2000" b="0" i="0" u="none" strike="noStrike" dirty="0">
                <a:solidFill>
                  <a:schemeClr val="accent2"/>
                </a:solidFill>
                <a:effectLst/>
                <a:latin typeface="Calibri" panose="020F0502020204030204" pitchFamily="34" charset="0"/>
              </a:rPr>
              <a:t>Services focused on high risk (after harms had occurred) and early intervention - gap for those in the middle? </a:t>
            </a:r>
            <a:br>
              <a:rPr lang="en-GB" sz="2000" b="0" i="0" u="none" strike="noStrike" dirty="0">
                <a:solidFill>
                  <a:srgbClr val="000000"/>
                </a:solidFill>
                <a:effectLst/>
                <a:latin typeface="Calibri" panose="020F0502020204030204" pitchFamily="34" charset="0"/>
              </a:rPr>
            </a:br>
            <a:endParaRPr lang="en-GB" sz="2000" b="0" i="0" u="none" strike="noStrike" dirty="0">
              <a:solidFill>
                <a:srgbClr val="000000"/>
              </a:solidFill>
              <a:effectLst/>
              <a:latin typeface="Calibri" panose="020F0502020204030204" pitchFamily="34" charset="0"/>
            </a:endParaRPr>
          </a:p>
          <a:p>
            <a:pPr marL="0" indent="0" rtl="0" fontAlgn="base">
              <a:spcBef>
                <a:spcPts val="0"/>
              </a:spcBef>
              <a:spcAft>
                <a:spcPts val="0"/>
              </a:spcAft>
              <a:buNone/>
            </a:pPr>
            <a:r>
              <a:rPr lang="en-GB" sz="2000" b="0" i="0" u="none" strike="noStrike" dirty="0">
                <a:solidFill>
                  <a:srgbClr val="000000"/>
                </a:solidFill>
                <a:effectLst/>
                <a:latin typeface="Calibri" panose="020F0502020204030204" pitchFamily="34" charset="0"/>
              </a:rPr>
              <a:t>Pressure on community mentors being a silver bullet but they are very stretched</a:t>
            </a:r>
            <a:br>
              <a:rPr lang="en-GB" sz="2000" b="0" i="0" u="none" strike="noStrike" dirty="0">
                <a:solidFill>
                  <a:srgbClr val="000000"/>
                </a:solidFill>
                <a:effectLst/>
                <a:latin typeface="Calibri" panose="020F0502020204030204" pitchFamily="34" charset="0"/>
              </a:rPr>
            </a:br>
            <a:br>
              <a:rPr lang="en-GB" sz="2000" b="0" i="0" u="none" strike="noStrike" dirty="0">
                <a:solidFill>
                  <a:srgbClr val="000000"/>
                </a:solidFill>
                <a:effectLst/>
                <a:latin typeface="Calibri" panose="020F0502020204030204" pitchFamily="34" charset="0"/>
              </a:rPr>
            </a:br>
            <a:r>
              <a:rPr lang="en-GB" sz="2000" b="0" i="0" u="none" strike="noStrike" dirty="0">
                <a:solidFill>
                  <a:schemeClr val="accent2"/>
                </a:solidFill>
                <a:effectLst/>
                <a:latin typeface="Calibri" panose="020F0502020204030204" pitchFamily="34" charset="0"/>
              </a:rPr>
              <a:t>More skill sharing needed between statutory → voluntary organisations</a:t>
            </a:r>
            <a:br>
              <a:rPr lang="en-GB" sz="2000" b="0" i="0" u="none" strike="noStrike" dirty="0">
                <a:solidFill>
                  <a:srgbClr val="000000"/>
                </a:solidFill>
                <a:effectLst/>
                <a:latin typeface="Calibri" panose="020F0502020204030204" pitchFamily="34" charset="0"/>
              </a:rPr>
            </a:br>
            <a:br>
              <a:rPr lang="en-GB" sz="2000" b="0" i="0" u="none" strike="noStrike" dirty="0">
                <a:solidFill>
                  <a:srgbClr val="000000"/>
                </a:solidFill>
                <a:effectLst/>
                <a:latin typeface="Calibri" panose="020F0502020204030204" pitchFamily="34" charset="0"/>
              </a:rPr>
            </a:br>
            <a:r>
              <a:rPr lang="en-GB" sz="2000" b="0" i="0" u="none" strike="noStrike" dirty="0">
                <a:solidFill>
                  <a:srgbClr val="000000"/>
                </a:solidFill>
                <a:effectLst/>
                <a:latin typeface="Calibri" panose="020F0502020204030204" pitchFamily="34" charset="0"/>
              </a:rPr>
              <a:t>Exploitation services split out into CCE vs. CSE, whereas needs for young people often overlap (some upskilling is being done to address this, e.g. Routes workers training in CSE, and Topaz recently expanded to include CCE)</a:t>
            </a:r>
            <a:br>
              <a:rPr lang="en-GB" sz="2000" b="0" i="0" u="none" strike="noStrike" dirty="0">
                <a:solidFill>
                  <a:srgbClr val="000000"/>
                </a:solidFill>
                <a:effectLst/>
                <a:latin typeface="Calibri" panose="020F0502020204030204" pitchFamily="34" charset="0"/>
              </a:rPr>
            </a:br>
            <a:br>
              <a:rPr lang="en-GB" sz="2000" b="0" i="0" u="none" strike="noStrike" dirty="0">
                <a:solidFill>
                  <a:srgbClr val="000000"/>
                </a:solidFill>
                <a:effectLst/>
                <a:latin typeface="Calibri" panose="020F0502020204030204" pitchFamily="34" charset="0"/>
              </a:rPr>
            </a:br>
            <a:r>
              <a:rPr lang="en-GB" sz="2000" dirty="0">
                <a:solidFill>
                  <a:schemeClr val="accent2"/>
                </a:solidFill>
                <a:latin typeface="Calibri" panose="020F0502020204030204" pitchFamily="34" charset="0"/>
              </a:rPr>
              <a:t>The importance of s</a:t>
            </a:r>
            <a:r>
              <a:rPr lang="en-GB" sz="2000" b="0" i="0" u="none" strike="noStrike" dirty="0">
                <a:solidFill>
                  <a:schemeClr val="accent2"/>
                </a:solidFill>
                <a:effectLst/>
                <a:latin typeface="Calibri" panose="020F0502020204030204" pitchFamily="34" charset="0"/>
              </a:rPr>
              <a:t>chool inclusion is highlighted as a protective factor, it noted by social care that attendance is particularly poor in South Bristol.</a:t>
            </a:r>
            <a:endParaRPr lang="en-GB" sz="2000" b="0" i="0" u="none" strike="noStrike" dirty="0">
              <a:solidFill>
                <a:schemeClr val="accent2"/>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3256867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925D4-53D3-4A53-90BB-FB622BC3109C}"/>
              </a:ext>
            </a:extLst>
          </p:cNvPr>
          <p:cNvSpPr>
            <a:spLocks noGrp="1"/>
          </p:cNvSpPr>
          <p:nvPr>
            <p:ph type="title"/>
          </p:nvPr>
        </p:nvSpPr>
        <p:spPr>
          <a:xfrm>
            <a:off x="673100" y="90263"/>
            <a:ext cx="10515600" cy="1065438"/>
          </a:xfrm>
        </p:spPr>
        <p:txBody>
          <a:bodyPr/>
          <a:lstStyle/>
          <a:p>
            <a:r>
              <a:rPr lang="en-GB" dirty="0"/>
              <a:t>Next Steps </a:t>
            </a:r>
          </a:p>
        </p:txBody>
      </p:sp>
      <p:pic>
        <p:nvPicPr>
          <p:cNvPr id="9" name="Picture 8">
            <a:extLst>
              <a:ext uri="{FF2B5EF4-FFF2-40B4-BE49-F238E27FC236}">
                <a16:creationId xmlns:a16="http://schemas.microsoft.com/office/drawing/2014/main" id="{DE42AA2A-E373-4389-8578-9FE4FF1D7264}"/>
              </a:ext>
            </a:extLst>
          </p:cNvPr>
          <p:cNvPicPr>
            <a:picLocks noChangeAspect="1"/>
          </p:cNvPicPr>
          <p:nvPr/>
        </p:nvPicPr>
        <p:blipFill>
          <a:blip r:embed="rId3"/>
          <a:stretch>
            <a:fillRect/>
          </a:stretch>
        </p:blipFill>
        <p:spPr>
          <a:xfrm>
            <a:off x="1503749" y="849335"/>
            <a:ext cx="9184501" cy="5791402"/>
          </a:xfrm>
          <a:prstGeom prst="rect">
            <a:avLst/>
          </a:prstGeom>
        </p:spPr>
      </p:pic>
    </p:spTree>
    <p:extLst>
      <p:ext uri="{BB962C8B-B14F-4D97-AF65-F5344CB8AC3E}">
        <p14:creationId xmlns:p14="http://schemas.microsoft.com/office/powerpoint/2010/main" val="399759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E5E1-D88E-4ED6-95F6-B1075EC988CD}"/>
              </a:ext>
            </a:extLst>
          </p:cNvPr>
          <p:cNvSpPr>
            <a:spLocks noGrp="1"/>
          </p:cNvSpPr>
          <p:nvPr>
            <p:ph type="title"/>
          </p:nvPr>
        </p:nvSpPr>
        <p:spPr/>
        <p:txBody>
          <a:bodyPr/>
          <a:lstStyle/>
          <a:p>
            <a:r>
              <a:rPr lang="en-GB" dirty="0"/>
              <a:t>The Project Team </a:t>
            </a:r>
          </a:p>
        </p:txBody>
      </p:sp>
      <p:sp>
        <p:nvSpPr>
          <p:cNvPr id="7" name="Rectangle: Rounded Corners 6">
            <a:extLst>
              <a:ext uri="{FF2B5EF4-FFF2-40B4-BE49-F238E27FC236}">
                <a16:creationId xmlns:a16="http://schemas.microsoft.com/office/drawing/2014/main" id="{63E3DC87-34A7-4ED9-AECD-7BD60DF3657E}"/>
              </a:ext>
            </a:extLst>
          </p:cNvPr>
          <p:cNvSpPr/>
          <p:nvPr/>
        </p:nvSpPr>
        <p:spPr>
          <a:xfrm>
            <a:off x="1975757" y="2041071"/>
            <a:ext cx="2253343" cy="122464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Harriet Andrew</a:t>
            </a:r>
          </a:p>
          <a:p>
            <a:pPr algn="ctr"/>
            <a:r>
              <a:rPr lang="en-GB" dirty="0"/>
              <a:t>Project Manager</a:t>
            </a:r>
          </a:p>
        </p:txBody>
      </p:sp>
      <p:sp>
        <p:nvSpPr>
          <p:cNvPr id="8" name="Rectangle: Rounded Corners 7">
            <a:extLst>
              <a:ext uri="{FF2B5EF4-FFF2-40B4-BE49-F238E27FC236}">
                <a16:creationId xmlns:a16="http://schemas.microsoft.com/office/drawing/2014/main" id="{A212762E-C2BF-4FA4-A2E5-7D1CD8E1168C}"/>
              </a:ext>
            </a:extLst>
          </p:cNvPr>
          <p:cNvSpPr/>
          <p:nvPr/>
        </p:nvSpPr>
        <p:spPr>
          <a:xfrm>
            <a:off x="4757057" y="2041070"/>
            <a:ext cx="2253343" cy="122464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Emily Kay </a:t>
            </a:r>
          </a:p>
          <a:p>
            <a:pPr algn="ctr"/>
            <a:r>
              <a:rPr lang="en-GB" dirty="0"/>
              <a:t>Researcher</a:t>
            </a:r>
          </a:p>
        </p:txBody>
      </p:sp>
      <p:sp>
        <p:nvSpPr>
          <p:cNvPr id="9" name="Rectangle: Rounded Corners 8">
            <a:extLst>
              <a:ext uri="{FF2B5EF4-FFF2-40B4-BE49-F238E27FC236}">
                <a16:creationId xmlns:a16="http://schemas.microsoft.com/office/drawing/2014/main" id="{4CE7E581-00A8-4284-B189-199CBF8D5D95}"/>
              </a:ext>
            </a:extLst>
          </p:cNvPr>
          <p:cNvSpPr/>
          <p:nvPr/>
        </p:nvSpPr>
        <p:spPr>
          <a:xfrm>
            <a:off x="7538357" y="2041070"/>
            <a:ext cx="2253343" cy="122464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Olesya</a:t>
            </a:r>
            <a:r>
              <a:rPr lang="en-US" sz="1800" dirty="0">
                <a:effectLst/>
                <a:latin typeface="Calibri" panose="020F0502020204030204" pitchFamily="34" charset="0"/>
                <a:ea typeface="Calibri" panose="020F0502020204030204" pitchFamily="34" charset="0"/>
              </a:rPr>
              <a:t> Myakonkaya </a:t>
            </a:r>
            <a:endParaRPr lang="en-GB" dirty="0"/>
          </a:p>
          <a:p>
            <a:pPr algn="ctr"/>
            <a:r>
              <a:rPr lang="en-GB" dirty="0"/>
              <a:t>Service Designer </a:t>
            </a:r>
          </a:p>
        </p:txBody>
      </p:sp>
      <p:sp>
        <p:nvSpPr>
          <p:cNvPr id="11" name="Rectangle: Rounded Corners 10">
            <a:extLst>
              <a:ext uri="{FF2B5EF4-FFF2-40B4-BE49-F238E27FC236}">
                <a16:creationId xmlns:a16="http://schemas.microsoft.com/office/drawing/2014/main" id="{39FB1014-E7DE-4E92-B9C3-DEC148CA1164}"/>
              </a:ext>
            </a:extLst>
          </p:cNvPr>
          <p:cNvSpPr/>
          <p:nvPr/>
        </p:nvSpPr>
        <p:spPr>
          <a:xfrm>
            <a:off x="3080653" y="3755571"/>
            <a:ext cx="1730830"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Becky Lewis</a:t>
            </a:r>
          </a:p>
          <a:p>
            <a:pPr algn="ctr"/>
            <a:r>
              <a:rPr lang="en-GB" dirty="0"/>
              <a:t>BCC </a:t>
            </a:r>
          </a:p>
        </p:txBody>
      </p:sp>
      <p:sp>
        <p:nvSpPr>
          <p:cNvPr id="12" name="Rectangle: Rounded Corners 11">
            <a:extLst>
              <a:ext uri="{FF2B5EF4-FFF2-40B4-BE49-F238E27FC236}">
                <a16:creationId xmlns:a16="http://schemas.microsoft.com/office/drawing/2014/main" id="{9596EFF6-A0F0-4015-B123-EF6E435E8E8A}"/>
              </a:ext>
            </a:extLst>
          </p:cNvPr>
          <p:cNvSpPr/>
          <p:nvPr/>
        </p:nvSpPr>
        <p:spPr>
          <a:xfrm>
            <a:off x="5029197" y="3755571"/>
            <a:ext cx="1730830"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Barnardo’s Innovation Lab</a:t>
            </a:r>
          </a:p>
        </p:txBody>
      </p:sp>
      <p:sp>
        <p:nvSpPr>
          <p:cNvPr id="13" name="Rectangle: Rounded Corners 12">
            <a:extLst>
              <a:ext uri="{FF2B5EF4-FFF2-40B4-BE49-F238E27FC236}">
                <a16:creationId xmlns:a16="http://schemas.microsoft.com/office/drawing/2014/main" id="{61931AD9-E8B4-4702-9D52-D6E95C082343}"/>
              </a:ext>
            </a:extLst>
          </p:cNvPr>
          <p:cNvSpPr/>
          <p:nvPr/>
        </p:nvSpPr>
        <p:spPr>
          <a:xfrm>
            <a:off x="6977741" y="3755571"/>
            <a:ext cx="1730830"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Duncan Stanway </a:t>
            </a:r>
          </a:p>
          <a:p>
            <a:pPr algn="ctr"/>
            <a:r>
              <a:rPr lang="en-GB" dirty="0"/>
              <a:t>Barnardo’s </a:t>
            </a:r>
          </a:p>
        </p:txBody>
      </p:sp>
      <p:sp>
        <p:nvSpPr>
          <p:cNvPr id="14" name="Rectangle: Rounded Corners 13">
            <a:extLst>
              <a:ext uri="{FF2B5EF4-FFF2-40B4-BE49-F238E27FC236}">
                <a16:creationId xmlns:a16="http://schemas.microsoft.com/office/drawing/2014/main" id="{9299B0CC-7B60-497F-96BA-9B689F7BA106}"/>
              </a:ext>
            </a:extLst>
          </p:cNvPr>
          <p:cNvSpPr/>
          <p:nvPr/>
        </p:nvSpPr>
        <p:spPr>
          <a:xfrm>
            <a:off x="8926285" y="3755571"/>
            <a:ext cx="1730830"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Suzanne Taylor</a:t>
            </a:r>
          </a:p>
          <a:p>
            <a:pPr algn="ctr"/>
            <a:r>
              <a:rPr lang="en-GB" dirty="0"/>
              <a:t>Barnardo’s  </a:t>
            </a:r>
          </a:p>
        </p:txBody>
      </p:sp>
      <p:sp>
        <p:nvSpPr>
          <p:cNvPr id="15" name="Rectangle: Rounded Corners 14">
            <a:extLst>
              <a:ext uri="{FF2B5EF4-FFF2-40B4-BE49-F238E27FC236}">
                <a16:creationId xmlns:a16="http://schemas.microsoft.com/office/drawing/2014/main" id="{C2C3487F-9350-4E5E-8E1D-15334E6DB3CC}"/>
              </a:ext>
            </a:extLst>
          </p:cNvPr>
          <p:cNvSpPr/>
          <p:nvPr/>
        </p:nvSpPr>
        <p:spPr>
          <a:xfrm>
            <a:off x="3673926" y="5274128"/>
            <a:ext cx="4682674"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Stakeholders</a:t>
            </a:r>
          </a:p>
          <a:p>
            <a:pPr algn="ctr"/>
            <a:r>
              <a:rPr lang="en-GB" dirty="0"/>
              <a:t>Inc. Health, Police/OPCC, Youth Organisations  </a:t>
            </a:r>
          </a:p>
        </p:txBody>
      </p:sp>
      <p:sp>
        <p:nvSpPr>
          <p:cNvPr id="16" name="Rectangle: Rounded Corners 15">
            <a:extLst>
              <a:ext uri="{FF2B5EF4-FFF2-40B4-BE49-F238E27FC236}">
                <a16:creationId xmlns:a16="http://schemas.microsoft.com/office/drawing/2014/main" id="{09CF3B61-6F39-424B-83A0-35F9C3B52ACD}"/>
              </a:ext>
            </a:extLst>
          </p:cNvPr>
          <p:cNvSpPr/>
          <p:nvPr/>
        </p:nvSpPr>
        <p:spPr>
          <a:xfrm>
            <a:off x="1132109" y="3755571"/>
            <a:ext cx="1730830" cy="10287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Chloe Feehan</a:t>
            </a:r>
          </a:p>
          <a:p>
            <a:pPr algn="ctr"/>
            <a:r>
              <a:rPr lang="en-GB" dirty="0"/>
              <a:t>Peer Influencer </a:t>
            </a:r>
          </a:p>
        </p:txBody>
      </p:sp>
    </p:spTree>
    <p:extLst>
      <p:ext uri="{BB962C8B-B14F-4D97-AF65-F5344CB8AC3E}">
        <p14:creationId xmlns:p14="http://schemas.microsoft.com/office/powerpoint/2010/main" val="152842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A3C64-7987-45D0-BABA-3A94DA66F86D}"/>
              </a:ext>
            </a:extLst>
          </p:cNvPr>
          <p:cNvSpPr>
            <a:spLocks noGrp="1"/>
          </p:cNvSpPr>
          <p:nvPr>
            <p:ph type="title"/>
          </p:nvPr>
        </p:nvSpPr>
        <p:spPr/>
        <p:txBody>
          <a:bodyPr/>
          <a:lstStyle/>
          <a:p>
            <a:r>
              <a:rPr lang="en-GB" dirty="0"/>
              <a:t>Strategic Objective</a:t>
            </a:r>
          </a:p>
        </p:txBody>
      </p:sp>
      <p:sp>
        <p:nvSpPr>
          <p:cNvPr id="3" name="Content Placeholder 2">
            <a:extLst>
              <a:ext uri="{FF2B5EF4-FFF2-40B4-BE49-F238E27FC236}">
                <a16:creationId xmlns:a16="http://schemas.microsoft.com/office/drawing/2014/main" id="{1CEED60B-89AF-4B37-AABB-FABFF186C46C}"/>
              </a:ext>
            </a:extLst>
          </p:cNvPr>
          <p:cNvSpPr>
            <a:spLocks noGrp="1"/>
          </p:cNvSpPr>
          <p:nvPr>
            <p:ph idx="1"/>
          </p:nvPr>
        </p:nvSpPr>
        <p:spPr>
          <a:xfrm>
            <a:off x="838200" y="1690688"/>
            <a:ext cx="10515600" cy="1196975"/>
          </a:xfrm>
        </p:spPr>
        <p:txBody>
          <a:bodyPr>
            <a:noAutofit/>
          </a:bodyPr>
          <a:lstStyle/>
          <a:p>
            <a:pPr marL="0" indent="0" rtl="0">
              <a:spcBef>
                <a:spcPts val="0"/>
              </a:spcBef>
              <a:spcAft>
                <a:spcPts val="0"/>
              </a:spcAft>
              <a:buNone/>
            </a:pPr>
            <a:r>
              <a:rPr lang="en-GB" b="0" i="1" u="none" strike="noStrike" dirty="0">
                <a:solidFill>
                  <a:srgbClr val="000000"/>
                </a:solidFill>
                <a:effectLst/>
              </a:rPr>
              <a:t>Develop a specialist services model for children who have been exploited or effected by youth violence</a:t>
            </a:r>
            <a:endParaRPr lang="en-GB" b="0" i="1" dirty="0">
              <a:effectLst/>
            </a:endParaRPr>
          </a:p>
          <a:p>
            <a:pPr marL="0" indent="0">
              <a:buNone/>
            </a:pPr>
            <a:br>
              <a:rPr lang="en-GB" sz="3200" dirty="0"/>
            </a:br>
            <a:endParaRPr lang="en-GB" sz="3200" dirty="0"/>
          </a:p>
        </p:txBody>
      </p:sp>
      <p:sp>
        <p:nvSpPr>
          <p:cNvPr id="4" name="Title 1">
            <a:extLst>
              <a:ext uri="{FF2B5EF4-FFF2-40B4-BE49-F238E27FC236}">
                <a16:creationId xmlns:a16="http://schemas.microsoft.com/office/drawing/2014/main" id="{ECE99F01-5535-409B-82CD-A37FD7856FD2}"/>
              </a:ext>
            </a:extLst>
          </p:cNvPr>
          <p:cNvSpPr txBox="1">
            <a:spLocks/>
          </p:cNvSpPr>
          <p:nvPr/>
        </p:nvSpPr>
        <p:spPr>
          <a:xfrm>
            <a:off x="838200" y="264477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Research Question </a:t>
            </a:r>
          </a:p>
        </p:txBody>
      </p:sp>
      <p:sp>
        <p:nvSpPr>
          <p:cNvPr id="6" name="TextBox 5">
            <a:extLst>
              <a:ext uri="{FF2B5EF4-FFF2-40B4-BE49-F238E27FC236}">
                <a16:creationId xmlns:a16="http://schemas.microsoft.com/office/drawing/2014/main" id="{42B45252-B7EC-47BF-A43B-47D108934F6A}"/>
              </a:ext>
            </a:extLst>
          </p:cNvPr>
          <p:cNvSpPr txBox="1"/>
          <p:nvPr/>
        </p:nvSpPr>
        <p:spPr>
          <a:xfrm>
            <a:off x="838200" y="3825509"/>
            <a:ext cx="10515600" cy="1384995"/>
          </a:xfrm>
          <a:prstGeom prst="rect">
            <a:avLst/>
          </a:prstGeom>
          <a:noFill/>
        </p:spPr>
        <p:txBody>
          <a:bodyPr wrap="square">
            <a:spAutoFit/>
          </a:bodyPr>
          <a:lstStyle/>
          <a:p>
            <a:r>
              <a:rPr lang="en-GB" sz="2800" b="0" i="1" u="none" strike="noStrike" dirty="0">
                <a:solidFill>
                  <a:srgbClr val="000000"/>
                </a:solidFill>
                <a:effectLst/>
                <a:latin typeface="Calibri" panose="020F0502020204030204" pitchFamily="34" charset="0"/>
              </a:rPr>
              <a:t>How can children and young people in Bristol who have experienced exploitation or youth violence be supported to move forwards and have better outcomes? </a:t>
            </a:r>
            <a:endParaRPr lang="en-GB" sz="2800" i="1" dirty="0"/>
          </a:p>
        </p:txBody>
      </p:sp>
    </p:spTree>
    <p:extLst>
      <p:ext uri="{BB962C8B-B14F-4D97-AF65-F5344CB8AC3E}">
        <p14:creationId xmlns:p14="http://schemas.microsoft.com/office/powerpoint/2010/main" val="2327671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4D6C6-C8D7-4CDF-B769-E997CE634DFB}"/>
              </a:ext>
            </a:extLst>
          </p:cNvPr>
          <p:cNvSpPr>
            <a:spLocks noGrp="1"/>
          </p:cNvSpPr>
          <p:nvPr>
            <p:ph type="ctrTitle"/>
          </p:nvPr>
        </p:nvSpPr>
        <p:spPr>
          <a:xfrm>
            <a:off x="508000" y="436563"/>
            <a:ext cx="2781300" cy="1430337"/>
          </a:xfrm>
        </p:spPr>
        <p:txBody>
          <a:bodyPr>
            <a:normAutofit fontScale="90000"/>
          </a:bodyPr>
          <a:lstStyle/>
          <a:p>
            <a:pPr algn="l"/>
            <a:r>
              <a:rPr lang="en-GB" sz="4400" dirty="0"/>
              <a:t>Project Plan </a:t>
            </a:r>
            <a:br>
              <a:rPr lang="en-GB" dirty="0"/>
            </a:br>
            <a:endParaRPr lang="en-GB" dirty="0"/>
          </a:p>
        </p:txBody>
      </p:sp>
      <p:pic>
        <p:nvPicPr>
          <p:cNvPr id="5" name="Picture 4">
            <a:extLst>
              <a:ext uri="{FF2B5EF4-FFF2-40B4-BE49-F238E27FC236}">
                <a16:creationId xmlns:a16="http://schemas.microsoft.com/office/drawing/2014/main" id="{8A9C9BDC-487C-4005-80B9-1337884FBC60}"/>
              </a:ext>
            </a:extLst>
          </p:cNvPr>
          <p:cNvPicPr>
            <a:picLocks noChangeAspect="1"/>
          </p:cNvPicPr>
          <p:nvPr/>
        </p:nvPicPr>
        <p:blipFill>
          <a:blip r:embed="rId3"/>
          <a:stretch>
            <a:fillRect/>
          </a:stretch>
        </p:blipFill>
        <p:spPr>
          <a:xfrm>
            <a:off x="1218094" y="1401762"/>
            <a:ext cx="9755812" cy="5019675"/>
          </a:xfrm>
          <a:prstGeom prst="rect">
            <a:avLst/>
          </a:prstGeom>
        </p:spPr>
      </p:pic>
    </p:spTree>
    <p:extLst>
      <p:ext uri="{BB962C8B-B14F-4D97-AF65-F5344CB8AC3E}">
        <p14:creationId xmlns:p14="http://schemas.microsoft.com/office/powerpoint/2010/main" val="414198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BCD5-D596-4FD0-9AE6-08129059C727}"/>
              </a:ext>
            </a:extLst>
          </p:cNvPr>
          <p:cNvSpPr>
            <a:spLocks noGrp="1"/>
          </p:cNvSpPr>
          <p:nvPr>
            <p:ph type="ctrTitle"/>
          </p:nvPr>
        </p:nvSpPr>
        <p:spPr>
          <a:xfrm>
            <a:off x="406400" y="103981"/>
            <a:ext cx="4737100" cy="1062037"/>
          </a:xfrm>
        </p:spPr>
        <p:txBody>
          <a:bodyPr/>
          <a:lstStyle/>
          <a:p>
            <a:r>
              <a:rPr lang="en-GB" sz="4400" dirty="0"/>
              <a:t>Literature</a:t>
            </a:r>
            <a:r>
              <a:rPr lang="en-GB" dirty="0"/>
              <a:t> </a:t>
            </a:r>
            <a:r>
              <a:rPr lang="en-GB" sz="4400" dirty="0"/>
              <a:t>Review</a:t>
            </a:r>
            <a:r>
              <a:rPr lang="en-GB" dirty="0"/>
              <a:t> </a:t>
            </a:r>
          </a:p>
        </p:txBody>
      </p:sp>
      <p:sp>
        <p:nvSpPr>
          <p:cNvPr id="3" name="Subtitle 2">
            <a:extLst>
              <a:ext uri="{FF2B5EF4-FFF2-40B4-BE49-F238E27FC236}">
                <a16:creationId xmlns:a16="http://schemas.microsoft.com/office/drawing/2014/main" id="{BB6173EB-3D91-40B1-AD3D-05757D4871D1}"/>
              </a:ext>
            </a:extLst>
          </p:cNvPr>
          <p:cNvSpPr>
            <a:spLocks noGrp="1"/>
          </p:cNvSpPr>
          <p:nvPr>
            <p:ph type="subTitle" idx="1"/>
          </p:nvPr>
        </p:nvSpPr>
        <p:spPr>
          <a:xfrm>
            <a:off x="736600" y="1293018"/>
            <a:ext cx="10718800" cy="5780882"/>
          </a:xfrm>
        </p:spPr>
        <p:txBody>
          <a:bodyPr>
            <a:normAutofit fontScale="62500" lnSpcReduction="20000"/>
          </a:bodyPr>
          <a:lstStyle/>
          <a:p>
            <a:pPr algn="l" rtl="0">
              <a:spcBef>
                <a:spcPts val="0"/>
              </a:spcBef>
              <a:spcAft>
                <a:spcPts val="0"/>
              </a:spcAft>
            </a:pPr>
            <a:r>
              <a:rPr lang="en-GB" sz="2600" b="0" i="0" u="none" strike="noStrike" dirty="0">
                <a:solidFill>
                  <a:srgbClr val="000000"/>
                </a:solidFill>
                <a:effectLst/>
              </a:rPr>
              <a:t>The most </a:t>
            </a:r>
            <a:r>
              <a:rPr lang="en-GB" sz="2600" b="1" i="0" u="none" strike="noStrike" dirty="0">
                <a:solidFill>
                  <a:srgbClr val="000000"/>
                </a:solidFill>
                <a:effectLst/>
              </a:rPr>
              <a:t>successful interventions </a:t>
            </a:r>
            <a:r>
              <a:rPr lang="en-GB" sz="2600" b="0" i="0" u="none" strike="noStrike" dirty="0">
                <a:solidFill>
                  <a:srgbClr val="000000"/>
                </a:solidFill>
                <a:effectLst/>
              </a:rPr>
              <a:t>are </a:t>
            </a:r>
            <a:r>
              <a:rPr lang="en-GB" sz="2600" b="1" i="0" u="none" strike="noStrike" dirty="0">
                <a:solidFill>
                  <a:srgbClr val="000000"/>
                </a:solidFill>
                <a:effectLst/>
              </a:rPr>
              <a:t>holistic</a:t>
            </a:r>
            <a:r>
              <a:rPr lang="en-GB" sz="2600" b="0" i="0" u="none" strike="noStrike" dirty="0">
                <a:solidFill>
                  <a:srgbClr val="000000"/>
                </a:solidFill>
                <a:effectLst/>
              </a:rPr>
              <a:t> and include a combination of the following but there is no silver bullet:</a:t>
            </a:r>
            <a:endParaRPr lang="en-GB" sz="2600" b="0" dirty="0">
              <a:effectLst/>
            </a:endParaRPr>
          </a:p>
          <a:p>
            <a:pPr algn="l" rtl="0">
              <a:spcBef>
                <a:spcPts val="600"/>
              </a:spcBef>
              <a:spcAft>
                <a:spcPts val="0"/>
              </a:spcAft>
            </a:pPr>
            <a:br>
              <a:rPr lang="en-GB" sz="2600" b="0" dirty="0">
                <a:effectLst/>
              </a:rPr>
            </a:br>
            <a:r>
              <a:rPr lang="en-GB" sz="2600" b="0" i="0" u="none" strike="noStrike" dirty="0">
                <a:solidFill>
                  <a:srgbClr val="000000"/>
                </a:solidFill>
                <a:effectLst/>
              </a:rPr>
              <a:t>1:1 support such as peer mentoring | Community based interventions | EET | Family support | Training school professionals |Providing opportunities such as football and music clubs | The quality of physical locations is key (e.g. green spaces, street lights etc)</a:t>
            </a:r>
            <a:endParaRPr lang="en-GB" sz="2600" b="0" dirty="0">
              <a:effectLst/>
            </a:endParaRPr>
          </a:p>
          <a:p>
            <a:pPr algn="l" rtl="0">
              <a:spcBef>
                <a:spcPts val="600"/>
              </a:spcBef>
              <a:spcAft>
                <a:spcPts val="0"/>
              </a:spcAft>
            </a:pPr>
            <a:br>
              <a:rPr lang="en-GB" sz="2600" b="0" dirty="0">
                <a:effectLst/>
              </a:rPr>
            </a:br>
            <a:r>
              <a:rPr lang="en-GB" sz="2600" b="1" i="0" u="none" strike="noStrike" dirty="0">
                <a:solidFill>
                  <a:srgbClr val="6AA300"/>
                </a:solidFill>
                <a:effectLst/>
              </a:rPr>
              <a:t>Peer to peer </a:t>
            </a:r>
            <a:r>
              <a:rPr lang="en-GB" sz="2600" b="0" i="0" u="none" strike="noStrike" dirty="0">
                <a:solidFill>
                  <a:srgbClr val="6AA300"/>
                </a:solidFill>
                <a:effectLst/>
              </a:rPr>
              <a:t>crimes are often overlooked</a:t>
            </a:r>
            <a:endParaRPr lang="en-GB" sz="2600" b="0" dirty="0">
              <a:effectLst/>
            </a:endParaRPr>
          </a:p>
          <a:p>
            <a:pPr algn="l" rtl="0">
              <a:spcBef>
                <a:spcPts val="600"/>
              </a:spcBef>
              <a:spcAft>
                <a:spcPts val="0"/>
              </a:spcAft>
            </a:pPr>
            <a:br>
              <a:rPr lang="en-GB" sz="2600" b="0" dirty="0">
                <a:effectLst/>
              </a:rPr>
            </a:br>
            <a:r>
              <a:rPr lang="en-GB" sz="2600" b="1" i="0" u="none" strike="noStrike" dirty="0">
                <a:solidFill>
                  <a:srgbClr val="000000"/>
                </a:solidFill>
                <a:effectLst/>
              </a:rPr>
              <a:t>Language</a:t>
            </a:r>
            <a:r>
              <a:rPr lang="en-GB" sz="2600" b="0" i="0" u="none" strike="noStrike" dirty="0">
                <a:solidFill>
                  <a:srgbClr val="000000"/>
                </a:solidFill>
                <a:effectLst/>
              </a:rPr>
              <a:t> that professionals use can be </a:t>
            </a:r>
            <a:r>
              <a:rPr lang="en-GB" sz="2600" b="1" i="0" u="none" strike="noStrike" dirty="0">
                <a:solidFill>
                  <a:srgbClr val="000000"/>
                </a:solidFill>
                <a:effectLst/>
              </a:rPr>
              <a:t>preventing </a:t>
            </a:r>
            <a:r>
              <a:rPr lang="en-GB" sz="2600" i="0" u="none" strike="noStrike" dirty="0">
                <a:solidFill>
                  <a:srgbClr val="000000"/>
                </a:solidFill>
                <a:effectLst/>
              </a:rPr>
              <a:t>them </a:t>
            </a:r>
            <a:r>
              <a:rPr lang="en-GB" sz="2600" b="0" i="0" u="none" strike="noStrike" dirty="0">
                <a:solidFill>
                  <a:srgbClr val="000000"/>
                </a:solidFill>
                <a:effectLst/>
              </a:rPr>
              <a:t>from building </a:t>
            </a:r>
            <a:r>
              <a:rPr lang="en-GB" sz="2600" b="1" i="0" u="none" strike="noStrike" dirty="0">
                <a:solidFill>
                  <a:srgbClr val="000000"/>
                </a:solidFill>
                <a:effectLst/>
              </a:rPr>
              <a:t>trust</a:t>
            </a:r>
            <a:r>
              <a:rPr lang="en-GB" sz="2600" b="0" i="0" u="none" strike="noStrike" dirty="0">
                <a:solidFill>
                  <a:srgbClr val="000000"/>
                </a:solidFill>
                <a:effectLst/>
              </a:rPr>
              <a:t> (victim blaming)</a:t>
            </a:r>
            <a:endParaRPr lang="en-GB" sz="2600" b="0" dirty="0">
              <a:effectLst/>
            </a:endParaRPr>
          </a:p>
          <a:p>
            <a:pPr algn="l" rtl="0">
              <a:spcBef>
                <a:spcPts val="600"/>
              </a:spcBef>
              <a:spcAft>
                <a:spcPts val="0"/>
              </a:spcAft>
            </a:pPr>
            <a:br>
              <a:rPr lang="en-GB" sz="2600" b="0" dirty="0">
                <a:effectLst/>
              </a:rPr>
            </a:br>
            <a:r>
              <a:rPr lang="en-GB" sz="2600" b="0" i="0" u="none" strike="noStrike" dirty="0">
                <a:solidFill>
                  <a:srgbClr val="6AA300"/>
                </a:solidFill>
                <a:effectLst/>
              </a:rPr>
              <a:t>Contextual safeguarding is a relatively new practice and sometimes professionals don’t know how to translate into practical steps</a:t>
            </a:r>
            <a:endParaRPr lang="en-GB" sz="2600" b="0" dirty="0">
              <a:effectLst/>
            </a:endParaRPr>
          </a:p>
          <a:p>
            <a:pPr algn="l" rtl="0">
              <a:spcBef>
                <a:spcPts val="600"/>
              </a:spcBef>
              <a:spcAft>
                <a:spcPts val="0"/>
              </a:spcAft>
            </a:pPr>
            <a:br>
              <a:rPr lang="en-GB" sz="2600" b="0" dirty="0">
                <a:effectLst/>
              </a:rPr>
            </a:br>
            <a:r>
              <a:rPr lang="en-GB" sz="2600" b="0" i="0" u="none" strike="noStrike" dirty="0">
                <a:solidFill>
                  <a:srgbClr val="000000"/>
                </a:solidFill>
                <a:effectLst/>
              </a:rPr>
              <a:t>Police </a:t>
            </a:r>
            <a:r>
              <a:rPr lang="en-GB" sz="2600" b="1" i="0" u="none" strike="noStrike" dirty="0">
                <a:solidFill>
                  <a:srgbClr val="000000"/>
                </a:solidFill>
                <a:effectLst/>
              </a:rPr>
              <a:t>don’t see YP </a:t>
            </a:r>
            <a:r>
              <a:rPr lang="en-GB" sz="2600" b="0" i="0" u="none" strike="noStrike" dirty="0">
                <a:solidFill>
                  <a:srgbClr val="000000"/>
                </a:solidFill>
                <a:effectLst/>
              </a:rPr>
              <a:t>engaging in group criminal activity as </a:t>
            </a:r>
            <a:r>
              <a:rPr lang="en-GB" sz="2600" b="1" i="0" u="none" strike="noStrike" dirty="0">
                <a:solidFill>
                  <a:srgbClr val="000000"/>
                </a:solidFill>
                <a:effectLst/>
              </a:rPr>
              <a:t>vulnerable</a:t>
            </a:r>
            <a:r>
              <a:rPr lang="en-GB" sz="2600" b="0" i="0" u="none" strike="noStrike" dirty="0">
                <a:solidFill>
                  <a:srgbClr val="000000"/>
                </a:solidFill>
                <a:effectLst/>
              </a:rPr>
              <a:t> and break trust easily</a:t>
            </a:r>
            <a:endParaRPr lang="en-GB" sz="2600" b="0" dirty="0">
              <a:effectLst/>
            </a:endParaRPr>
          </a:p>
          <a:p>
            <a:pPr algn="l" rtl="0">
              <a:spcBef>
                <a:spcPts val="600"/>
              </a:spcBef>
              <a:spcAft>
                <a:spcPts val="0"/>
              </a:spcAft>
            </a:pPr>
            <a:br>
              <a:rPr lang="en-GB" sz="2600" b="0" dirty="0">
                <a:effectLst/>
              </a:rPr>
            </a:br>
            <a:r>
              <a:rPr lang="en-GB" sz="2600" b="1" i="0" u="none" strike="noStrike" dirty="0">
                <a:solidFill>
                  <a:srgbClr val="6AA300"/>
                </a:solidFill>
                <a:effectLst/>
              </a:rPr>
              <a:t>Thresholds are too high </a:t>
            </a:r>
            <a:r>
              <a:rPr lang="en-GB" sz="2600" b="0" i="0" u="none" strike="noStrike" dirty="0">
                <a:solidFill>
                  <a:srgbClr val="6AA300"/>
                </a:solidFill>
                <a:effectLst/>
              </a:rPr>
              <a:t>- families call services multiple times but often don’t feel heard</a:t>
            </a:r>
            <a:endParaRPr lang="en-GB" sz="2600" b="0" dirty="0">
              <a:effectLst/>
            </a:endParaRPr>
          </a:p>
          <a:p>
            <a:pPr algn="l" rtl="0">
              <a:spcBef>
                <a:spcPts val="600"/>
              </a:spcBef>
              <a:spcAft>
                <a:spcPts val="0"/>
              </a:spcAft>
            </a:pPr>
            <a:endParaRPr lang="en-GB" sz="2600" b="0" i="0" u="none" strike="noStrike" dirty="0">
              <a:solidFill>
                <a:srgbClr val="000000"/>
              </a:solidFill>
              <a:effectLst/>
            </a:endParaRPr>
          </a:p>
          <a:p>
            <a:pPr algn="l" rtl="0">
              <a:spcBef>
                <a:spcPts val="600"/>
              </a:spcBef>
              <a:spcAft>
                <a:spcPts val="0"/>
              </a:spcAft>
            </a:pPr>
            <a:r>
              <a:rPr lang="en-GB" sz="2600" b="0" i="0" u="none" strike="noStrike" dirty="0">
                <a:solidFill>
                  <a:srgbClr val="000000"/>
                </a:solidFill>
                <a:effectLst/>
              </a:rPr>
              <a:t>Multi-agency approach is a must but needs more operational thought - </a:t>
            </a:r>
            <a:r>
              <a:rPr lang="en-GB" sz="2600" b="1" i="0" u="none" strike="noStrike" dirty="0">
                <a:solidFill>
                  <a:srgbClr val="000000"/>
                </a:solidFill>
                <a:effectLst/>
              </a:rPr>
              <a:t>how to collaborate in practice is not clear</a:t>
            </a:r>
            <a:endParaRPr lang="en-GB" sz="2600" b="1" dirty="0">
              <a:effectLst/>
            </a:endParaRPr>
          </a:p>
          <a:p>
            <a:pPr algn="l" rtl="0">
              <a:spcBef>
                <a:spcPts val="600"/>
              </a:spcBef>
              <a:spcAft>
                <a:spcPts val="0"/>
              </a:spcAft>
            </a:pPr>
            <a:endParaRPr lang="en-GB" sz="2600" b="0" i="0" u="none" strike="noStrike" dirty="0">
              <a:solidFill>
                <a:srgbClr val="6AA300"/>
              </a:solidFill>
              <a:effectLst/>
            </a:endParaRPr>
          </a:p>
          <a:p>
            <a:pPr algn="l" rtl="0">
              <a:spcBef>
                <a:spcPts val="600"/>
              </a:spcBef>
              <a:spcAft>
                <a:spcPts val="0"/>
              </a:spcAft>
            </a:pPr>
            <a:r>
              <a:rPr lang="en-GB" sz="2600" b="1" i="0" u="none" strike="noStrike" dirty="0">
                <a:solidFill>
                  <a:srgbClr val="6AA300"/>
                </a:solidFill>
                <a:effectLst/>
              </a:rPr>
              <a:t>Interventions</a:t>
            </a:r>
            <a:r>
              <a:rPr lang="en-GB" sz="2600" b="0" i="0" u="none" strike="noStrike" dirty="0">
                <a:solidFill>
                  <a:srgbClr val="6AA300"/>
                </a:solidFill>
                <a:effectLst/>
              </a:rPr>
              <a:t> are </a:t>
            </a:r>
            <a:r>
              <a:rPr lang="en-GB" sz="2600" b="1" i="0" u="none" strike="noStrike" dirty="0">
                <a:solidFill>
                  <a:srgbClr val="6AA300"/>
                </a:solidFill>
                <a:effectLst/>
              </a:rPr>
              <a:t>overly</a:t>
            </a:r>
            <a:r>
              <a:rPr lang="en-GB" sz="2600" b="0" i="0" u="none" strike="noStrike" dirty="0">
                <a:solidFill>
                  <a:srgbClr val="6AA300"/>
                </a:solidFill>
                <a:effectLst/>
              </a:rPr>
              <a:t> focused on </a:t>
            </a:r>
            <a:r>
              <a:rPr lang="en-GB" sz="2600" b="1" i="0" u="none" strike="noStrike" dirty="0">
                <a:solidFill>
                  <a:srgbClr val="6AA300"/>
                </a:solidFill>
                <a:effectLst/>
              </a:rPr>
              <a:t>1:1 support</a:t>
            </a:r>
            <a:endParaRPr lang="en-GB" sz="2600" b="1" dirty="0">
              <a:effectLst/>
            </a:endParaRPr>
          </a:p>
          <a:p>
            <a:pPr algn="l" rtl="0">
              <a:spcBef>
                <a:spcPts val="600"/>
              </a:spcBef>
              <a:spcAft>
                <a:spcPts val="0"/>
              </a:spcAft>
            </a:pPr>
            <a:endParaRPr lang="en-GB" sz="2600" b="0" i="0" u="none" strike="noStrike" dirty="0">
              <a:solidFill>
                <a:srgbClr val="000000"/>
              </a:solidFill>
              <a:effectLst/>
            </a:endParaRPr>
          </a:p>
          <a:p>
            <a:pPr algn="l" rtl="0">
              <a:spcBef>
                <a:spcPts val="600"/>
              </a:spcBef>
              <a:spcAft>
                <a:spcPts val="0"/>
              </a:spcAft>
            </a:pPr>
            <a:r>
              <a:rPr lang="en-GB" sz="2600" b="0" i="0" u="none" strike="noStrike" dirty="0">
                <a:solidFill>
                  <a:srgbClr val="000000"/>
                </a:solidFill>
                <a:effectLst/>
              </a:rPr>
              <a:t>Services are split up but often the </a:t>
            </a:r>
            <a:r>
              <a:rPr lang="en-GB" sz="2600" b="1" i="0" u="none" strike="noStrike" dirty="0">
                <a:solidFill>
                  <a:srgbClr val="000000"/>
                </a:solidFill>
                <a:effectLst/>
              </a:rPr>
              <a:t>same child </a:t>
            </a:r>
            <a:r>
              <a:rPr lang="en-GB" sz="2600" b="0" i="0" u="none" strike="noStrike" dirty="0">
                <a:solidFill>
                  <a:srgbClr val="000000"/>
                </a:solidFill>
                <a:effectLst/>
              </a:rPr>
              <a:t>is a </a:t>
            </a:r>
            <a:r>
              <a:rPr lang="en-GB" sz="2600" b="1" i="0" u="none" strike="noStrike" dirty="0">
                <a:solidFill>
                  <a:srgbClr val="000000"/>
                </a:solidFill>
                <a:effectLst/>
              </a:rPr>
              <a:t>victim</a:t>
            </a:r>
            <a:r>
              <a:rPr lang="en-GB" sz="2600" b="0" i="0" u="none" strike="noStrike" dirty="0">
                <a:solidFill>
                  <a:srgbClr val="000000"/>
                </a:solidFill>
                <a:effectLst/>
              </a:rPr>
              <a:t> to </a:t>
            </a:r>
            <a:r>
              <a:rPr lang="en-GB" sz="2600" b="1" i="0" u="none" strike="noStrike" dirty="0">
                <a:solidFill>
                  <a:srgbClr val="000000"/>
                </a:solidFill>
                <a:effectLst/>
              </a:rPr>
              <a:t>various harms </a:t>
            </a:r>
            <a:r>
              <a:rPr lang="en-GB" sz="2600" b="0" i="0" u="none" strike="noStrike" dirty="0">
                <a:solidFill>
                  <a:srgbClr val="000000"/>
                </a:solidFill>
                <a:effectLst/>
              </a:rPr>
              <a:t>(often overlooking opportunities to intervene holistically)</a:t>
            </a:r>
            <a:endParaRPr lang="en-GB" sz="2600" b="0" dirty="0">
              <a:effectLst/>
            </a:endParaRPr>
          </a:p>
          <a:p>
            <a:pPr algn="l"/>
            <a:br>
              <a:rPr lang="en-GB" dirty="0"/>
            </a:br>
            <a:endParaRPr lang="en-GB" dirty="0"/>
          </a:p>
        </p:txBody>
      </p:sp>
    </p:spTree>
    <p:extLst>
      <p:ext uri="{BB962C8B-B14F-4D97-AF65-F5344CB8AC3E}">
        <p14:creationId xmlns:p14="http://schemas.microsoft.com/office/powerpoint/2010/main" val="3017200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6AA89E1A-C7DF-4E3A-9448-6EDA6DA5ED48}"/>
              </a:ext>
            </a:extLst>
          </p:cNvPr>
          <p:cNvSpPr txBox="1"/>
          <p:nvPr/>
        </p:nvSpPr>
        <p:spPr>
          <a:xfrm>
            <a:off x="838200" y="556995"/>
            <a:ext cx="6350000" cy="1133693"/>
          </a:xfrm>
          <a:prstGeom prst="rect">
            <a:avLst/>
          </a:prstGeom>
        </p:spPr>
        <p:txBody>
          <a:bodyPr vert="horz" lIns="91440" tIns="45720" rIns="91440" bIns="45720" rtlCol="0" anchor="ctr">
            <a:normAutofit/>
          </a:bodyPr>
          <a:lstStyle/>
          <a:p>
            <a:pPr algn="ctr" defTabSz="914400">
              <a:lnSpc>
                <a:spcPct val="90000"/>
              </a:lnSpc>
              <a:spcBef>
                <a:spcPct val="0"/>
              </a:spcBef>
              <a:spcAft>
                <a:spcPts val="600"/>
              </a:spcAft>
            </a:pPr>
            <a:r>
              <a:rPr lang="en-US" sz="5200" kern="1200" dirty="0">
                <a:solidFill>
                  <a:schemeClr val="tx1"/>
                </a:solidFill>
                <a:latin typeface="+mj-lt"/>
                <a:ea typeface="+mj-ea"/>
                <a:cs typeface="+mj-cs"/>
              </a:rPr>
              <a:t>Stakeholder Interviews </a:t>
            </a:r>
          </a:p>
        </p:txBody>
      </p:sp>
      <p:graphicFrame>
        <p:nvGraphicFramePr>
          <p:cNvPr id="10" name="TextBox 6">
            <a:extLst>
              <a:ext uri="{FF2B5EF4-FFF2-40B4-BE49-F238E27FC236}">
                <a16:creationId xmlns:a16="http://schemas.microsoft.com/office/drawing/2014/main" id="{336355F6-4207-4126-9718-BC6A649412F5}"/>
              </a:ext>
            </a:extLst>
          </p:cNvPr>
          <p:cNvGraphicFramePr/>
          <p:nvPr>
            <p:extLst>
              <p:ext uri="{D42A27DB-BD31-4B8C-83A1-F6EECF244321}">
                <p14:modId xmlns:p14="http://schemas.microsoft.com/office/powerpoint/2010/main" val="2496906028"/>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5948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137F6-B979-4D81-8CD6-FE39363BB7F2}"/>
              </a:ext>
            </a:extLst>
          </p:cNvPr>
          <p:cNvSpPr>
            <a:spLocks noGrp="1"/>
          </p:cNvSpPr>
          <p:nvPr>
            <p:ph type="title"/>
          </p:nvPr>
        </p:nvSpPr>
        <p:spPr/>
        <p:txBody>
          <a:bodyPr>
            <a:normAutofit fontScale="90000"/>
          </a:bodyPr>
          <a:lstStyle/>
          <a:p>
            <a:pPr rtl="0">
              <a:spcBef>
                <a:spcPts val="0"/>
              </a:spcBef>
              <a:spcAft>
                <a:spcPts val="0"/>
              </a:spcAft>
            </a:pPr>
            <a:br>
              <a:rPr lang="en-GB" sz="4900" b="1" i="0" u="none" strike="noStrike" dirty="0">
                <a:solidFill>
                  <a:srgbClr val="000000"/>
                </a:solidFill>
                <a:effectLst/>
                <a:latin typeface="Calibri" panose="020F0502020204030204" pitchFamily="34" charset="0"/>
              </a:rPr>
            </a:br>
            <a:br>
              <a:rPr lang="en-GB" sz="4900" b="1" i="0" u="none" strike="noStrike" dirty="0">
                <a:solidFill>
                  <a:srgbClr val="000000"/>
                </a:solidFill>
                <a:effectLst/>
                <a:latin typeface="Calibri" panose="020F0502020204030204" pitchFamily="34" charset="0"/>
              </a:rPr>
            </a:br>
            <a:r>
              <a:rPr lang="en-GB" sz="4900" b="1" i="0" u="none" strike="noStrike" dirty="0">
                <a:solidFill>
                  <a:srgbClr val="000000"/>
                </a:solidFill>
                <a:effectLst/>
                <a:latin typeface="Calibri" panose="020F0502020204030204" pitchFamily="34" charset="0"/>
              </a:rPr>
              <a:t>HOPES</a:t>
            </a:r>
            <a:r>
              <a:rPr lang="en-GB" sz="4900" b="0" i="0" u="none" strike="noStrike" dirty="0">
                <a:solidFill>
                  <a:srgbClr val="000000"/>
                </a:solidFill>
                <a:effectLst/>
                <a:latin typeface="Calibri" panose="020F0502020204030204" pitchFamily="34" charset="0"/>
              </a:rPr>
              <a:t> for the project</a:t>
            </a:r>
            <a:br>
              <a:rPr lang="en-GB" b="0" dirty="0">
                <a:effectLst/>
              </a:rPr>
            </a:br>
            <a:br>
              <a:rPr lang="en-GB" dirty="0"/>
            </a:br>
            <a:endParaRPr lang="en-GB" dirty="0"/>
          </a:p>
        </p:txBody>
      </p:sp>
      <p:pic>
        <p:nvPicPr>
          <p:cNvPr id="5" name="Content Placeholder 4">
            <a:extLst>
              <a:ext uri="{FF2B5EF4-FFF2-40B4-BE49-F238E27FC236}">
                <a16:creationId xmlns:a16="http://schemas.microsoft.com/office/drawing/2014/main" id="{28F87804-337C-43B4-9F90-9BCBBDF73B82}"/>
              </a:ext>
            </a:extLst>
          </p:cNvPr>
          <p:cNvPicPr>
            <a:picLocks noGrp="1" noChangeAspect="1"/>
          </p:cNvPicPr>
          <p:nvPr>
            <p:ph idx="1"/>
          </p:nvPr>
        </p:nvPicPr>
        <p:blipFill>
          <a:blip r:embed="rId3"/>
          <a:stretch>
            <a:fillRect/>
          </a:stretch>
        </p:blipFill>
        <p:spPr>
          <a:xfrm>
            <a:off x="1289050" y="1690688"/>
            <a:ext cx="9613900" cy="4568855"/>
          </a:xfrm>
        </p:spPr>
      </p:pic>
    </p:spTree>
    <p:extLst>
      <p:ext uri="{BB962C8B-B14F-4D97-AF65-F5344CB8AC3E}">
        <p14:creationId xmlns:p14="http://schemas.microsoft.com/office/powerpoint/2010/main" val="3344857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52C6C-51AE-4EFF-9354-C70823BE9440}"/>
              </a:ext>
            </a:extLst>
          </p:cNvPr>
          <p:cNvSpPr>
            <a:spLocks noGrp="1"/>
          </p:cNvSpPr>
          <p:nvPr>
            <p:ph type="title"/>
          </p:nvPr>
        </p:nvSpPr>
        <p:spPr/>
        <p:txBody>
          <a:bodyPr/>
          <a:lstStyle/>
          <a:p>
            <a:r>
              <a:rPr lang="en-GB" b="1" dirty="0"/>
              <a:t>FEARS</a:t>
            </a:r>
            <a:r>
              <a:rPr lang="en-GB" dirty="0"/>
              <a:t> for the project </a:t>
            </a:r>
          </a:p>
        </p:txBody>
      </p:sp>
      <p:pic>
        <p:nvPicPr>
          <p:cNvPr id="5" name="Content Placeholder 4">
            <a:extLst>
              <a:ext uri="{FF2B5EF4-FFF2-40B4-BE49-F238E27FC236}">
                <a16:creationId xmlns:a16="http://schemas.microsoft.com/office/drawing/2014/main" id="{2A4CFA99-068B-4EC2-ADAB-F228A25C67FC}"/>
              </a:ext>
            </a:extLst>
          </p:cNvPr>
          <p:cNvPicPr>
            <a:picLocks noGrp="1" noChangeAspect="1"/>
          </p:cNvPicPr>
          <p:nvPr>
            <p:ph idx="1"/>
          </p:nvPr>
        </p:nvPicPr>
        <p:blipFill>
          <a:blip r:embed="rId3"/>
          <a:stretch>
            <a:fillRect/>
          </a:stretch>
        </p:blipFill>
        <p:spPr>
          <a:xfrm>
            <a:off x="1042715" y="1690688"/>
            <a:ext cx="10106570" cy="4341812"/>
          </a:xfrm>
        </p:spPr>
      </p:pic>
    </p:spTree>
    <p:extLst>
      <p:ext uri="{BB962C8B-B14F-4D97-AF65-F5344CB8AC3E}">
        <p14:creationId xmlns:p14="http://schemas.microsoft.com/office/powerpoint/2010/main" val="254276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8BA2E-2B02-43E9-AEE7-50FD4680E14D}"/>
              </a:ext>
            </a:extLst>
          </p:cNvPr>
          <p:cNvSpPr>
            <a:spLocks noGrp="1"/>
          </p:cNvSpPr>
          <p:nvPr>
            <p:ph type="title"/>
          </p:nvPr>
        </p:nvSpPr>
        <p:spPr/>
        <p:txBody>
          <a:bodyPr/>
          <a:lstStyle/>
          <a:p>
            <a:r>
              <a:rPr lang="en-GB" dirty="0"/>
              <a:t>Emerging themes </a:t>
            </a:r>
          </a:p>
        </p:txBody>
      </p:sp>
      <p:sp>
        <p:nvSpPr>
          <p:cNvPr id="3" name="Content Placeholder 2">
            <a:extLst>
              <a:ext uri="{FF2B5EF4-FFF2-40B4-BE49-F238E27FC236}">
                <a16:creationId xmlns:a16="http://schemas.microsoft.com/office/drawing/2014/main" id="{D40C34CB-7978-478C-8B43-7C539D3C54A2}"/>
              </a:ext>
            </a:extLst>
          </p:cNvPr>
          <p:cNvSpPr>
            <a:spLocks noGrp="1"/>
          </p:cNvSpPr>
          <p:nvPr>
            <p:ph idx="1"/>
          </p:nvPr>
        </p:nvSpPr>
        <p:spPr>
          <a:xfrm>
            <a:off x="838200" y="1600200"/>
            <a:ext cx="10515600" cy="4576763"/>
          </a:xfrm>
        </p:spPr>
        <p:txBody>
          <a:bodyPr>
            <a:normAutofit fontScale="85000" lnSpcReduction="20000"/>
          </a:bodyPr>
          <a:lstStyle/>
          <a:p>
            <a:pPr marL="0" indent="0" rtl="0" fontAlgn="base">
              <a:spcBef>
                <a:spcPts val="600"/>
              </a:spcBef>
              <a:spcAft>
                <a:spcPts val="0"/>
              </a:spcAft>
              <a:buNone/>
            </a:pPr>
            <a:r>
              <a:rPr lang="en-GB" sz="2200" b="0" i="0" u="none" strike="noStrike" dirty="0">
                <a:solidFill>
                  <a:srgbClr val="000000"/>
                </a:solidFill>
                <a:effectLst/>
                <a:latin typeface="Calibri" panose="020F0502020204030204" pitchFamily="34" charset="0"/>
              </a:rPr>
              <a:t>Need more involvement of health professionals (both in terms of referral and providing interventions)</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chemeClr val="accent2"/>
                </a:solidFill>
                <a:effectLst/>
                <a:latin typeface="Calibri" panose="020F0502020204030204" pitchFamily="34" charset="0"/>
              </a:rPr>
              <a:t>Need a more collaborative approach between organisations (we are hearing about duplication, not knowing who is doing what, siloes - </a:t>
            </a:r>
            <a:r>
              <a:rPr lang="en-GB" sz="2200" b="0" i="1" u="none" strike="noStrike" dirty="0">
                <a:solidFill>
                  <a:schemeClr val="accent2"/>
                </a:solidFill>
                <a:effectLst/>
                <a:latin typeface="Calibri" panose="020F0502020204030204" pitchFamily="34" charset="0"/>
              </a:rPr>
              <a:t>although there are examples of collaboration working particularly well on particular projects with a joint goal, e.g. Stapleton Road, Weapons in School Pathway</a:t>
            </a:r>
            <a:r>
              <a:rPr lang="en-GB" sz="2200" b="0" i="0" u="none" strike="noStrike" dirty="0">
                <a:solidFill>
                  <a:schemeClr val="accent2"/>
                </a:solidFill>
                <a:effectLst/>
                <a:latin typeface="Calibri" panose="020F0502020204030204" pitchFamily="34" charset="0"/>
              </a:rPr>
              <a:t>)</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rgbClr val="000000"/>
                </a:solidFill>
                <a:effectLst/>
                <a:latin typeface="Calibri" panose="020F0502020204030204" pitchFamily="34" charset="0"/>
              </a:rPr>
              <a:t>Lack of data sharing is one of the big obstacles to collaboration (although some good examples of it working well)</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chemeClr val="accent2"/>
                </a:solidFill>
                <a:effectLst/>
                <a:latin typeface="Calibri" panose="020F0502020204030204" pitchFamily="34" charset="0"/>
              </a:rPr>
              <a:t>Cross-agency collaboration is personality dependent (depends who you get in meetings)</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rgbClr val="000000"/>
                </a:solidFill>
                <a:effectLst/>
                <a:latin typeface="Calibri" panose="020F0502020204030204" pitchFamily="34" charset="0"/>
              </a:rPr>
              <a:t>Over focusing on 1:1 support such as peer mentoring and social worker support as opposed to collaborative community interventions </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chemeClr val="accent2"/>
                </a:solidFill>
                <a:effectLst/>
                <a:latin typeface="Calibri" panose="020F0502020204030204" pitchFamily="34" charset="0"/>
              </a:rPr>
              <a:t>Lack of understanding how to turn contextual safeguarding into practical steps (varied)</a:t>
            </a:r>
            <a:br>
              <a:rPr lang="en-GB" sz="2200" b="0" i="0" u="none" strike="noStrike" dirty="0">
                <a:solidFill>
                  <a:srgbClr val="000000"/>
                </a:solidFill>
                <a:effectLst/>
                <a:latin typeface="Calibri" panose="020F0502020204030204" pitchFamily="34" charset="0"/>
              </a:rPr>
            </a:br>
            <a:endParaRPr lang="en-GB" sz="2200" b="0" i="0" u="none" strike="noStrike" dirty="0">
              <a:solidFill>
                <a:srgbClr val="000000"/>
              </a:solidFill>
              <a:effectLst/>
              <a:latin typeface="Arial" panose="020B0604020202020204" pitchFamily="34" charset="0"/>
            </a:endParaRPr>
          </a:p>
          <a:p>
            <a:pPr marL="0" indent="0" rtl="0" fontAlgn="base">
              <a:spcBef>
                <a:spcPts val="600"/>
              </a:spcBef>
              <a:spcAft>
                <a:spcPts val="0"/>
              </a:spcAft>
              <a:buNone/>
            </a:pPr>
            <a:r>
              <a:rPr lang="en-GB" sz="2200" b="0" i="0" u="none" strike="noStrike" dirty="0">
                <a:solidFill>
                  <a:srgbClr val="000000"/>
                </a:solidFill>
                <a:effectLst/>
                <a:latin typeface="Calibri" panose="020F0502020204030204" pitchFamily="34" charset="0"/>
              </a:rPr>
              <a:t>Lack of clarity on how to transition to adult services when YP reach 18</a:t>
            </a:r>
            <a:br>
              <a:rPr lang="en-GB" sz="1800" b="0" i="0" u="none" strike="noStrike" dirty="0">
                <a:solidFill>
                  <a:srgbClr val="000000"/>
                </a:solidFill>
                <a:effectLst/>
                <a:latin typeface="Calibri" panose="020F0502020204030204" pitchFamily="34" charset="0"/>
              </a:rPr>
            </a:br>
            <a:endParaRPr lang="en-GB" sz="1800" b="0" i="0" u="none" strike="noStrike" dirty="0">
              <a:solidFill>
                <a:srgbClr val="000000"/>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890469005"/>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D9D4B447E75024283A100423F35DCDC" ma:contentTypeVersion="4" ma:contentTypeDescription="Create a new document." ma:contentTypeScope="" ma:versionID="43adf4b912c8f18538519797ff1ff445">
  <xsd:schema xmlns:xsd="http://www.w3.org/2001/XMLSchema" xmlns:xs="http://www.w3.org/2001/XMLSchema" xmlns:p="http://schemas.microsoft.com/office/2006/metadata/properties" xmlns:ns2="0b349106-dd0e-4780-bce6-573f4c175976" targetNamespace="http://schemas.microsoft.com/office/2006/metadata/properties" ma:root="true" ma:fieldsID="6ba842f3794a5121f798d5f51cc418df" ns2:_="">
    <xsd:import namespace="0b349106-dd0e-4780-bce6-573f4c1759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349106-dd0e-4780-bce6-573f4c1759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F69842-34A9-4336-991D-99C1BFE8A24E}">
  <ds:schemaRefs>
    <ds:schemaRef ds:uri="http://schemas.microsoft.com/sharepoint/v3/contenttype/forms"/>
  </ds:schemaRefs>
</ds:datastoreItem>
</file>

<file path=customXml/itemProps2.xml><?xml version="1.0" encoding="utf-8"?>
<ds:datastoreItem xmlns:ds="http://schemas.openxmlformats.org/officeDocument/2006/customXml" ds:itemID="{D91704CA-CB4B-472C-A13D-85E3FAEC6A3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80CC447-F48D-4191-98EA-33F132CD29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349106-dd0e-4780-bce6-573f4c1759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1648</TotalTime>
  <Words>819</Words>
  <Application>Microsoft Office PowerPoint</Application>
  <PresentationFormat>Widescreen</PresentationFormat>
  <Paragraphs>89</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The Project Team </vt:lpstr>
      <vt:lpstr>Strategic Objective</vt:lpstr>
      <vt:lpstr>Project Plan  </vt:lpstr>
      <vt:lpstr>Literature Review </vt:lpstr>
      <vt:lpstr>PowerPoint Presentation</vt:lpstr>
      <vt:lpstr>  HOPES for the project  </vt:lpstr>
      <vt:lpstr>FEARS for the project </vt:lpstr>
      <vt:lpstr>Emerging themes </vt:lpstr>
      <vt:lpstr>Continued..</vt:lpstr>
      <vt:lpstr>Next Steps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Harriet Andrew</dc:creator>
  <cp:lastModifiedBy>Rebecca Dible</cp:lastModifiedBy>
  <cp:revision>14</cp:revision>
  <dcterms:created xsi:type="dcterms:W3CDTF">2022-02-16T14:11:29Z</dcterms:created>
  <dcterms:modified xsi:type="dcterms:W3CDTF">2022-04-08T14:55:33Z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0x0101004D9D4B447E75024283A100423F35DCDC</vt:lpwstr>
  </property>
</Properties>
</file>