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34" r:id="rId2"/>
  </p:sldMasterIdLst>
  <p:notesMasterIdLst>
    <p:notesMasterId r:id="rId45"/>
  </p:notesMasterIdLst>
  <p:sldIdLst>
    <p:sldId id="256" r:id="rId3"/>
    <p:sldId id="257" r:id="rId4"/>
    <p:sldId id="258" r:id="rId5"/>
    <p:sldId id="276" r:id="rId6"/>
    <p:sldId id="272" r:id="rId7"/>
    <p:sldId id="314" r:id="rId8"/>
    <p:sldId id="279" r:id="rId9"/>
    <p:sldId id="315" r:id="rId10"/>
    <p:sldId id="280" r:id="rId11"/>
    <p:sldId id="284" r:id="rId12"/>
    <p:sldId id="312" r:id="rId13"/>
    <p:sldId id="271" r:id="rId14"/>
    <p:sldId id="305" r:id="rId15"/>
    <p:sldId id="306" r:id="rId16"/>
    <p:sldId id="311" r:id="rId17"/>
    <p:sldId id="307" r:id="rId18"/>
    <p:sldId id="308" r:id="rId19"/>
    <p:sldId id="309" r:id="rId20"/>
    <p:sldId id="313" r:id="rId21"/>
    <p:sldId id="316" r:id="rId22"/>
    <p:sldId id="317" r:id="rId23"/>
    <p:sldId id="318" r:id="rId24"/>
    <p:sldId id="319" r:id="rId25"/>
    <p:sldId id="320" r:id="rId26"/>
    <p:sldId id="274" r:id="rId27"/>
    <p:sldId id="285" r:id="rId28"/>
    <p:sldId id="273" r:id="rId29"/>
    <p:sldId id="298" r:id="rId30"/>
    <p:sldId id="295" r:id="rId31"/>
    <p:sldId id="296" r:id="rId32"/>
    <p:sldId id="310" r:id="rId33"/>
    <p:sldId id="321" r:id="rId34"/>
    <p:sldId id="322" r:id="rId35"/>
    <p:sldId id="323" r:id="rId36"/>
    <p:sldId id="324" r:id="rId37"/>
    <p:sldId id="299" r:id="rId38"/>
    <p:sldId id="300" r:id="rId39"/>
    <p:sldId id="304" r:id="rId40"/>
    <p:sldId id="301" r:id="rId41"/>
    <p:sldId id="302" r:id="rId42"/>
    <p:sldId id="325" r:id="rId43"/>
    <p:sldId id="326"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3"/>
    <p:restoredTop sz="74377" autoAdjust="0"/>
  </p:normalViewPr>
  <p:slideViewPr>
    <p:cSldViewPr snapToGrid="0" snapToObjects="1">
      <p:cViewPr>
        <p:scale>
          <a:sx n="80" d="100"/>
          <a:sy n="80" d="100"/>
        </p:scale>
        <p:origin x="-2382" y="-6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_rels/data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s>
</file>

<file path=ppt/diagrams/_rels/data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youtube.com/watch?v=-lL07JOGU5o" TargetMode="External"/><Relationship Id="rId1" Type="http://schemas.openxmlformats.org/officeDocument/2006/relationships/hyperlink" Target="https://www.childline.org.uk/info-advice/bullying-abuse-safety/getting-help/asking-adult-help/#Writesomeonealetter" TargetMode="Externa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1DB17-ABAB-43A6-8FFD-1E510CEE1FE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7187CA44-E881-4B3F-AAA4-BD252894519C}">
      <dgm:prSet phldrT="[Text]"/>
      <dgm:spPr/>
      <dgm:t>
        <a:bodyPr/>
        <a:lstStyle/>
        <a:p>
          <a:r>
            <a:rPr lang="en-GB" dirty="0" smtClean="0"/>
            <a:t>Disclosure</a:t>
          </a:r>
          <a:endParaRPr lang="en-GB" dirty="0"/>
        </a:p>
      </dgm:t>
    </dgm:pt>
    <dgm:pt modelId="{36A36501-1482-4900-9B50-37B9C30966FA}" type="parTrans" cxnId="{BB86F886-0FF1-491B-8157-4122475D8457}">
      <dgm:prSet/>
      <dgm:spPr/>
      <dgm:t>
        <a:bodyPr/>
        <a:lstStyle/>
        <a:p>
          <a:endParaRPr lang="en-GB"/>
        </a:p>
      </dgm:t>
    </dgm:pt>
    <dgm:pt modelId="{B2D53523-229E-4B5C-990A-CB1E62CACBC5}" type="sibTrans" cxnId="{BB86F886-0FF1-491B-8157-4122475D8457}">
      <dgm:prSet/>
      <dgm:spPr/>
      <dgm:t>
        <a:bodyPr/>
        <a:lstStyle/>
        <a:p>
          <a:endParaRPr lang="en-GB"/>
        </a:p>
      </dgm:t>
    </dgm:pt>
    <dgm:pt modelId="{1EBECC7C-8542-46D7-889E-1D12D5CD514C}">
      <dgm:prSet phldrT="[Text]" custT="1"/>
      <dgm:spPr/>
      <dgm:t>
        <a:bodyPr/>
        <a:lstStyle/>
        <a:p>
          <a:r>
            <a:rPr lang="en-GB" sz="1000" dirty="0" smtClean="0"/>
            <a:t>Mode of communication</a:t>
          </a:r>
          <a:endParaRPr lang="en-GB" sz="1000" dirty="0"/>
        </a:p>
      </dgm:t>
    </dgm:pt>
    <dgm:pt modelId="{02E468F4-6381-447C-98A4-9BEBE54A61D0}" type="parTrans" cxnId="{E6B1C4AF-D555-411F-9A4B-62ED65EEA36D}">
      <dgm:prSet/>
      <dgm:spPr/>
      <dgm:t>
        <a:bodyPr/>
        <a:lstStyle/>
        <a:p>
          <a:endParaRPr lang="en-GB"/>
        </a:p>
      </dgm:t>
    </dgm:pt>
    <dgm:pt modelId="{F190EDDD-6089-4AAE-A723-67A8DF006A01}" type="sibTrans" cxnId="{E6B1C4AF-D555-411F-9A4B-62ED65EEA36D}">
      <dgm:prSet/>
      <dgm:spPr/>
      <dgm:t>
        <a:bodyPr/>
        <a:lstStyle/>
        <a:p>
          <a:endParaRPr lang="en-GB"/>
        </a:p>
      </dgm:t>
    </dgm:pt>
    <dgm:pt modelId="{64158AE8-2002-4603-8C8D-9495E43F67B2}">
      <dgm:prSet phldrT="[Text]"/>
      <dgm:spPr/>
      <dgm:t>
        <a:bodyPr/>
        <a:lstStyle/>
        <a:p>
          <a:r>
            <a:rPr lang="en-GB" dirty="0" smtClean="0"/>
            <a:t>Intent</a:t>
          </a:r>
          <a:endParaRPr lang="en-GB" dirty="0"/>
        </a:p>
      </dgm:t>
    </dgm:pt>
    <dgm:pt modelId="{CAD1FDD4-77F0-4356-9BF2-C0799F4E376A}" type="parTrans" cxnId="{0FCBB376-CC7C-45FE-ABB5-2C6E6C6A4336}">
      <dgm:prSet/>
      <dgm:spPr/>
      <dgm:t>
        <a:bodyPr/>
        <a:lstStyle/>
        <a:p>
          <a:endParaRPr lang="en-GB"/>
        </a:p>
      </dgm:t>
    </dgm:pt>
    <dgm:pt modelId="{ED359339-1D44-493F-9480-26F0D2226441}" type="sibTrans" cxnId="{0FCBB376-CC7C-45FE-ABB5-2C6E6C6A4336}">
      <dgm:prSet/>
      <dgm:spPr/>
      <dgm:t>
        <a:bodyPr/>
        <a:lstStyle/>
        <a:p>
          <a:endParaRPr lang="en-GB"/>
        </a:p>
      </dgm:t>
    </dgm:pt>
    <dgm:pt modelId="{CBAA2DC0-C6B2-45C7-9BBA-2BFCE59E1257}">
      <dgm:prSet phldrT="[Text]"/>
      <dgm:spPr/>
      <dgm:t>
        <a:bodyPr/>
        <a:lstStyle/>
        <a:p>
          <a:r>
            <a:rPr lang="en-GB" dirty="0" smtClean="0"/>
            <a:t>spontaneity</a:t>
          </a:r>
          <a:endParaRPr lang="en-GB" dirty="0"/>
        </a:p>
      </dgm:t>
    </dgm:pt>
    <dgm:pt modelId="{8C4640E6-DF19-442B-A3AF-4319F1DF1A33}" type="parTrans" cxnId="{CF03D21E-DF5E-447C-8FC1-0120355C2571}">
      <dgm:prSet/>
      <dgm:spPr/>
      <dgm:t>
        <a:bodyPr/>
        <a:lstStyle/>
        <a:p>
          <a:endParaRPr lang="en-GB"/>
        </a:p>
      </dgm:t>
    </dgm:pt>
    <dgm:pt modelId="{C0D970D0-1D96-4037-8AAD-8D3DC072FE1F}" type="sibTrans" cxnId="{CF03D21E-DF5E-447C-8FC1-0120355C2571}">
      <dgm:prSet/>
      <dgm:spPr/>
      <dgm:t>
        <a:bodyPr/>
        <a:lstStyle/>
        <a:p>
          <a:endParaRPr lang="en-GB"/>
        </a:p>
      </dgm:t>
    </dgm:pt>
    <dgm:pt modelId="{DA458E85-0582-4670-A542-03F0210C08A0}">
      <dgm:prSet phldrT="[Text]"/>
      <dgm:spPr/>
      <dgm:t>
        <a:bodyPr/>
        <a:lstStyle/>
        <a:p>
          <a:r>
            <a:rPr lang="en-GB" dirty="0" smtClean="0"/>
            <a:t>Detail</a:t>
          </a:r>
          <a:endParaRPr lang="en-GB" dirty="0"/>
        </a:p>
      </dgm:t>
    </dgm:pt>
    <dgm:pt modelId="{65F22765-F448-4CBE-95D2-BA412DB2D75D}" type="parTrans" cxnId="{91ABFAD8-693E-45CD-97FB-36869928AAF1}">
      <dgm:prSet/>
      <dgm:spPr/>
      <dgm:t>
        <a:bodyPr/>
        <a:lstStyle/>
        <a:p>
          <a:endParaRPr lang="en-GB"/>
        </a:p>
      </dgm:t>
    </dgm:pt>
    <dgm:pt modelId="{63EAAFC2-09D2-4A34-8106-F041A7A49C84}" type="sibTrans" cxnId="{91ABFAD8-693E-45CD-97FB-36869928AAF1}">
      <dgm:prSet/>
      <dgm:spPr/>
      <dgm:t>
        <a:bodyPr/>
        <a:lstStyle/>
        <a:p>
          <a:endParaRPr lang="en-GB"/>
        </a:p>
      </dgm:t>
    </dgm:pt>
    <dgm:pt modelId="{A1C44EB2-AA6C-47ED-A190-2EDF9007C50F}" type="pres">
      <dgm:prSet presAssocID="{C8B1DB17-ABAB-43A6-8FFD-1E510CEE1FEB}" presName="Name0" presStyleCnt="0">
        <dgm:presLayoutVars>
          <dgm:chMax val="1"/>
          <dgm:dir/>
          <dgm:animLvl val="ctr"/>
          <dgm:resizeHandles val="exact"/>
        </dgm:presLayoutVars>
      </dgm:prSet>
      <dgm:spPr/>
      <dgm:t>
        <a:bodyPr/>
        <a:lstStyle/>
        <a:p>
          <a:endParaRPr lang="en-GB"/>
        </a:p>
      </dgm:t>
    </dgm:pt>
    <dgm:pt modelId="{9A1FD623-F33E-4CDA-9E25-3A9531320467}" type="pres">
      <dgm:prSet presAssocID="{7187CA44-E881-4B3F-AAA4-BD252894519C}" presName="centerShape" presStyleLbl="node0" presStyleIdx="0" presStyleCnt="1" custScaleX="89813" custScaleY="85293"/>
      <dgm:spPr/>
      <dgm:t>
        <a:bodyPr/>
        <a:lstStyle/>
        <a:p>
          <a:endParaRPr lang="en-GB"/>
        </a:p>
      </dgm:t>
    </dgm:pt>
    <dgm:pt modelId="{C187B8DE-AC19-46B4-BF44-27BE17009A9E}" type="pres">
      <dgm:prSet presAssocID="{1EBECC7C-8542-46D7-889E-1D12D5CD514C}" presName="node" presStyleLbl="node1" presStyleIdx="0" presStyleCnt="4" custScaleX="146445" custScaleY="140883">
        <dgm:presLayoutVars>
          <dgm:bulletEnabled val="1"/>
        </dgm:presLayoutVars>
      </dgm:prSet>
      <dgm:spPr/>
      <dgm:t>
        <a:bodyPr/>
        <a:lstStyle/>
        <a:p>
          <a:endParaRPr lang="en-GB"/>
        </a:p>
      </dgm:t>
    </dgm:pt>
    <dgm:pt modelId="{33BAF501-58E7-4C36-B817-1DD3D0C9D877}" type="pres">
      <dgm:prSet presAssocID="{1EBECC7C-8542-46D7-889E-1D12D5CD514C}" presName="dummy" presStyleCnt="0"/>
      <dgm:spPr/>
    </dgm:pt>
    <dgm:pt modelId="{5E66AC59-45C0-425B-933F-989A45A72AC1}" type="pres">
      <dgm:prSet presAssocID="{F190EDDD-6089-4AAE-A723-67A8DF006A01}" presName="sibTrans" presStyleLbl="sibTrans2D1" presStyleIdx="0" presStyleCnt="4"/>
      <dgm:spPr/>
      <dgm:t>
        <a:bodyPr/>
        <a:lstStyle/>
        <a:p>
          <a:endParaRPr lang="en-GB"/>
        </a:p>
      </dgm:t>
    </dgm:pt>
    <dgm:pt modelId="{5DBEAEDE-CC16-4869-916B-BDA4CC6CA19E}" type="pres">
      <dgm:prSet presAssocID="{64158AE8-2002-4603-8C8D-9495E43F67B2}" presName="node" presStyleLbl="node1" presStyleIdx="1" presStyleCnt="4" custScaleX="137453" custScaleY="152998">
        <dgm:presLayoutVars>
          <dgm:bulletEnabled val="1"/>
        </dgm:presLayoutVars>
      </dgm:prSet>
      <dgm:spPr/>
      <dgm:t>
        <a:bodyPr/>
        <a:lstStyle/>
        <a:p>
          <a:endParaRPr lang="en-GB"/>
        </a:p>
      </dgm:t>
    </dgm:pt>
    <dgm:pt modelId="{F75ADBAC-6897-41AB-BBA9-E92C42100CD4}" type="pres">
      <dgm:prSet presAssocID="{64158AE8-2002-4603-8C8D-9495E43F67B2}" presName="dummy" presStyleCnt="0"/>
      <dgm:spPr/>
    </dgm:pt>
    <dgm:pt modelId="{30277F8F-6AC7-408C-9497-1D22AC49CFA0}" type="pres">
      <dgm:prSet presAssocID="{ED359339-1D44-493F-9480-26F0D2226441}" presName="sibTrans" presStyleLbl="sibTrans2D1" presStyleIdx="1" presStyleCnt="4"/>
      <dgm:spPr/>
      <dgm:t>
        <a:bodyPr/>
        <a:lstStyle/>
        <a:p>
          <a:endParaRPr lang="en-GB"/>
        </a:p>
      </dgm:t>
    </dgm:pt>
    <dgm:pt modelId="{0C15BBCE-C27B-4FAB-9C29-A2550788FB6B}" type="pres">
      <dgm:prSet presAssocID="{CBAA2DC0-C6B2-45C7-9BBA-2BFCE59E1257}" presName="node" presStyleLbl="node1" presStyleIdx="2" presStyleCnt="4" custScaleX="134449" custScaleY="127818">
        <dgm:presLayoutVars>
          <dgm:bulletEnabled val="1"/>
        </dgm:presLayoutVars>
      </dgm:prSet>
      <dgm:spPr/>
      <dgm:t>
        <a:bodyPr/>
        <a:lstStyle/>
        <a:p>
          <a:endParaRPr lang="en-GB"/>
        </a:p>
      </dgm:t>
    </dgm:pt>
    <dgm:pt modelId="{7607E705-CB3B-4514-8CAC-AC1215488EF1}" type="pres">
      <dgm:prSet presAssocID="{CBAA2DC0-C6B2-45C7-9BBA-2BFCE59E1257}" presName="dummy" presStyleCnt="0"/>
      <dgm:spPr/>
    </dgm:pt>
    <dgm:pt modelId="{10BB65D2-B75F-497B-8D6C-BC0EC7501497}" type="pres">
      <dgm:prSet presAssocID="{C0D970D0-1D96-4037-8AAD-8D3DC072FE1F}" presName="sibTrans" presStyleLbl="sibTrans2D1" presStyleIdx="2" presStyleCnt="4"/>
      <dgm:spPr/>
      <dgm:t>
        <a:bodyPr/>
        <a:lstStyle/>
        <a:p>
          <a:endParaRPr lang="en-GB"/>
        </a:p>
      </dgm:t>
    </dgm:pt>
    <dgm:pt modelId="{85FAA30C-68B9-4215-AC40-9CCFA1D61A1F}" type="pres">
      <dgm:prSet presAssocID="{DA458E85-0582-4670-A542-03F0210C08A0}" presName="node" presStyleLbl="node1" presStyleIdx="3" presStyleCnt="4" custScaleX="146231" custScaleY="140709">
        <dgm:presLayoutVars>
          <dgm:bulletEnabled val="1"/>
        </dgm:presLayoutVars>
      </dgm:prSet>
      <dgm:spPr/>
      <dgm:t>
        <a:bodyPr/>
        <a:lstStyle/>
        <a:p>
          <a:endParaRPr lang="en-GB"/>
        </a:p>
      </dgm:t>
    </dgm:pt>
    <dgm:pt modelId="{3B5FFFB4-9FB5-421C-9D47-AC5FA7DCF23C}" type="pres">
      <dgm:prSet presAssocID="{DA458E85-0582-4670-A542-03F0210C08A0}" presName="dummy" presStyleCnt="0"/>
      <dgm:spPr/>
    </dgm:pt>
    <dgm:pt modelId="{783AEDE1-137B-4CFC-BFB8-C56B3EE94456}" type="pres">
      <dgm:prSet presAssocID="{63EAAFC2-09D2-4A34-8106-F041A7A49C84}" presName="sibTrans" presStyleLbl="sibTrans2D1" presStyleIdx="3" presStyleCnt="4"/>
      <dgm:spPr/>
      <dgm:t>
        <a:bodyPr/>
        <a:lstStyle/>
        <a:p>
          <a:endParaRPr lang="en-GB"/>
        </a:p>
      </dgm:t>
    </dgm:pt>
  </dgm:ptLst>
  <dgm:cxnLst>
    <dgm:cxn modelId="{9BA07264-BEED-464C-9D4A-3733A1B2306C}" type="presOf" srcId="{DA458E85-0582-4670-A542-03F0210C08A0}" destId="{85FAA30C-68B9-4215-AC40-9CCFA1D61A1F}" srcOrd="0" destOrd="0" presId="urn:microsoft.com/office/officeart/2005/8/layout/radial6"/>
    <dgm:cxn modelId="{BF65A2D2-3EDF-43C7-8F27-C98F3F69AF95}" type="presOf" srcId="{7187CA44-E881-4B3F-AAA4-BD252894519C}" destId="{9A1FD623-F33E-4CDA-9E25-3A9531320467}" srcOrd="0" destOrd="0" presId="urn:microsoft.com/office/officeart/2005/8/layout/radial6"/>
    <dgm:cxn modelId="{BB86F886-0FF1-491B-8157-4122475D8457}" srcId="{C8B1DB17-ABAB-43A6-8FFD-1E510CEE1FEB}" destId="{7187CA44-E881-4B3F-AAA4-BD252894519C}" srcOrd="0" destOrd="0" parTransId="{36A36501-1482-4900-9B50-37B9C30966FA}" sibTransId="{B2D53523-229E-4B5C-990A-CB1E62CACBC5}"/>
    <dgm:cxn modelId="{80181C89-1FA5-4FAD-A46E-C974FA121F8D}" type="presOf" srcId="{CBAA2DC0-C6B2-45C7-9BBA-2BFCE59E1257}" destId="{0C15BBCE-C27B-4FAB-9C29-A2550788FB6B}" srcOrd="0" destOrd="0" presId="urn:microsoft.com/office/officeart/2005/8/layout/radial6"/>
    <dgm:cxn modelId="{91ABFAD8-693E-45CD-97FB-36869928AAF1}" srcId="{7187CA44-E881-4B3F-AAA4-BD252894519C}" destId="{DA458E85-0582-4670-A542-03F0210C08A0}" srcOrd="3" destOrd="0" parTransId="{65F22765-F448-4CBE-95D2-BA412DB2D75D}" sibTransId="{63EAAFC2-09D2-4A34-8106-F041A7A49C84}"/>
    <dgm:cxn modelId="{56C917F7-2D02-4764-BD3D-07B407FE9906}" type="presOf" srcId="{64158AE8-2002-4603-8C8D-9495E43F67B2}" destId="{5DBEAEDE-CC16-4869-916B-BDA4CC6CA19E}" srcOrd="0" destOrd="0" presId="urn:microsoft.com/office/officeart/2005/8/layout/radial6"/>
    <dgm:cxn modelId="{B3C4041C-2A85-480F-866B-658454C17422}" type="presOf" srcId="{63EAAFC2-09D2-4A34-8106-F041A7A49C84}" destId="{783AEDE1-137B-4CFC-BFB8-C56B3EE94456}" srcOrd="0" destOrd="0" presId="urn:microsoft.com/office/officeart/2005/8/layout/radial6"/>
    <dgm:cxn modelId="{0FCBB376-CC7C-45FE-ABB5-2C6E6C6A4336}" srcId="{7187CA44-E881-4B3F-AAA4-BD252894519C}" destId="{64158AE8-2002-4603-8C8D-9495E43F67B2}" srcOrd="1" destOrd="0" parTransId="{CAD1FDD4-77F0-4356-9BF2-C0799F4E376A}" sibTransId="{ED359339-1D44-493F-9480-26F0D2226441}"/>
    <dgm:cxn modelId="{E6B1C4AF-D555-411F-9A4B-62ED65EEA36D}" srcId="{7187CA44-E881-4B3F-AAA4-BD252894519C}" destId="{1EBECC7C-8542-46D7-889E-1D12D5CD514C}" srcOrd="0" destOrd="0" parTransId="{02E468F4-6381-447C-98A4-9BEBE54A61D0}" sibTransId="{F190EDDD-6089-4AAE-A723-67A8DF006A01}"/>
    <dgm:cxn modelId="{CF03D21E-DF5E-447C-8FC1-0120355C2571}" srcId="{7187CA44-E881-4B3F-AAA4-BD252894519C}" destId="{CBAA2DC0-C6B2-45C7-9BBA-2BFCE59E1257}" srcOrd="2" destOrd="0" parTransId="{8C4640E6-DF19-442B-A3AF-4319F1DF1A33}" sibTransId="{C0D970D0-1D96-4037-8AAD-8D3DC072FE1F}"/>
    <dgm:cxn modelId="{2C0DA390-335D-4D19-B789-ADCED601E0FA}" type="presOf" srcId="{ED359339-1D44-493F-9480-26F0D2226441}" destId="{30277F8F-6AC7-408C-9497-1D22AC49CFA0}" srcOrd="0" destOrd="0" presId="urn:microsoft.com/office/officeart/2005/8/layout/radial6"/>
    <dgm:cxn modelId="{7DD6D85F-02EF-417A-834A-069152D5DCB1}" type="presOf" srcId="{F190EDDD-6089-4AAE-A723-67A8DF006A01}" destId="{5E66AC59-45C0-425B-933F-989A45A72AC1}" srcOrd="0" destOrd="0" presId="urn:microsoft.com/office/officeart/2005/8/layout/radial6"/>
    <dgm:cxn modelId="{2599FDE3-C35D-4E86-9B0C-5A829B938A8D}" type="presOf" srcId="{1EBECC7C-8542-46D7-889E-1D12D5CD514C}" destId="{C187B8DE-AC19-46B4-BF44-27BE17009A9E}" srcOrd="0" destOrd="0" presId="urn:microsoft.com/office/officeart/2005/8/layout/radial6"/>
    <dgm:cxn modelId="{3515F055-FB1D-4756-8522-707F0B46A49B}" type="presOf" srcId="{C0D970D0-1D96-4037-8AAD-8D3DC072FE1F}" destId="{10BB65D2-B75F-497B-8D6C-BC0EC7501497}" srcOrd="0" destOrd="0" presId="urn:microsoft.com/office/officeart/2005/8/layout/radial6"/>
    <dgm:cxn modelId="{C47D27C6-F586-4064-9326-314AF2EA7CFC}" type="presOf" srcId="{C8B1DB17-ABAB-43A6-8FFD-1E510CEE1FEB}" destId="{A1C44EB2-AA6C-47ED-A190-2EDF9007C50F}" srcOrd="0" destOrd="0" presId="urn:microsoft.com/office/officeart/2005/8/layout/radial6"/>
    <dgm:cxn modelId="{BE75C030-9AB0-447C-ADE8-422B830E2032}" type="presParOf" srcId="{A1C44EB2-AA6C-47ED-A190-2EDF9007C50F}" destId="{9A1FD623-F33E-4CDA-9E25-3A9531320467}" srcOrd="0" destOrd="0" presId="urn:microsoft.com/office/officeart/2005/8/layout/radial6"/>
    <dgm:cxn modelId="{92DAF6E4-7E54-4663-B77D-ACB3FB507329}" type="presParOf" srcId="{A1C44EB2-AA6C-47ED-A190-2EDF9007C50F}" destId="{C187B8DE-AC19-46B4-BF44-27BE17009A9E}" srcOrd="1" destOrd="0" presId="urn:microsoft.com/office/officeart/2005/8/layout/radial6"/>
    <dgm:cxn modelId="{AE6D322B-9039-4085-BB60-9EB8AC286A7D}" type="presParOf" srcId="{A1C44EB2-AA6C-47ED-A190-2EDF9007C50F}" destId="{33BAF501-58E7-4C36-B817-1DD3D0C9D877}" srcOrd="2" destOrd="0" presId="urn:microsoft.com/office/officeart/2005/8/layout/radial6"/>
    <dgm:cxn modelId="{39736297-72B1-4817-BF92-62D8EB0BF5D8}" type="presParOf" srcId="{A1C44EB2-AA6C-47ED-A190-2EDF9007C50F}" destId="{5E66AC59-45C0-425B-933F-989A45A72AC1}" srcOrd="3" destOrd="0" presId="urn:microsoft.com/office/officeart/2005/8/layout/radial6"/>
    <dgm:cxn modelId="{E6F47BE4-DDBF-4806-9934-A11F3E109AEC}" type="presParOf" srcId="{A1C44EB2-AA6C-47ED-A190-2EDF9007C50F}" destId="{5DBEAEDE-CC16-4869-916B-BDA4CC6CA19E}" srcOrd="4" destOrd="0" presId="urn:microsoft.com/office/officeart/2005/8/layout/radial6"/>
    <dgm:cxn modelId="{6CAC856C-730B-4D70-BC5F-7337347D89D7}" type="presParOf" srcId="{A1C44EB2-AA6C-47ED-A190-2EDF9007C50F}" destId="{F75ADBAC-6897-41AB-BBA9-E92C42100CD4}" srcOrd="5" destOrd="0" presId="urn:microsoft.com/office/officeart/2005/8/layout/radial6"/>
    <dgm:cxn modelId="{B24BCD87-25F7-42E5-851F-FFC1F4A84694}" type="presParOf" srcId="{A1C44EB2-AA6C-47ED-A190-2EDF9007C50F}" destId="{30277F8F-6AC7-408C-9497-1D22AC49CFA0}" srcOrd="6" destOrd="0" presId="urn:microsoft.com/office/officeart/2005/8/layout/radial6"/>
    <dgm:cxn modelId="{010E0486-9F30-47B3-A3A9-C06BB8E7CAB2}" type="presParOf" srcId="{A1C44EB2-AA6C-47ED-A190-2EDF9007C50F}" destId="{0C15BBCE-C27B-4FAB-9C29-A2550788FB6B}" srcOrd="7" destOrd="0" presId="urn:microsoft.com/office/officeart/2005/8/layout/radial6"/>
    <dgm:cxn modelId="{5DEAB1E0-F76C-4981-AAC5-0342F28EAE21}" type="presParOf" srcId="{A1C44EB2-AA6C-47ED-A190-2EDF9007C50F}" destId="{7607E705-CB3B-4514-8CAC-AC1215488EF1}" srcOrd="8" destOrd="0" presId="urn:microsoft.com/office/officeart/2005/8/layout/radial6"/>
    <dgm:cxn modelId="{17F8F6F2-6343-4CE2-AD38-2DFE720B4468}" type="presParOf" srcId="{A1C44EB2-AA6C-47ED-A190-2EDF9007C50F}" destId="{10BB65D2-B75F-497B-8D6C-BC0EC7501497}" srcOrd="9" destOrd="0" presId="urn:microsoft.com/office/officeart/2005/8/layout/radial6"/>
    <dgm:cxn modelId="{B135B835-6331-4AAB-8ABE-D9CDD4B10316}" type="presParOf" srcId="{A1C44EB2-AA6C-47ED-A190-2EDF9007C50F}" destId="{85FAA30C-68B9-4215-AC40-9CCFA1D61A1F}" srcOrd="10" destOrd="0" presId="urn:microsoft.com/office/officeart/2005/8/layout/radial6"/>
    <dgm:cxn modelId="{C28365EA-827F-4525-8418-A84ECCD14687}" type="presParOf" srcId="{A1C44EB2-AA6C-47ED-A190-2EDF9007C50F}" destId="{3B5FFFB4-9FB5-421C-9D47-AC5FA7DCF23C}" srcOrd="11" destOrd="0" presId="urn:microsoft.com/office/officeart/2005/8/layout/radial6"/>
    <dgm:cxn modelId="{27011B84-6824-417A-ADB3-410D54E68B97}" type="presParOf" srcId="{A1C44EB2-AA6C-47ED-A190-2EDF9007C50F}" destId="{783AEDE1-137B-4CFC-BFB8-C56B3EE94456}"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C2EDD-9340-4DB9-B302-4B6C4A39CB20}"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GB"/>
        </a:p>
      </dgm:t>
    </dgm:pt>
    <dgm:pt modelId="{6E8FED8C-92A9-4EFC-92FC-9440F799992C}">
      <dgm:prSet phldrT="[Text]"/>
      <dgm:spPr/>
      <dgm:t>
        <a:bodyPr/>
        <a:lstStyle/>
        <a:p>
          <a:r>
            <a:rPr lang="en-GB" dirty="0" smtClean="0"/>
            <a:t>Relief, Pride</a:t>
          </a:r>
          <a:endParaRPr lang="en-GB" dirty="0"/>
        </a:p>
      </dgm:t>
    </dgm:pt>
    <dgm:pt modelId="{7E4DC13B-9642-464C-9F79-47F176D12A86}" type="parTrans" cxnId="{D20141FB-E8C5-48A7-A72B-9E71812EA4DD}">
      <dgm:prSet/>
      <dgm:spPr/>
      <dgm:t>
        <a:bodyPr/>
        <a:lstStyle/>
        <a:p>
          <a:endParaRPr lang="en-GB"/>
        </a:p>
      </dgm:t>
    </dgm:pt>
    <dgm:pt modelId="{EB75895E-BABF-4537-AF2A-DCEC6F027400}" type="sibTrans" cxnId="{D20141FB-E8C5-48A7-A72B-9E71812EA4DD}">
      <dgm:prSet/>
      <dgm:spPr/>
      <dgm:t>
        <a:bodyPr/>
        <a:lstStyle/>
        <a:p>
          <a:endParaRPr lang="en-GB"/>
        </a:p>
      </dgm:t>
    </dgm:pt>
    <dgm:pt modelId="{17F8416D-6CD0-463B-AF4E-5BF167B50D25}">
      <dgm:prSet phldrT="[Text]"/>
      <dgm:spPr/>
      <dgm:t>
        <a:bodyPr/>
        <a:lstStyle/>
        <a:p>
          <a:r>
            <a:rPr lang="en-GB" dirty="0" smtClean="0"/>
            <a:t>Embarrassment, Anger, Sadness</a:t>
          </a:r>
          <a:endParaRPr lang="en-GB" dirty="0"/>
        </a:p>
      </dgm:t>
    </dgm:pt>
    <dgm:pt modelId="{E2DA5D96-876A-4544-A8B4-085AC8FF8984}" type="parTrans" cxnId="{B4830FF8-57EC-4ADB-8107-281D84083972}">
      <dgm:prSet/>
      <dgm:spPr/>
      <dgm:t>
        <a:bodyPr/>
        <a:lstStyle/>
        <a:p>
          <a:endParaRPr lang="en-GB"/>
        </a:p>
      </dgm:t>
    </dgm:pt>
    <dgm:pt modelId="{BF292BE4-2550-4029-A11B-7128312DFC39}" type="sibTrans" cxnId="{B4830FF8-57EC-4ADB-8107-281D84083972}">
      <dgm:prSet/>
      <dgm:spPr/>
      <dgm:t>
        <a:bodyPr/>
        <a:lstStyle/>
        <a:p>
          <a:endParaRPr lang="en-GB"/>
        </a:p>
      </dgm:t>
    </dgm:pt>
    <dgm:pt modelId="{AFE11F87-0874-4BC8-8A0D-28AD10CE08C9}" type="pres">
      <dgm:prSet presAssocID="{E20C2EDD-9340-4DB9-B302-4B6C4A39CB20}" presName="diagram" presStyleCnt="0">
        <dgm:presLayoutVars>
          <dgm:dir/>
          <dgm:resizeHandles val="exact"/>
        </dgm:presLayoutVars>
      </dgm:prSet>
      <dgm:spPr/>
      <dgm:t>
        <a:bodyPr/>
        <a:lstStyle/>
        <a:p>
          <a:endParaRPr lang="en-GB"/>
        </a:p>
      </dgm:t>
    </dgm:pt>
    <dgm:pt modelId="{80DF9811-3C1A-48A0-8272-7246D6D855FF}" type="pres">
      <dgm:prSet presAssocID="{6E8FED8C-92A9-4EFC-92FC-9440F799992C}" presName="arrow" presStyleLbl="node1" presStyleIdx="0" presStyleCnt="2">
        <dgm:presLayoutVars>
          <dgm:bulletEnabled val="1"/>
        </dgm:presLayoutVars>
      </dgm:prSet>
      <dgm:spPr/>
      <dgm:t>
        <a:bodyPr/>
        <a:lstStyle/>
        <a:p>
          <a:endParaRPr lang="en-GB"/>
        </a:p>
      </dgm:t>
    </dgm:pt>
    <dgm:pt modelId="{9F292448-E7CC-40B6-A6DC-CC9EB7D5B813}" type="pres">
      <dgm:prSet presAssocID="{17F8416D-6CD0-463B-AF4E-5BF167B50D25}" presName="arrow" presStyleLbl="node1" presStyleIdx="1" presStyleCnt="2">
        <dgm:presLayoutVars>
          <dgm:bulletEnabled val="1"/>
        </dgm:presLayoutVars>
      </dgm:prSet>
      <dgm:spPr/>
      <dgm:t>
        <a:bodyPr/>
        <a:lstStyle/>
        <a:p>
          <a:endParaRPr lang="en-GB"/>
        </a:p>
      </dgm:t>
    </dgm:pt>
  </dgm:ptLst>
  <dgm:cxnLst>
    <dgm:cxn modelId="{A94BC235-E472-4394-9414-A09D3E82B2C6}" type="presOf" srcId="{E20C2EDD-9340-4DB9-B302-4B6C4A39CB20}" destId="{AFE11F87-0874-4BC8-8A0D-28AD10CE08C9}" srcOrd="0" destOrd="0" presId="urn:microsoft.com/office/officeart/2005/8/layout/arrow5"/>
    <dgm:cxn modelId="{041F3E1D-4D29-46DE-B7F9-3CCC32B20C4C}" type="presOf" srcId="{17F8416D-6CD0-463B-AF4E-5BF167B50D25}" destId="{9F292448-E7CC-40B6-A6DC-CC9EB7D5B813}" srcOrd="0" destOrd="0" presId="urn:microsoft.com/office/officeart/2005/8/layout/arrow5"/>
    <dgm:cxn modelId="{B4830FF8-57EC-4ADB-8107-281D84083972}" srcId="{E20C2EDD-9340-4DB9-B302-4B6C4A39CB20}" destId="{17F8416D-6CD0-463B-AF4E-5BF167B50D25}" srcOrd="1" destOrd="0" parTransId="{E2DA5D96-876A-4544-A8B4-085AC8FF8984}" sibTransId="{BF292BE4-2550-4029-A11B-7128312DFC39}"/>
    <dgm:cxn modelId="{D20141FB-E8C5-48A7-A72B-9E71812EA4DD}" srcId="{E20C2EDD-9340-4DB9-B302-4B6C4A39CB20}" destId="{6E8FED8C-92A9-4EFC-92FC-9440F799992C}" srcOrd="0" destOrd="0" parTransId="{7E4DC13B-9642-464C-9F79-47F176D12A86}" sibTransId="{EB75895E-BABF-4537-AF2A-DCEC6F027400}"/>
    <dgm:cxn modelId="{3ECB564B-02CD-4691-BD82-F3DB29354266}" type="presOf" srcId="{6E8FED8C-92A9-4EFC-92FC-9440F799992C}" destId="{80DF9811-3C1A-48A0-8272-7246D6D855FF}" srcOrd="0" destOrd="0" presId="urn:microsoft.com/office/officeart/2005/8/layout/arrow5"/>
    <dgm:cxn modelId="{64CDA4A4-DCDE-4770-B2F0-10A72975C8AD}" type="presParOf" srcId="{AFE11F87-0874-4BC8-8A0D-28AD10CE08C9}" destId="{80DF9811-3C1A-48A0-8272-7246D6D855FF}" srcOrd="0" destOrd="0" presId="urn:microsoft.com/office/officeart/2005/8/layout/arrow5"/>
    <dgm:cxn modelId="{726FB4A7-1A14-4D7D-AC78-9F7FA0901C05}" type="presParOf" srcId="{AFE11F87-0874-4BC8-8A0D-28AD10CE08C9}" destId="{9F292448-E7CC-40B6-A6DC-CC9EB7D5B813}"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FEF8BB-AF67-41A2-9014-66B8BCB9299E}" type="doc">
      <dgm:prSet loTypeId="urn:microsoft.com/office/officeart/2005/8/layout/hList7" loCatId="list" qsTypeId="urn:microsoft.com/office/officeart/2005/8/quickstyle/simple1" qsCatId="simple" csTypeId="urn:microsoft.com/office/officeart/2005/8/colors/colorful4" csCatId="colorful" phldr="1"/>
      <dgm:spPr/>
    </dgm:pt>
    <dgm:pt modelId="{9B0D9A67-78A3-41DC-8774-DCB14437CDEA}">
      <dgm:prSet phldrT="[Text]"/>
      <dgm:spPr/>
      <dgm:t>
        <a:bodyPr/>
        <a:lstStyle/>
        <a:p>
          <a:r>
            <a:rPr lang="en-GB" dirty="0" smtClean="0"/>
            <a:t>Body language and facial expressions</a:t>
          </a:r>
          <a:endParaRPr lang="en-GB" dirty="0"/>
        </a:p>
      </dgm:t>
    </dgm:pt>
    <dgm:pt modelId="{39E3E139-A517-4EC4-8E18-CAFCB5B2191A}" type="parTrans" cxnId="{B99F5848-AED6-420C-9F6B-42544179A1FE}">
      <dgm:prSet/>
      <dgm:spPr/>
      <dgm:t>
        <a:bodyPr/>
        <a:lstStyle/>
        <a:p>
          <a:endParaRPr lang="en-GB"/>
        </a:p>
      </dgm:t>
    </dgm:pt>
    <dgm:pt modelId="{12AE76F9-AC8D-4541-8668-E10A6A198B3E}" type="sibTrans" cxnId="{B99F5848-AED6-420C-9F6B-42544179A1FE}">
      <dgm:prSet/>
      <dgm:spPr/>
      <dgm:t>
        <a:bodyPr/>
        <a:lstStyle/>
        <a:p>
          <a:endParaRPr lang="en-GB"/>
        </a:p>
      </dgm:t>
    </dgm:pt>
    <dgm:pt modelId="{206B6F6A-A559-416D-BF3C-D79447D7C34B}">
      <dgm:prSet phldrT="[Text]"/>
      <dgm:spPr/>
      <dgm:t>
        <a:bodyPr/>
        <a:lstStyle/>
        <a:p>
          <a:r>
            <a:rPr lang="en-GB" dirty="0" smtClean="0"/>
            <a:t>Practice</a:t>
          </a:r>
          <a:endParaRPr lang="en-GB" dirty="0"/>
        </a:p>
      </dgm:t>
    </dgm:pt>
    <dgm:pt modelId="{90649177-D01C-4983-87AF-398CE3C12C1B}" type="parTrans" cxnId="{D8D2BECD-7C12-4D26-847C-5D81A29886A9}">
      <dgm:prSet/>
      <dgm:spPr/>
      <dgm:t>
        <a:bodyPr/>
        <a:lstStyle/>
        <a:p>
          <a:endParaRPr lang="en-GB"/>
        </a:p>
      </dgm:t>
    </dgm:pt>
    <dgm:pt modelId="{627F7AFC-45F8-4F25-A302-7C522AB13614}" type="sibTrans" cxnId="{D8D2BECD-7C12-4D26-847C-5D81A29886A9}">
      <dgm:prSet/>
      <dgm:spPr/>
      <dgm:t>
        <a:bodyPr/>
        <a:lstStyle/>
        <a:p>
          <a:endParaRPr lang="en-GB"/>
        </a:p>
      </dgm:t>
    </dgm:pt>
    <dgm:pt modelId="{70C1C554-9E73-45D5-8AD4-0A6D40BCD8ED}">
      <dgm:prSet phldrT="[Text]"/>
      <dgm:spPr/>
      <dgm:t>
        <a:bodyPr/>
        <a:lstStyle/>
        <a:p>
          <a:r>
            <a:rPr lang="en-GB" dirty="0" smtClean="0"/>
            <a:t>When and where is a good time for this conversation?</a:t>
          </a:r>
          <a:endParaRPr lang="en-GB" dirty="0"/>
        </a:p>
      </dgm:t>
    </dgm:pt>
    <dgm:pt modelId="{761ACFB1-10E3-4857-B49F-476E23FE8814}" type="parTrans" cxnId="{9354AF54-282C-439D-9EAF-E76A1ECB189E}">
      <dgm:prSet/>
      <dgm:spPr/>
      <dgm:t>
        <a:bodyPr/>
        <a:lstStyle/>
        <a:p>
          <a:endParaRPr lang="en-GB"/>
        </a:p>
      </dgm:t>
    </dgm:pt>
    <dgm:pt modelId="{8F29A6FB-9F38-4546-A9D2-EEFDE41AEA76}" type="sibTrans" cxnId="{9354AF54-282C-439D-9EAF-E76A1ECB189E}">
      <dgm:prSet/>
      <dgm:spPr/>
      <dgm:t>
        <a:bodyPr/>
        <a:lstStyle/>
        <a:p>
          <a:endParaRPr lang="en-GB"/>
        </a:p>
      </dgm:t>
    </dgm:pt>
    <dgm:pt modelId="{F0D5DA37-56B2-4336-8924-40E6F69EC2B6}" type="pres">
      <dgm:prSet presAssocID="{19FEF8BB-AF67-41A2-9014-66B8BCB9299E}" presName="Name0" presStyleCnt="0">
        <dgm:presLayoutVars>
          <dgm:dir/>
          <dgm:resizeHandles val="exact"/>
        </dgm:presLayoutVars>
      </dgm:prSet>
      <dgm:spPr/>
    </dgm:pt>
    <dgm:pt modelId="{F7D8840C-5EE5-4E74-88B4-5E7C7A9C2B5A}" type="pres">
      <dgm:prSet presAssocID="{19FEF8BB-AF67-41A2-9014-66B8BCB9299E}" presName="fgShape" presStyleLbl="fgShp" presStyleIdx="0" presStyleCnt="1"/>
      <dgm:spPr/>
    </dgm:pt>
    <dgm:pt modelId="{6A33019E-A217-4042-ADA5-ED6AE62641A5}" type="pres">
      <dgm:prSet presAssocID="{19FEF8BB-AF67-41A2-9014-66B8BCB9299E}" presName="linComp" presStyleCnt="0"/>
      <dgm:spPr/>
    </dgm:pt>
    <dgm:pt modelId="{308E6F84-41B5-460C-B98B-895DE0001399}" type="pres">
      <dgm:prSet presAssocID="{70C1C554-9E73-45D5-8AD4-0A6D40BCD8ED}" presName="compNode" presStyleCnt="0"/>
      <dgm:spPr/>
    </dgm:pt>
    <dgm:pt modelId="{A10661EC-5989-42DB-AAE0-D52C6420EEBE}" type="pres">
      <dgm:prSet presAssocID="{70C1C554-9E73-45D5-8AD4-0A6D40BCD8ED}" presName="bkgdShape" presStyleLbl="node1" presStyleIdx="0" presStyleCnt="3"/>
      <dgm:spPr/>
      <dgm:t>
        <a:bodyPr/>
        <a:lstStyle/>
        <a:p>
          <a:endParaRPr lang="en-GB"/>
        </a:p>
      </dgm:t>
    </dgm:pt>
    <dgm:pt modelId="{C3167432-81AA-4799-96E9-C143E2946CAB}" type="pres">
      <dgm:prSet presAssocID="{70C1C554-9E73-45D5-8AD4-0A6D40BCD8ED}" presName="nodeTx" presStyleLbl="node1" presStyleIdx="0" presStyleCnt="3">
        <dgm:presLayoutVars>
          <dgm:bulletEnabled val="1"/>
        </dgm:presLayoutVars>
      </dgm:prSet>
      <dgm:spPr/>
      <dgm:t>
        <a:bodyPr/>
        <a:lstStyle/>
        <a:p>
          <a:endParaRPr lang="en-GB"/>
        </a:p>
      </dgm:t>
    </dgm:pt>
    <dgm:pt modelId="{4AA866A9-F780-4F0D-BA21-F3C1B70AC6A7}" type="pres">
      <dgm:prSet presAssocID="{70C1C554-9E73-45D5-8AD4-0A6D40BCD8ED}" presName="invisiNode" presStyleLbl="node1" presStyleIdx="0" presStyleCnt="3"/>
      <dgm:spPr/>
    </dgm:pt>
    <dgm:pt modelId="{96550263-508D-4DAD-8C23-FBA16FD7070C}" type="pres">
      <dgm:prSet presAssocID="{70C1C554-9E73-45D5-8AD4-0A6D40BCD8ED}"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43A98DE0-DCD4-4FA2-8CEE-06C1E6BF485B}" type="pres">
      <dgm:prSet presAssocID="{8F29A6FB-9F38-4546-A9D2-EEFDE41AEA76}" presName="sibTrans" presStyleLbl="sibTrans2D1" presStyleIdx="0" presStyleCnt="0"/>
      <dgm:spPr/>
      <dgm:t>
        <a:bodyPr/>
        <a:lstStyle/>
        <a:p>
          <a:endParaRPr lang="en-GB"/>
        </a:p>
      </dgm:t>
    </dgm:pt>
    <dgm:pt modelId="{5B7C44C3-3E62-4663-A7AF-6648CA745EC7}" type="pres">
      <dgm:prSet presAssocID="{9B0D9A67-78A3-41DC-8774-DCB14437CDEA}" presName="compNode" presStyleCnt="0"/>
      <dgm:spPr/>
    </dgm:pt>
    <dgm:pt modelId="{8D177DF3-B02A-4521-8E70-B79D3CBA2C45}" type="pres">
      <dgm:prSet presAssocID="{9B0D9A67-78A3-41DC-8774-DCB14437CDEA}" presName="bkgdShape" presStyleLbl="node1" presStyleIdx="1" presStyleCnt="3"/>
      <dgm:spPr/>
      <dgm:t>
        <a:bodyPr/>
        <a:lstStyle/>
        <a:p>
          <a:endParaRPr lang="en-GB"/>
        </a:p>
      </dgm:t>
    </dgm:pt>
    <dgm:pt modelId="{82CD33C2-D48B-4F3E-9D2E-2C5EE4391309}" type="pres">
      <dgm:prSet presAssocID="{9B0D9A67-78A3-41DC-8774-DCB14437CDEA}" presName="nodeTx" presStyleLbl="node1" presStyleIdx="1" presStyleCnt="3">
        <dgm:presLayoutVars>
          <dgm:bulletEnabled val="1"/>
        </dgm:presLayoutVars>
      </dgm:prSet>
      <dgm:spPr/>
      <dgm:t>
        <a:bodyPr/>
        <a:lstStyle/>
        <a:p>
          <a:endParaRPr lang="en-GB"/>
        </a:p>
      </dgm:t>
    </dgm:pt>
    <dgm:pt modelId="{B71A502C-C0E9-4B92-ADFB-E40702F62D4D}" type="pres">
      <dgm:prSet presAssocID="{9B0D9A67-78A3-41DC-8774-DCB14437CDEA}" presName="invisiNode" presStyleLbl="node1" presStyleIdx="1" presStyleCnt="3"/>
      <dgm:spPr/>
    </dgm:pt>
    <dgm:pt modelId="{F6A1490F-8A12-40FD-8493-783AA91FAABC}" type="pres">
      <dgm:prSet presAssocID="{9B0D9A67-78A3-41DC-8774-DCB14437CDEA}"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AE4689E5-3336-47CF-A1F3-2F00EAF3FD71}" type="pres">
      <dgm:prSet presAssocID="{12AE76F9-AC8D-4541-8668-E10A6A198B3E}" presName="sibTrans" presStyleLbl="sibTrans2D1" presStyleIdx="0" presStyleCnt="0"/>
      <dgm:spPr/>
      <dgm:t>
        <a:bodyPr/>
        <a:lstStyle/>
        <a:p>
          <a:endParaRPr lang="en-GB"/>
        </a:p>
      </dgm:t>
    </dgm:pt>
    <dgm:pt modelId="{485BE9F0-383C-4EB3-8517-74A4ADEBBC45}" type="pres">
      <dgm:prSet presAssocID="{206B6F6A-A559-416D-BF3C-D79447D7C34B}" presName="compNode" presStyleCnt="0"/>
      <dgm:spPr/>
    </dgm:pt>
    <dgm:pt modelId="{785C1C70-6F34-4230-9877-2637FDE29935}" type="pres">
      <dgm:prSet presAssocID="{206B6F6A-A559-416D-BF3C-D79447D7C34B}" presName="bkgdShape" presStyleLbl="node1" presStyleIdx="2" presStyleCnt="3"/>
      <dgm:spPr/>
      <dgm:t>
        <a:bodyPr/>
        <a:lstStyle/>
        <a:p>
          <a:endParaRPr lang="en-GB"/>
        </a:p>
      </dgm:t>
    </dgm:pt>
    <dgm:pt modelId="{B1605383-D963-4DD0-AD96-1C3C427A182F}" type="pres">
      <dgm:prSet presAssocID="{206B6F6A-A559-416D-BF3C-D79447D7C34B}" presName="nodeTx" presStyleLbl="node1" presStyleIdx="2" presStyleCnt="3">
        <dgm:presLayoutVars>
          <dgm:bulletEnabled val="1"/>
        </dgm:presLayoutVars>
      </dgm:prSet>
      <dgm:spPr/>
      <dgm:t>
        <a:bodyPr/>
        <a:lstStyle/>
        <a:p>
          <a:endParaRPr lang="en-GB"/>
        </a:p>
      </dgm:t>
    </dgm:pt>
    <dgm:pt modelId="{967AEC2C-BDAE-4F29-9FBD-E0F5871BE389}" type="pres">
      <dgm:prSet presAssocID="{206B6F6A-A559-416D-BF3C-D79447D7C34B}" presName="invisiNode" presStyleLbl="node1" presStyleIdx="2" presStyleCnt="3"/>
      <dgm:spPr/>
    </dgm:pt>
    <dgm:pt modelId="{B0E44B9A-5937-4590-AC0A-E1954C06FDB5}" type="pres">
      <dgm:prSet presAssocID="{206B6F6A-A559-416D-BF3C-D79447D7C34B}"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5D14588A-56B4-4C4D-AF6B-D5D531AFB569}" type="presOf" srcId="{206B6F6A-A559-416D-BF3C-D79447D7C34B}" destId="{B1605383-D963-4DD0-AD96-1C3C427A182F}" srcOrd="1" destOrd="0" presId="urn:microsoft.com/office/officeart/2005/8/layout/hList7"/>
    <dgm:cxn modelId="{B96A2B6D-560E-4B12-A6D1-328B4FB72622}" type="presOf" srcId="{8F29A6FB-9F38-4546-A9D2-EEFDE41AEA76}" destId="{43A98DE0-DCD4-4FA2-8CEE-06C1E6BF485B}" srcOrd="0" destOrd="0" presId="urn:microsoft.com/office/officeart/2005/8/layout/hList7"/>
    <dgm:cxn modelId="{A497AB7B-8C04-4E19-A64D-169DC3E5E10F}" type="presOf" srcId="{70C1C554-9E73-45D5-8AD4-0A6D40BCD8ED}" destId="{A10661EC-5989-42DB-AAE0-D52C6420EEBE}" srcOrd="0" destOrd="0" presId="urn:microsoft.com/office/officeart/2005/8/layout/hList7"/>
    <dgm:cxn modelId="{9354AF54-282C-439D-9EAF-E76A1ECB189E}" srcId="{19FEF8BB-AF67-41A2-9014-66B8BCB9299E}" destId="{70C1C554-9E73-45D5-8AD4-0A6D40BCD8ED}" srcOrd="0" destOrd="0" parTransId="{761ACFB1-10E3-4857-B49F-476E23FE8814}" sibTransId="{8F29A6FB-9F38-4546-A9D2-EEFDE41AEA76}"/>
    <dgm:cxn modelId="{311D5B1C-8B2A-4BA7-A3CA-43252593CA8D}" type="presOf" srcId="{70C1C554-9E73-45D5-8AD4-0A6D40BCD8ED}" destId="{C3167432-81AA-4799-96E9-C143E2946CAB}" srcOrd="1" destOrd="0" presId="urn:microsoft.com/office/officeart/2005/8/layout/hList7"/>
    <dgm:cxn modelId="{76544984-6767-415E-BCAB-E7AB11481C2B}" type="presOf" srcId="{19FEF8BB-AF67-41A2-9014-66B8BCB9299E}" destId="{F0D5DA37-56B2-4336-8924-40E6F69EC2B6}" srcOrd="0" destOrd="0" presId="urn:microsoft.com/office/officeart/2005/8/layout/hList7"/>
    <dgm:cxn modelId="{A92E7C2B-6923-449F-855C-4881976F602F}" type="presOf" srcId="{9B0D9A67-78A3-41DC-8774-DCB14437CDEA}" destId="{8D177DF3-B02A-4521-8E70-B79D3CBA2C45}" srcOrd="0" destOrd="0" presId="urn:microsoft.com/office/officeart/2005/8/layout/hList7"/>
    <dgm:cxn modelId="{D8D2BECD-7C12-4D26-847C-5D81A29886A9}" srcId="{19FEF8BB-AF67-41A2-9014-66B8BCB9299E}" destId="{206B6F6A-A559-416D-BF3C-D79447D7C34B}" srcOrd="2" destOrd="0" parTransId="{90649177-D01C-4983-87AF-398CE3C12C1B}" sibTransId="{627F7AFC-45F8-4F25-A302-7C522AB13614}"/>
    <dgm:cxn modelId="{2B03F8BC-A0D6-4A8D-BE05-F2366A9D3DF0}" type="presOf" srcId="{9B0D9A67-78A3-41DC-8774-DCB14437CDEA}" destId="{82CD33C2-D48B-4F3E-9D2E-2C5EE4391309}" srcOrd="1" destOrd="0" presId="urn:microsoft.com/office/officeart/2005/8/layout/hList7"/>
    <dgm:cxn modelId="{5FE95E72-7B0A-45A8-B2FA-B7463A897939}" type="presOf" srcId="{206B6F6A-A559-416D-BF3C-D79447D7C34B}" destId="{785C1C70-6F34-4230-9877-2637FDE29935}" srcOrd="0" destOrd="0" presId="urn:microsoft.com/office/officeart/2005/8/layout/hList7"/>
    <dgm:cxn modelId="{B99F5848-AED6-420C-9F6B-42544179A1FE}" srcId="{19FEF8BB-AF67-41A2-9014-66B8BCB9299E}" destId="{9B0D9A67-78A3-41DC-8774-DCB14437CDEA}" srcOrd="1" destOrd="0" parTransId="{39E3E139-A517-4EC4-8E18-CAFCB5B2191A}" sibTransId="{12AE76F9-AC8D-4541-8668-E10A6A198B3E}"/>
    <dgm:cxn modelId="{7270F7C8-DF9F-445F-B817-376B52702844}" type="presOf" srcId="{12AE76F9-AC8D-4541-8668-E10A6A198B3E}" destId="{AE4689E5-3336-47CF-A1F3-2F00EAF3FD71}" srcOrd="0" destOrd="0" presId="urn:microsoft.com/office/officeart/2005/8/layout/hList7"/>
    <dgm:cxn modelId="{98A5716C-B9C7-45A4-8D9E-09B5DB252242}" type="presParOf" srcId="{F0D5DA37-56B2-4336-8924-40E6F69EC2B6}" destId="{F7D8840C-5EE5-4E74-88B4-5E7C7A9C2B5A}" srcOrd="0" destOrd="0" presId="urn:microsoft.com/office/officeart/2005/8/layout/hList7"/>
    <dgm:cxn modelId="{61914B7C-B7A6-431F-B66D-4F9DA9CC8B39}" type="presParOf" srcId="{F0D5DA37-56B2-4336-8924-40E6F69EC2B6}" destId="{6A33019E-A217-4042-ADA5-ED6AE62641A5}" srcOrd="1" destOrd="0" presId="urn:microsoft.com/office/officeart/2005/8/layout/hList7"/>
    <dgm:cxn modelId="{F7DBFAD8-CA68-45D0-B78C-2EEE4CFD711C}" type="presParOf" srcId="{6A33019E-A217-4042-ADA5-ED6AE62641A5}" destId="{308E6F84-41B5-460C-B98B-895DE0001399}" srcOrd="0" destOrd="0" presId="urn:microsoft.com/office/officeart/2005/8/layout/hList7"/>
    <dgm:cxn modelId="{78E2C2C1-40C3-4B44-9168-18EE38CBE1B6}" type="presParOf" srcId="{308E6F84-41B5-460C-B98B-895DE0001399}" destId="{A10661EC-5989-42DB-AAE0-D52C6420EEBE}" srcOrd="0" destOrd="0" presId="urn:microsoft.com/office/officeart/2005/8/layout/hList7"/>
    <dgm:cxn modelId="{965C777C-D010-4536-BD42-DDBD03167513}" type="presParOf" srcId="{308E6F84-41B5-460C-B98B-895DE0001399}" destId="{C3167432-81AA-4799-96E9-C143E2946CAB}" srcOrd="1" destOrd="0" presId="urn:microsoft.com/office/officeart/2005/8/layout/hList7"/>
    <dgm:cxn modelId="{89ECDEA0-33AB-4D89-8F96-86DB57F6BAD3}" type="presParOf" srcId="{308E6F84-41B5-460C-B98B-895DE0001399}" destId="{4AA866A9-F780-4F0D-BA21-F3C1B70AC6A7}" srcOrd="2" destOrd="0" presId="urn:microsoft.com/office/officeart/2005/8/layout/hList7"/>
    <dgm:cxn modelId="{2EA9A33E-0098-45F2-B5D3-39BA32D4951B}" type="presParOf" srcId="{308E6F84-41B5-460C-B98B-895DE0001399}" destId="{96550263-508D-4DAD-8C23-FBA16FD7070C}" srcOrd="3" destOrd="0" presId="urn:microsoft.com/office/officeart/2005/8/layout/hList7"/>
    <dgm:cxn modelId="{8917F72D-FAD9-46E9-A6B0-96A24C7CF561}" type="presParOf" srcId="{6A33019E-A217-4042-ADA5-ED6AE62641A5}" destId="{43A98DE0-DCD4-4FA2-8CEE-06C1E6BF485B}" srcOrd="1" destOrd="0" presId="urn:microsoft.com/office/officeart/2005/8/layout/hList7"/>
    <dgm:cxn modelId="{CA343672-97C2-4997-BDC5-FDA1BDBBE39B}" type="presParOf" srcId="{6A33019E-A217-4042-ADA5-ED6AE62641A5}" destId="{5B7C44C3-3E62-4663-A7AF-6648CA745EC7}" srcOrd="2" destOrd="0" presId="urn:microsoft.com/office/officeart/2005/8/layout/hList7"/>
    <dgm:cxn modelId="{AA3FDBA4-266F-4C1D-B5D4-6432391BA3B5}" type="presParOf" srcId="{5B7C44C3-3E62-4663-A7AF-6648CA745EC7}" destId="{8D177DF3-B02A-4521-8E70-B79D3CBA2C45}" srcOrd="0" destOrd="0" presId="urn:microsoft.com/office/officeart/2005/8/layout/hList7"/>
    <dgm:cxn modelId="{77DAEA75-4101-416E-8031-7BE49389D2B9}" type="presParOf" srcId="{5B7C44C3-3E62-4663-A7AF-6648CA745EC7}" destId="{82CD33C2-D48B-4F3E-9D2E-2C5EE4391309}" srcOrd="1" destOrd="0" presId="urn:microsoft.com/office/officeart/2005/8/layout/hList7"/>
    <dgm:cxn modelId="{8895B7AC-0EBC-402E-87E7-6EF3AC31CEA2}" type="presParOf" srcId="{5B7C44C3-3E62-4663-A7AF-6648CA745EC7}" destId="{B71A502C-C0E9-4B92-ADFB-E40702F62D4D}" srcOrd="2" destOrd="0" presId="urn:microsoft.com/office/officeart/2005/8/layout/hList7"/>
    <dgm:cxn modelId="{F1B1366C-01C0-45B3-AE3C-6EEA082A6BA6}" type="presParOf" srcId="{5B7C44C3-3E62-4663-A7AF-6648CA745EC7}" destId="{F6A1490F-8A12-40FD-8493-783AA91FAABC}" srcOrd="3" destOrd="0" presId="urn:microsoft.com/office/officeart/2005/8/layout/hList7"/>
    <dgm:cxn modelId="{46281EED-C1BF-465E-98D5-061742A7CFEE}" type="presParOf" srcId="{6A33019E-A217-4042-ADA5-ED6AE62641A5}" destId="{AE4689E5-3336-47CF-A1F3-2F00EAF3FD71}" srcOrd="3" destOrd="0" presId="urn:microsoft.com/office/officeart/2005/8/layout/hList7"/>
    <dgm:cxn modelId="{45656C1E-AB2F-476A-8C14-5374C54411AE}" type="presParOf" srcId="{6A33019E-A217-4042-ADA5-ED6AE62641A5}" destId="{485BE9F0-383C-4EB3-8517-74A4ADEBBC45}" srcOrd="4" destOrd="0" presId="urn:microsoft.com/office/officeart/2005/8/layout/hList7"/>
    <dgm:cxn modelId="{B94E5DEC-27E2-4060-B1CB-B6F19994B03C}" type="presParOf" srcId="{485BE9F0-383C-4EB3-8517-74A4ADEBBC45}" destId="{785C1C70-6F34-4230-9877-2637FDE29935}" srcOrd="0" destOrd="0" presId="urn:microsoft.com/office/officeart/2005/8/layout/hList7"/>
    <dgm:cxn modelId="{436B954C-9F4D-4F11-B4D1-68A40E18419A}" type="presParOf" srcId="{485BE9F0-383C-4EB3-8517-74A4ADEBBC45}" destId="{B1605383-D963-4DD0-AD96-1C3C427A182F}" srcOrd="1" destOrd="0" presId="urn:microsoft.com/office/officeart/2005/8/layout/hList7"/>
    <dgm:cxn modelId="{29A0DF01-94A0-49A1-B7B7-5B74586E4760}" type="presParOf" srcId="{485BE9F0-383C-4EB3-8517-74A4ADEBBC45}" destId="{967AEC2C-BDAE-4F29-9FBD-E0F5871BE389}" srcOrd="2" destOrd="0" presId="urn:microsoft.com/office/officeart/2005/8/layout/hList7"/>
    <dgm:cxn modelId="{9E11CB0B-B74A-4A8C-BB7B-422BCC49FF7F}" type="presParOf" srcId="{485BE9F0-383C-4EB3-8517-74A4ADEBBC45}" destId="{B0E44B9A-5937-4590-AC0A-E1954C06FDB5}"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B0DC14-E528-4EEE-AB47-3AF9A3AA717F}" type="doc">
      <dgm:prSet loTypeId="urn:microsoft.com/office/officeart/2005/8/layout/vList4" loCatId="list" qsTypeId="urn:microsoft.com/office/officeart/2005/8/quickstyle/simple1" qsCatId="simple" csTypeId="urn:microsoft.com/office/officeart/2005/8/colors/colorful2" csCatId="colorful" phldr="1"/>
      <dgm:spPr/>
    </dgm:pt>
    <dgm:pt modelId="{519B141F-4D5A-4AF6-9370-8B6EEC133101}">
      <dgm:prSet phldrT="[Text]" custT="1"/>
      <dgm:spPr>
        <a:solidFill>
          <a:schemeClr val="accent2">
            <a:hueOff val="0"/>
            <a:satOff val="0"/>
            <a:lumOff val="0"/>
            <a:alpha val="55000"/>
          </a:schemeClr>
        </a:solidFill>
      </dgm:spPr>
      <dgm:t>
        <a:bodyPr/>
        <a:lstStyle/>
        <a:p>
          <a:pPr marL="0" indent="0"/>
          <a:r>
            <a:rPr lang="en-GB" sz="1000" b="1" i="0" smtClean="0"/>
            <a:t>Use Resources</a:t>
          </a:r>
        </a:p>
        <a:p>
          <a:r>
            <a:rPr lang="en-GB" sz="1000" i="1" smtClean="0"/>
            <a:t>I’m going to show you an online resource so that if there is something that is worrying you, you can work out how to get some help.</a:t>
          </a:r>
          <a:r>
            <a:rPr lang="en-GB" sz="1000" smtClean="0"/>
            <a:t>  </a:t>
          </a:r>
        </a:p>
        <a:p>
          <a:r>
            <a:rPr lang="en-GB" sz="1000" smtClean="0">
              <a:hlinkClick xmlns:r="http://schemas.openxmlformats.org/officeDocument/2006/relationships" r:id="rId1"/>
            </a:rPr>
            <a:t>https://www.childline.org.uk/info-advice/bullying-abuse-safety/getting-help/asking-adult-help/#Writesomeonealetter</a:t>
          </a:r>
          <a:endParaRPr lang="en-GB" sz="1000" dirty="0"/>
        </a:p>
      </dgm:t>
    </dgm:pt>
    <dgm:pt modelId="{FF33B8F8-AA9E-4331-A06E-9F1497D7025D}" type="parTrans" cxnId="{019D4D37-7E18-4E2B-991C-CA7F3E8C7B9C}">
      <dgm:prSet/>
      <dgm:spPr/>
      <dgm:t>
        <a:bodyPr/>
        <a:lstStyle/>
        <a:p>
          <a:endParaRPr lang="en-GB"/>
        </a:p>
      </dgm:t>
    </dgm:pt>
    <dgm:pt modelId="{833A1CD4-9A6E-4292-8E9D-AC3BE124D72F}" type="sibTrans" cxnId="{019D4D37-7E18-4E2B-991C-CA7F3E8C7B9C}">
      <dgm:prSet/>
      <dgm:spPr/>
      <dgm:t>
        <a:bodyPr/>
        <a:lstStyle/>
        <a:p>
          <a:endParaRPr lang="en-GB"/>
        </a:p>
      </dgm:t>
    </dgm:pt>
    <dgm:pt modelId="{FE4F0F2B-7A3D-464B-A688-6031A8EBE548}">
      <dgm:prSet phldrT="[Text]" custT="1"/>
      <dgm:spPr/>
      <dgm:t>
        <a:bodyPr/>
        <a:lstStyle/>
        <a:p>
          <a:r>
            <a:rPr lang="en-GB" sz="1000" b="1" smtClean="0"/>
            <a:t>Give them time</a:t>
          </a:r>
        </a:p>
        <a:p>
          <a:r>
            <a:rPr lang="en-GB" sz="1000" i="1" smtClean="0"/>
            <a:t>I’m going to come and see you again next week and we can talk a bit more about this if you would like to.</a:t>
          </a:r>
          <a:r>
            <a:rPr lang="en-GB" sz="1000" b="1" smtClean="0"/>
            <a:t> </a:t>
          </a:r>
        </a:p>
        <a:p>
          <a:endParaRPr lang="en-GB" sz="800" dirty="0"/>
        </a:p>
      </dgm:t>
    </dgm:pt>
    <dgm:pt modelId="{4533BC24-3DB2-40A8-99DF-685DD354F02C}" type="parTrans" cxnId="{F2F5C00A-C3D0-45F7-97C6-425703A20AEB}">
      <dgm:prSet/>
      <dgm:spPr/>
      <dgm:t>
        <a:bodyPr/>
        <a:lstStyle/>
        <a:p>
          <a:endParaRPr lang="en-GB"/>
        </a:p>
      </dgm:t>
    </dgm:pt>
    <dgm:pt modelId="{07085558-9537-4595-B521-9A2585D66701}" type="sibTrans" cxnId="{F2F5C00A-C3D0-45F7-97C6-425703A20AEB}">
      <dgm:prSet/>
      <dgm:spPr/>
      <dgm:t>
        <a:bodyPr/>
        <a:lstStyle/>
        <a:p>
          <a:endParaRPr lang="en-GB"/>
        </a:p>
      </dgm:t>
    </dgm:pt>
    <dgm:pt modelId="{7BAD5B4B-309F-4FD1-9D2E-B6EB0A2CFC48}">
      <dgm:prSet phldrT="[Text]" custT="1"/>
      <dgm:spPr/>
      <dgm:t>
        <a:bodyPr/>
        <a:lstStyle/>
        <a:p>
          <a:r>
            <a:rPr lang="en-GB" sz="1000" b="1" dirty="0" smtClean="0"/>
            <a:t>Give them an alterative</a:t>
          </a:r>
        </a:p>
        <a:p>
          <a:r>
            <a:rPr lang="en-GB" sz="1000" dirty="0" smtClean="0"/>
            <a:t>Suggest a third person example and talk about that person.  E.g. </a:t>
          </a:r>
          <a:r>
            <a:rPr lang="en-GB" sz="1000" i="1" dirty="0" smtClean="0"/>
            <a:t>If you had a friend who was being hurt or touched in a way they didn’t’ like, what do you think would stop them telling?  Or help them tell? </a:t>
          </a:r>
        </a:p>
      </dgm:t>
    </dgm:pt>
    <dgm:pt modelId="{2601EF3A-DA22-43B5-A0FD-82B5EA29FB8D}" type="parTrans" cxnId="{997EBC82-8527-45C3-914C-C4C077ABBA64}">
      <dgm:prSet/>
      <dgm:spPr/>
      <dgm:t>
        <a:bodyPr/>
        <a:lstStyle/>
        <a:p>
          <a:endParaRPr lang="en-GB"/>
        </a:p>
      </dgm:t>
    </dgm:pt>
    <dgm:pt modelId="{DCEB080A-9905-4156-9E2F-E2173161E35E}" type="sibTrans" cxnId="{997EBC82-8527-45C3-914C-C4C077ABBA64}">
      <dgm:prSet/>
      <dgm:spPr/>
      <dgm:t>
        <a:bodyPr/>
        <a:lstStyle/>
        <a:p>
          <a:endParaRPr lang="en-GB"/>
        </a:p>
      </dgm:t>
    </dgm:pt>
    <dgm:pt modelId="{6506C28E-0186-409B-8C2E-9B93AB61D815}">
      <dgm:prSet phldrT="[Text]"/>
      <dgm:spPr/>
      <dgm:t>
        <a:bodyPr/>
        <a:lstStyle/>
        <a:p>
          <a:r>
            <a:rPr lang="en-GB" b="1" dirty="0" smtClean="0"/>
            <a:t>Help them understand their difficult feelings </a:t>
          </a:r>
        </a:p>
        <a:p>
          <a:r>
            <a:rPr lang="en-GB" dirty="0" smtClean="0">
              <a:hlinkClick xmlns:r="http://schemas.openxmlformats.org/officeDocument/2006/relationships" r:id="rId2"/>
            </a:rPr>
            <a:t>The PANTS  rule </a:t>
          </a:r>
          <a:r>
            <a:rPr lang="en-GB" dirty="0" smtClean="0"/>
            <a:t>– </a:t>
          </a:r>
        </a:p>
        <a:p>
          <a:r>
            <a:rPr lang="en-US" i="1" dirty="0" smtClean="0"/>
            <a:t>Is there anything that you feel worried about at the </a:t>
          </a:r>
          <a:r>
            <a:rPr lang="en-GB" i="1" dirty="0" smtClean="0"/>
            <a:t>moment?” </a:t>
          </a:r>
        </a:p>
        <a:p>
          <a:r>
            <a:rPr lang="en-GB" i="1" dirty="0" smtClean="0"/>
            <a:t>If you were worried about something, who would you tell? </a:t>
          </a:r>
        </a:p>
        <a:p>
          <a:r>
            <a:rPr lang="en-US" dirty="0" smtClean="0"/>
            <a:t>Depending on presenting concerns:  </a:t>
          </a:r>
          <a:r>
            <a:rPr lang="en-US" i="1" dirty="0" smtClean="0"/>
            <a:t>Has anyone ever touched you on your private body parts (when you haven’t wanted them to), or asked you to </a:t>
          </a:r>
          <a:r>
            <a:rPr lang="en-GB" i="1" dirty="0" smtClean="0"/>
            <a:t>touch them?</a:t>
          </a:r>
        </a:p>
      </dgm:t>
    </dgm:pt>
    <dgm:pt modelId="{CD844A3F-3723-43EF-B622-BD800947248C}" type="parTrans" cxnId="{712083C5-B73D-44C1-AA01-0224A6509519}">
      <dgm:prSet/>
      <dgm:spPr/>
      <dgm:t>
        <a:bodyPr/>
        <a:lstStyle/>
        <a:p>
          <a:endParaRPr lang="en-GB"/>
        </a:p>
      </dgm:t>
    </dgm:pt>
    <dgm:pt modelId="{DC934D94-E3DE-487D-B109-BB153D10BEB1}" type="sibTrans" cxnId="{712083C5-B73D-44C1-AA01-0224A6509519}">
      <dgm:prSet/>
      <dgm:spPr/>
      <dgm:t>
        <a:bodyPr/>
        <a:lstStyle/>
        <a:p>
          <a:endParaRPr lang="en-GB"/>
        </a:p>
      </dgm:t>
    </dgm:pt>
    <dgm:pt modelId="{C449E548-EA73-4837-9003-AC70A6AA860E}" type="pres">
      <dgm:prSet presAssocID="{70B0DC14-E528-4EEE-AB47-3AF9A3AA717F}" presName="linear" presStyleCnt="0">
        <dgm:presLayoutVars>
          <dgm:dir/>
          <dgm:resizeHandles val="exact"/>
        </dgm:presLayoutVars>
      </dgm:prSet>
      <dgm:spPr/>
    </dgm:pt>
    <dgm:pt modelId="{41B57423-27CB-475A-BD33-8C4F14E70784}" type="pres">
      <dgm:prSet presAssocID="{519B141F-4D5A-4AF6-9370-8B6EEC133101}" presName="comp" presStyleCnt="0"/>
      <dgm:spPr/>
    </dgm:pt>
    <dgm:pt modelId="{43D3ED97-6B22-4343-998D-F03F58DEF589}" type="pres">
      <dgm:prSet presAssocID="{519B141F-4D5A-4AF6-9370-8B6EEC133101}" presName="box" presStyleLbl="node1" presStyleIdx="0" presStyleCnt="4"/>
      <dgm:spPr/>
      <dgm:t>
        <a:bodyPr/>
        <a:lstStyle/>
        <a:p>
          <a:endParaRPr lang="en-GB"/>
        </a:p>
      </dgm:t>
    </dgm:pt>
    <dgm:pt modelId="{E9E50FEF-41B9-4FE9-82DD-E4EAF4156599}" type="pres">
      <dgm:prSet presAssocID="{519B141F-4D5A-4AF6-9370-8B6EEC133101}" presName="img" presStyleLbl="fgImgPlace1" presStyleIdx="0" presStyleCnt="4" custScaleX="60837" custLinFactNeighborX="-18279" custLinFactNeighborY="518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3BC7E1A6-826A-41F8-81D1-A790371FCF9B}" type="pres">
      <dgm:prSet presAssocID="{519B141F-4D5A-4AF6-9370-8B6EEC133101}" presName="text" presStyleLbl="node1" presStyleIdx="0" presStyleCnt="4">
        <dgm:presLayoutVars>
          <dgm:bulletEnabled val="1"/>
        </dgm:presLayoutVars>
      </dgm:prSet>
      <dgm:spPr/>
      <dgm:t>
        <a:bodyPr/>
        <a:lstStyle/>
        <a:p>
          <a:endParaRPr lang="en-GB"/>
        </a:p>
      </dgm:t>
    </dgm:pt>
    <dgm:pt modelId="{EC1A912A-6734-4047-8B11-5C1FCFC6F76D}" type="pres">
      <dgm:prSet presAssocID="{833A1CD4-9A6E-4292-8E9D-AC3BE124D72F}" presName="spacer" presStyleCnt="0"/>
      <dgm:spPr/>
    </dgm:pt>
    <dgm:pt modelId="{4ABBE0FF-D519-469E-8B1B-2584C91A54F2}" type="pres">
      <dgm:prSet presAssocID="{FE4F0F2B-7A3D-464B-A688-6031A8EBE548}" presName="comp" presStyleCnt="0"/>
      <dgm:spPr/>
    </dgm:pt>
    <dgm:pt modelId="{369BA852-F064-418A-B24F-14C55A6D52B5}" type="pres">
      <dgm:prSet presAssocID="{FE4F0F2B-7A3D-464B-A688-6031A8EBE548}" presName="box" presStyleLbl="node1" presStyleIdx="1" presStyleCnt="4"/>
      <dgm:spPr/>
      <dgm:t>
        <a:bodyPr/>
        <a:lstStyle/>
        <a:p>
          <a:endParaRPr lang="en-GB"/>
        </a:p>
      </dgm:t>
    </dgm:pt>
    <dgm:pt modelId="{EF2B3AC9-E9BC-42F2-90F8-B2129D1A9838}" type="pres">
      <dgm:prSet presAssocID="{FE4F0F2B-7A3D-464B-A688-6031A8EBE548}" presName="img" presStyleLbl="fgImgPlace1" presStyleIdx="1" presStyleCnt="4" custScaleX="62578" custLinFactNeighborX="-17409"/>
      <dgm:spPr>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dgm:spPr>
    </dgm:pt>
    <dgm:pt modelId="{91D13C63-00E3-443E-AFA3-07EFD24EF7A7}" type="pres">
      <dgm:prSet presAssocID="{FE4F0F2B-7A3D-464B-A688-6031A8EBE548}" presName="text" presStyleLbl="node1" presStyleIdx="1" presStyleCnt="4">
        <dgm:presLayoutVars>
          <dgm:bulletEnabled val="1"/>
        </dgm:presLayoutVars>
      </dgm:prSet>
      <dgm:spPr/>
      <dgm:t>
        <a:bodyPr/>
        <a:lstStyle/>
        <a:p>
          <a:endParaRPr lang="en-GB"/>
        </a:p>
      </dgm:t>
    </dgm:pt>
    <dgm:pt modelId="{ABD94282-AD85-4BDF-A9CF-45CED99AD07A}" type="pres">
      <dgm:prSet presAssocID="{07085558-9537-4595-B521-9A2585D66701}" presName="spacer" presStyleCnt="0"/>
      <dgm:spPr/>
    </dgm:pt>
    <dgm:pt modelId="{BEBAC753-7127-4CE6-946D-225199E1F77B}" type="pres">
      <dgm:prSet presAssocID="{7BAD5B4B-309F-4FD1-9D2E-B6EB0A2CFC48}" presName="comp" presStyleCnt="0"/>
      <dgm:spPr/>
    </dgm:pt>
    <dgm:pt modelId="{2F548E78-1B11-4791-88E5-6D67911D6CE2}" type="pres">
      <dgm:prSet presAssocID="{7BAD5B4B-309F-4FD1-9D2E-B6EB0A2CFC48}" presName="box" presStyleLbl="node1" presStyleIdx="2" presStyleCnt="4"/>
      <dgm:spPr/>
      <dgm:t>
        <a:bodyPr/>
        <a:lstStyle/>
        <a:p>
          <a:endParaRPr lang="en-GB"/>
        </a:p>
      </dgm:t>
    </dgm:pt>
    <dgm:pt modelId="{0E3C6981-EF64-4D4F-B93F-0FCBEB0EB8FB}" type="pres">
      <dgm:prSet presAssocID="{7BAD5B4B-309F-4FD1-9D2E-B6EB0A2CFC48}" presName="img" presStyleLbl="fgImgPlace1" presStyleIdx="2" presStyleCnt="4" custScaleX="59094" custLinFactNeighborX="-19149" custLinFactNeighborY="-1891"/>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6000" b="-6000"/>
          </a:stretch>
        </a:blipFill>
      </dgm:spPr>
    </dgm:pt>
    <dgm:pt modelId="{FD68E2F8-B2DF-412B-B2B9-DE5D0A85C0F2}" type="pres">
      <dgm:prSet presAssocID="{7BAD5B4B-309F-4FD1-9D2E-B6EB0A2CFC48}" presName="text" presStyleLbl="node1" presStyleIdx="2" presStyleCnt="4">
        <dgm:presLayoutVars>
          <dgm:bulletEnabled val="1"/>
        </dgm:presLayoutVars>
      </dgm:prSet>
      <dgm:spPr/>
      <dgm:t>
        <a:bodyPr/>
        <a:lstStyle/>
        <a:p>
          <a:endParaRPr lang="en-GB"/>
        </a:p>
      </dgm:t>
    </dgm:pt>
    <dgm:pt modelId="{DCFA6E7A-40D7-4D5D-8FBA-977DE7DC253F}" type="pres">
      <dgm:prSet presAssocID="{DCEB080A-9905-4156-9E2F-E2173161E35E}" presName="spacer" presStyleCnt="0"/>
      <dgm:spPr/>
    </dgm:pt>
    <dgm:pt modelId="{101C04C9-8978-4444-A09E-DF77F3FE903B}" type="pres">
      <dgm:prSet presAssocID="{6506C28E-0186-409B-8C2E-9B93AB61D815}" presName="comp" presStyleCnt="0"/>
      <dgm:spPr/>
    </dgm:pt>
    <dgm:pt modelId="{0C60E7FA-4AA1-4864-80EF-7292C320AFE1}" type="pres">
      <dgm:prSet presAssocID="{6506C28E-0186-409B-8C2E-9B93AB61D815}" presName="box" presStyleLbl="node1" presStyleIdx="3" presStyleCnt="4"/>
      <dgm:spPr/>
      <dgm:t>
        <a:bodyPr/>
        <a:lstStyle/>
        <a:p>
          <a:endParaRPr lang="en-GB"/>
        </a:p>
      </dgm:t>
    </dgm:pt>
    <dgm:pt modelId="{C1A9F164-CD3F-4567-A098-4CE62E338CDF}" type="pres">
      <dgm:prSet presAssocID="{6506C28E-0186-409B-8C2E-9B93AB61D815}" presName="img" presStyleLbl="fgImgPlace1" presStyleIdx="3" presStyleCnt="4" custScaleX="60836" custLinFactNeighborX="-17408" custLinFactNeighborY="-1891"/>
      <dgm:spPr>
        <a:blipFill>
          <a:blip xmlns:r="http://schemas.openxmlformats.org/officeDocument/2006/relationships" r:embed="rId6">
            <a:extLst>
              <a:ext uri="{28A0092B-C50C-407E-A947-70E740481C1C}">
                <a14:useLocalDpi xmlns:a14="http://schemas.microsoft.com/office/drawing/2010/main" val="0"/>
              </a:ext>
            </a:extLst>
          </a:blip>
          <a:srcRect/>
          <a:stretch>
            <a:fillRect t="-22000" b="-22000"/>
          </a:stretch>
        </a:blipFill>
      </dgm:spPr>
    </dgm:pt>
    <dgm:pt modelId="{38187A80-E87F-4988-9C4F-97B4A15A2453}" type="pres">
      <dgm:prSet presAssocID="{6506C28E-0186-409B-8C2E-9B93AB61D815}" presName="text" presStyleLbl="node1" presStyleIdx="3" presStyleCnt="4">
        <dgm:presLayoutVars>
          <dgm:bulletEnabled val="1"/>
        </dgm:presLayoutVars>
      </dgm:prSet>
      <dgm:spPr/>
      <dgm:t>
        <a:bodyPr/>
        <a:lstStyle/>
        <a:p>
          <a:endParaRPr lang="en-GB"/>
        </a:p>
      </dgm:t>
    </dgm:pt>
  </dgm:ptLst>
  <dgm:cxnLst>
    <dgm:cxn modelId="{2473A59E-FC32-473A-B288-D7544F371969}" type="presOf" srcId="{519B141F-4D5A-4AF6-9370-8B6EEC133101}" destId="{43D3ED97-6B22-4343-998D-F03F58DEF589}" srcOrd="0" destOrd="0" presId="urn:microsoft.com/office/officeart/2005/8/layout/vList4"/>
    <dgm:cxn modelId="{64969876-CFB5-4ED6-9DFE-EAD26F01B954}" type="presOf" srcId="{7BAD5B4B-309F-4FD1-9D2E-B6EB0A2CFC48}" destId="{FD68E2F8-B2DF-412B-B2B9-DE5D0A85C0F2}" srcOrd="1" destOrd="0" presId="urn:microsoft.com/office/officeart/2005/8/layout/vList4"/>
    <dgm:cxn modelId="{F2F5C00A-C3D0-45F7-97C6-425703A20AEB}" srcId="{70B0DC14-E528-4EEE-AB47-3AF9A3AA717F}" destId="{FE4F0F2B-7A3D-464B-A688-6031A8EBE548}" srcOrd="1" destOrd="0" parTransId="{4533BC24-3DB2-40A8-99DF-685DD354F02C}" sibTransId="{07085558-9537-4595-B521-9A2585D66701}"/>
    <dgm:cxn modelId="{019D4D37-7E18-4E2B-991C-CA7F3E8C7B9C}" srcId="{70B0DC14-E528-4EEE-AB47-3AF9A3AA717F}" destId="{519B141F-4D5A-4AF6-9370-8B6EEC133101}" srcOrd="0" destOrd="0" parTransId="{FF33B8F8-AA9E-4331-A06E-9F1497D7025D}" sibTransId="{833A1CD4-9A6E-4292-8E9D-AC3BE124D72F}"/>
    <dgm:cxn modelId="{5C28FE3C-9485-4AA4-84C4-842C316615AF}" type="presOf" srcId="{FE4F0F2B-7A3D-464B-A688-6031A8EBE548}" destId="{369BA852-F064-418A-B24F-14C55A6D52B5}" srcOrd="0" destOrd="0" presId="urn:microsoft.com/office/officeart/2005/8/layout/vList4"/>
    <dgm:cxn modelId="{D93714C2-FC81-446B-8E12-D87CEB69814A}" type="presOf" srcId="{70B0DC14-E528-4EEE-AB47-3AF9A3AA717F}" destId="{C449E548-EA73-4837-9003-AC70A6AA860E}" srcOrd="0" destOrd="0" presId="urn:microsoft.com/office/officeart/2005/8/layout/vList4"/>
    <dgm:cxn modelId="{BA492B87-DB20-48B2-974B-6A7070B84659}" type="presOf" srcId="{FE4F0F2B-7A3D-464B-A688-6031A8EBE548}" destId="{91D13C63-00E3-443E-AFA3-07EFD24EF7A7}" srcOrd="1" destOrd="0" presId="urn:microsoft.com/office/officeart/2005/8/layout/vList4"/>
    <dgm:cxn modelId="{2A68B629-6A2A-4032-B8E8-E05360F69C8E}" type="presOf" srcId="{6506C28E-0186-409B-8C2E-9B93AB61D815}" destId="{38187A80-E87F-4988-9C4F-97B4A15A2453}" srcOrd="1" destOrd="0" presId="urn:microsoft.com/office/officeart/2005/8/layout/vList4"/>
    <dgm:cxn modelId="{97763C0C-567C-43F3-A1F8-24FC8FF1BF7F}" type="presOf" srcId="{519B141F-4D5A-4AF6-9370-8B6EEC133101}" destId="{3BC7E1A6-826A-41F8-81D1-A790371FCF9B}" srcOrd="1" destOrd="0" presId="urn:microsoft.com/office/officeart/2005/8/layout/vList4"/>
    <dgm:cxn modelId="{712083C5-B73D-44C1-AA01-0224A6509519}" srcId="{70B0DC14-E528-4EEE-AB47-3AF9A3AA717F}" destId="{6506C28E-0186-409B-8C2E-9B93AB61D815}" srcOrd="3" destOrd="0" parTransId="{CD844A3F-3723-43EF-B622-BD800947248C}" sibTransId="{DC934D94-E3DE-487D-B109-BB153D10BEB1}"/>
    <dgm:cxn modelId="{997EBC82-8527-45C3-914C-C4C077ABBA64}" srcId="{70B0DC14-E528-4EEE-AB47-3AF9A3AA717F}" destId="{7BAD5B4B-309F-4FD1-9D2E-B6EB0A2CFC48}" srcOrd="2" destOrd="0" parTransId="{2601EF3A-DA22-43B5-A0FD-82B5EA29FB8D}" sibTransId="{DCEB080A-9905-4156-9E2F-E2173161E35E}"/>
    <dgm:cxn modelId="{6B3471DF-2EB5-47F7-B07B-58E10E4E1241}" type="presOf" srcId="{7BAD5B4B-309F-4FD1-9D2E-B6EB0A2CFC48}" destId="{2F548E78-1B11-4791-88E5-6D67911D6CE2}" srcOrd="0" destOrd="0" presId="urn:microsoft.com/office/officeart/2005/8/layout/vList4"/>
    <dgm:cxn modelId="{D0278760-8267-4695-A2EC-F7DB7645AD3F}" type="presOf" srcId="{6506C28E-0186-409B-8C2E-9B93AB61D815}" destId="{0C60E7FA-4AA1-4864-80EF-7292C320AFE1}" srcOrd="0" destOrd="0" presId="urn:microsoft.com/office/officeart/2005/8/layout/vList4"/>
    <dgm:cxn modelId="{0927FBF9-83D0-455E-8061-571931A8CE8D}" type="presParOf" srcId="{C449E548-EA73-4837-9003-AC70A6AA860E}" destId="{41B57423-27CB-475A-BD33-8C4F14E70784}" srcOrd="0" destOrd="0" presId="urn:microsoft.com/office/officeart/2005/8/layout/vList4"/>
    <dgm:cxn modelId="{EEEFEC7F-E24C-4DA2-B7A3-ABDD1E2259D8}" type="presParOf" srcId="{41B57423-27CB-475A-BD33-8C4F14E70784}" destId="{43D3ED97-6B22-4343-998D-F03F58DEF589}" srcOrd="0" destOrd="0" presId="urn:microsoft.com/office/officeart/2005/8/layout/vList4"/>
    <dgm:cxn modelId="{00EB99A1-1735-487B-A149-1D5AAA3FA81E}" type="presParOf" srcId="{41B57423-27CB-475A-BD33-8C4F14E70784}" destId="{E9E50FEF-41B9-4FE9-82DD-E4EAF4156599}" srcOrd="1" destOrd="0" presId="urn:microsoft.com/office/officeart/2005/8/layout/vList4"/>
    <dgm:cxn modelId="{FAF1C4D6-7AF5-400E-8F10-7AEDF6235A28}" type="presParOf" srcId="{41B57423-27CB-475A-BD33-8C4F14E70784}" destId="{3BC7E1A6-826A-41F8-81D1-A790371FCF9B}" srcOrd="2" destOrd="0" presId="urn:microsoft.com/office/officeart/2005/8/layout/vList4"/>
    <dgm:cxn modelId="{9144B069-78CD-4492-8CB4-AFCEBE67E42B}" type="presParOf" srcId="{C449E548-EA73-4837-9003-AC70A6AA860E}" destId="{EC1A912A-6734-4047-8B11-5C1FCFC6F76D}" srcOrd="1" destOrd="0" presId="urn:microsoft.com/office/officeart/2005/8/layout/vList4"/>
    <dgm:cxn modelId="{DE3462D2-6CE3-4207-9F1A-FD2FB1306835}" type="presParOf" srcId="{C449E548-EA73-4837-9003-AC70A6AA860E}" destId="{4ABBE0FF-D519-469E-8B1B-2584C91A54F2}" srcOrd="2" destOrd="0" presId="urn:microsoft.com/office/officeart/2005/8/layout/vList4"/>
    <dgm:cxn modelId="{79498653-67B2-43E3-986D-D3CB1CB01075}" type="presParOf" srcId="{4ABBE0FF-D519-469E-8B1B-2584C91A54F2}" destId="{369BA852-F064-418A-B24F-14C55A6D52B5}" srcOrd="0" destOrd="0" presId="urn:microsoft.com/office/officeart/2005/8/layout/vList4"/>
    <dgm:cxn modelId="{F6D47AE6-1FEF-48EA-A3A9-9D4D531FCE95}" type="presParOf" srcId="{4ABBE0FF-D519-469E-8B1B-2584C91A54F2}" destId="{EF2B3AC9-E9BC-42F2-90F8-B2129D1A9838}" srcOrd="1" destOrd="0" presId="urn:microsoft.com/office/officeart/2005/8/layout/vList4"/>
    <dgm:cxn modelId="{3839A69D-FCBB-4028-904A-5E24C72278C6}" type="presParOf" srcId="{4ABBE0FF-D519-469E-8B1B-2584C91A54F2}" destId="{91D13C63-00E3-443E-AFA3-07EFD24EF7A7}" srcOrd="2" destOrd="0" presId="urn:microsoft.com/office/officeart/2005/8/layout/vList4"/>
    <dgm:cxn modelId="{B46ECA0D-3B8F-483E-ADE1-A14C3AC80E30}" type="presParOf" srcId="{C449E548-EA73-4837-9003-AC70A6AA860E}" destId="{ABD94282-AD85-4BDF-A9CF-45CED99AD07A}" srcOrd="3" destOrd="0" presId="urn:microsoft.com/office/officeart/2005/8/layout/vList4"/>
    <dgm:cxn modelId="{5832E981-9757-44DD-9A84-D73025A26196}" type="presParOf" srcId="{C449E548-EA73-4837-9003-AC70A6AA860E}" destId="{BEBAC753-7127-4CE6-946D-225199E1F77B}" srcOrd="4" destOrd="0" presId="urn:microsoft.com/office/officeart/2005/8/layout/vList4"/>
    <dgm:cxn modelId="{4E8005C7-ADEA-40A2-9965-FE564EBD52B0}" type="presParOf" srcId="{BEBAC753-7127-4CE6-946D-225199E1F77B}" destId="{2F548E78-1B11-4791-88E5-6D67911D6CE2}" srcOrd="0" destOrd="0" presId="urn:microsoft.com/office/officeart/2005/8/layout/vList4"/>
    <dgm:cxn modelId="{80BC55D1-7D81-461A-8C5E-F4C858CD233C}" type="presParOf" srcId="{BEBAC753-7127-4CE6-946D-225199E1F77B}" destId="{0E3C6981-EF64-4D4F-B93F-0FCBEB0EB8FB}" srcOrd="1" destOrd="0" presId="urn:microsoft.com/office/officeart/2005/8/layout/vList4"/>
    <dgm:cxn modelId="{E7C69A84-15BE-40A5-BD30-F5DF8A813610}" type="presParOf" srcId="{BEBAC753-7127-4CE6-946D-225199E1F77B}" destId="{FD68E2F8-B2DF-412B-B2B9-DE5D0A85C0F2}" srcOrd="2" destOrd="0" presId="urn:microsoft.com/office/officeart/2005/8/layout/vList4"/>
    <dgm:cxn modelId="{6674E292-7382-4DE6-800A-06FB4CA57763}" type="presParOf" srcId="{C449E548-EA73-4837-9003-AC70A6AA860E}" destId="{DCFA6E7A-40D7-4D5D-8FBA-977DE7DC253F}" srcOrd="5" destOrd="0" presId="urn:microsoft.com/office/officeart/2005/8/layout/vList4"/>
    <dgm:cxn modelId="{B88A62C0-BE29-4144-9EA1-C12FD2FA737A}" type="presParOf" srcId="{C449E548-EA73-4837-9003-AC70A6AA860E}" destId="{101C04C9-8978-4444-A09E-DF77F3FE903B}" srcOrd="6" destOrd="0" presId="urn:microsoft.com/office/officeart/2005/8/layout/vList4"/>
    <dgm:cxn modelId="{200067DB-C58F-471C-BED6-4652AC1E97CD}" type="presParOf" srcId="{101C04C9-8978-4444-A09E-DF77F3FE903B}" destId="{0C60E7FA-4AA1-4864-80EF-7292C320AFE1}" srcOrd="0" destOrd="0" presId="urn:microsoft.com/office/officeart/2005/8/layout/vList4"/>
    <dgm:cxn modelId="{9BFC1C0F-33A5-4CD3-8029-D91E7788BCAE}" type="presParOf" srcId="{101C04C9-8978-4444-A09E-DF77F3FE903B}" destId="{C1A9F164-CD3F-4567-A098-4CE62E338CDF}" srcOrd="1" destOrd="0" presId="urn:microsoft.com/office/officeart/2005/8/layout/vList4"/>
    <dgm:cxn modelId="{AFDCDC69-8F34-44A1-AD08-E909D276813B}" type="presParOf" srcId="{101C04C9-8978-4444-A09E-DF77F3FE903B}" destId="{38187A80-E87F-4988-9C4F-97B4A15A2453}"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B6075-B012-C949-9344-9DCCD8FB7B72}"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D5A04-0BD2-4C4F-B397-B46A5D3B32E9}" type="slidenum">
              <a:rPr lang="en-US" smtClean="0"/>
              <a:t>‹#›</a:t>
            </a:fld>
            <a:endParaRPr lang="en-US"/>
          </a:p>
        </p:txBody>
      </p:sp>
    </p:spTree>
    <p:extLst>
      <p:ext uri="{BB962C8B-B14F-4D97-AF65-F5344CB8AC3E}">
        <p14:creationId xmlns:p14="http://schemas.microsoft.com/office/powerpoint/2010/main" val="134419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dc.bmj.com/content/106/2/108#ref-1"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dc.bmj.com/content/106/2/108#ref-1"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3D5A04-0BD2-4C4F-B397-B46A5D3B32E9}" type="slidenum">
              <a:rPr lang="en-US" smtClean="0"/>
              <a:t>1</a:t>
            </a:fld>
            <a:endParaRPr lang="en-US"/>
          </a:p>
        </p:txBody>
      </p:sp>
    </p:spTree>
    <p:extLst>
      <p:ext uri="{BB962C8B-B14F-4D97-AF65-F5344CB8AC3E}">
        <p14:creationId xmlns:p14="http://schemas.microsoft.com/office/powerpoint/2010/main" val="2396210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 can be traumatic</a:t>
            </a:r>
            <a:r>
              <a:rPr lang="en-GB" baseline="0" dirty="0" smtClean="0"/>
              <a:t> and have short and long term effects</a:t>
            </a:r>
          </a:p>
          <a:p>
            <a:r>
              <a:rPr lang="en-GB" baseline="0" dirty="0" smtClean="0"/>
              <a:t>Some describe </a:t>
            </a:r>
            <a:r>
              <a:rPr lang="en-GB" baseline="0" dirty="0" err="1" smtClean="0"/>
              <a:t>htings</a:t>
            </a:r>
            <a:r>
              <a:rPr lang="en-GB" baseline="0" dirty="0" smtClean="0"/>
              <a:t> getting better before they get worse  - highlighting </a:t>
            </a:r>
            <a:r>
              <a:rPr lang="en-GB" baseline="0" dirty="0" err="1" smtClean="0"/>
              <a:t>th</a:t>
            </a:r>
            <a:r>
              <a:rPr lang="en-GB" baseline="0" dirty="0" smtClean="0"/>
              <a:t> </a:t>
            </a:r>
            <a:r>
              <a:rPr lang="en-GB" baseline="0" dirty="0" err="1" smtClean="0"/>
              <a:t>eimportence</a:t>
            </a:r>
            <a:r>
              <a:rPr lang="en-GB" baseline="0" dirty="0" smtClean="0"/>
              <a:t> of increased support after </a:t>
            </a:r>
            <a:r>
              <a:rPr lang="en-GB" baseline="0" dirty="0" err="1" smtClean="0"/>
              <a:t>disclosrre</a:t>
            </a:r>
            <a:endParaRPr lang="en-GB" baseline="0" dirty="0" smtClean="0"/>
          </a:p>
          <a:p>
            <a:r>
              <a:rPr lang="en-GB" baseline="0" dirty="0" smtClean="0"/>
              <a:t>Disclosure can heighten feelings of shame and guilt which are important </a:t>
            </a:r>
            <a:r>
              <a:rPr lang="en-GB" baseline="0" dirty="0" err="1" smtClean="0"/>
              <a:t>emotionalprocesses</a:t>
            </a:r>
            <a:r>
              <a:rPr lang="en-GB" baseline="0" dirty="0" smtClean="0"/>
              <a:t> in the </a:t>
            </a:r>
            <a:r>
              <a:rPr lang="en-GB" baseline="0" dirty="0" err="1" smtClean="0"/>
              <a:t>develpoment</a:t>
            </a:r>
            <a:r>
              <a:rPr lang="en-GB" baseline="0" dirty="0" smtClean="0"/>
              <a:t> of PTSD and </a:t>
            </a:r>
            <a:r>
              <a:rPr lang="en-GB" baseline="0" dirty="0" err="1" smtClean="0"/>
              <a:t>PTDScan</a:t>
            </a:r>
            <a:r>
              <a:rPr lang="en-GB" baseline="0" dirty="0" smtClean="0"/>
              <a:t> heightened when </a:t>
            </a:r>
            <a:r>
              <a:rPr lang="en-GB" baseline="0" dirty="0" err="1" smtClean="0"/>
              <a:t>ther</a:t>
            </a:r>
            <a:r>
              <a:rPr lang="en-GB" baseline="0" dirty="0" smtClean="0"/>
              <a:t> </a:t>
            </a:r>
            <a:r>
              <a:rPr lang="en-GB" baseline="0" dirty="0" err="1" smtClean="0"/>
              <a:t>eare</a:t>
            </a:r>
            <a:r>
              <a:rPr lang="en-GB" baseline="0" dirty="0" smtClean="0"/>
              <a:t> </a:t>
            </a:r>
            <a:r>
              <a:rPr lang="en-GB" baseline="0" dirty="0" err="1" smtClean="0"/>
              <a:t>neagtive</a:t>
            </a:r>
            <a:r>
              <a:rPr lang="en-GB" baseline="0" dirty="0" smtClean="0"/>
              <a:t> reactions to </a:t>
            </a:r>
            <a:r>
              <a:rPr lang="en-GB" baseline="0" dirty="0" err="1" smtClean="0"/>
              <a:t>disclosre</a:t>
            </a:r>
            <a:r>
              <a:rPr lang="en-GB" baseline="0" dirty="0" smtClean="0"/>
              <a:t> </a:t>
            </a:r>
            <a:r>
              <a:rPr lang="en-GB" baseline="0" dirty="0" err="1" smtClean="0"/>
              <a:t>bu</a:t>
            </a:r>
            <a:r>
              <a:rPr lang="en-GB" baseline="0" dirty="0" smtClean="0"/>
              <a:t> </a:t>
            </a:r>
            <a:r>
              <a:rPr lang="en-GB" baseline="0" dirty="0" err="1" smtClean="0"/>
              <a:t>pthers</a:t>
            </a:r>
            <a:endParaRPr lang="en-GB" dirty="0"/>
          </a:p>
        </p:txBody>
      </p:sp>
      <p:sp>
        <p:nvSpPr>
          <p:cNvPr id="4" name="Slide Number Placeholder 3"/>
          <p:cNvSpPr>
            <a:spLocks noGrp="1"/>
          </p:cNvSpPr>
          <p:nvPr>
            <p:ph type="sldNum" sz="quarter" idx="10"/>
          </p:nvPr>
        </p:nvSpPr>
        <p:spPr/>
        <p:txBody>
          <a:bodyPr/>
          <a:lstStyle/>
          <a:p>
            <a:fld id="{903D5A04-0BD2-4C4F-B397-B46A5D3B32E9}" type="slidenum">
              <a:rPr lang="en-US" smtClean="0"/>
              <a:t>17</a:t>
            </a:fld>
            <a:endParaRPr lang="en-US" dirty="0"/>
          </a:p>
        </p:txBody>
      </p:sp>
    </p:spTree>
    <p:extLst>
      <p:ext uri="{BB962C8B-B14F-4D97-AF65-F5344CB8AC3E}">
        <p14:creationId xmlns:p14="http://schemas.microsoft.com/office/powerpoint/2010/main" val="3869555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Cases</a:t>
            </a:r>
          </a:p>
          <a:p>
            <a:endParaRPr lang="en-GB" dirty="0" smtClean="0"/>
          </a:p>
          <a:p>
            <a:pPr marL="228600" indent="-228600">
              <a:buAutoNum type="arabicParenR"/>
            </a:pPr>
            <a:r>
              <a:rPr lang="en-GB" dirty="0" smtClean="0"/>
              <a:t>School relationship</a:t>
            </a:r>
            <a:r>
              <a:rPr lang="en-GB" baseline="0" dirty="0" smtClean="0"/>
              <a:t> sex education lessons</a:t>
            </a:r>
          </a:p>
          <a:p>
            <a:pPr marL="228600" indent="-228600">
              <a:buAutoNum type="arabicParenR"/>
            </a:pPr>
            <a:r>
              <a:rPr lang="en-GB" baseline="0" dirty="0" smtClean="0"/>
              <a:t>School stress/brother unwell</a:t>
            </a:r>
          </a:p>
          <a:p>
            <a:pPr marL="228600" indent="-228600">
              <a:buAutoNum type="arabicParenR"/>
            </a:pPr>
            <a:r>
              <a:rPr lang="en-GB" baseline="0" dirty="0" smtClean="0"/>
              <a:t>Sisters – threat against vaginal rape when 17</a:t>
            </a:r>
          </a:p>
          <a:p>
            <a:pPr marL="228600" indent="-228600">
              <a:buAutoNum type="arabicParenR"/>
            </a:pPr>
            <a:endParaRPr lang="en-GB" dirty="0"/>
          </a:p>
        </p:txBody>
      </p:sp>
      <p:sp>
        <p:nvSpPr>
          <p:cNvPr id="4" name="Slide Number Placeholder 3"/>
          <p:cNvSpPr>
            <a:spLocks noGrp="1"/>
          </p:cNvSpPr>
          <p:nvPr>
            <p:ph type="sldNum" sz="quarter" idx="10"/>
          </p:nvPr>
        </p:nvSpPr>
        <p:spPr/>
        <p:txBody>
          <a:bodyPr/>
          <a:lstStyle/>
          <a:p>
            <a:fld id="{903D5A04-0BD2-4C4F-B397-B46A5D3B32E9}" type="slidenum">
              <a:rPr lang="en-US" smtClean="0"/>
              <a:t>19</a:t>
            </a:fld>
            <a:endParaRPr lang="en-US"/>
          </a:p>
        </p:txBody>
      </p:sp>
    </p:spTree>
    <p:extLst>
      <p:ext uri="{BB962C8B-B14F-4D97-AF65-F5344CB8AC3E}">
        <p14:creationId xmlns:p14="http://schemas.microsoft.com/office/powerpoint/2010/main" val="349801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3D5A04-0BD2-4C4F-B397-B46A5D3B32E9}" type="slidenum">
              <a:rPr lang="en-US" smtClean="0"/>
              <a:t>25</a:t>
            </a:fld>
            <a:endParaRPr lang="en-US"/>
          </a:p>
        </p:txBody>
      </p:sp>
    </p:spTree>
    <p:extLst>
      <p:ext uri="{BB962C8B-B14F-4D97-AF65-F5344CB8AC3E}">
        <p14:creationId xmlns:p14="http://schemas.microsoft.com/office/powerpoint/2010/main" val="2136960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solidFill>
                <a:srgbClr val="FF0000"/>
              </a:solidFill>
            </a:endParaRPr>
          </a:p>
        </p:txBody>
      </p:sp>
      <p:sp>
        <p:nvSpPr>
          <p:cNvPr id="4" name="Slide Number Placeholder 3"/>
          <p:cNvSpPr>
            <a:spLocks noGrp="1"/>
          </p:cNvSpPr>
          <p:nvPr>
            <p:ph type="sldNum" sz="quarter" idx="10"/>
          </p:nvPr>
        </p:nvSpPr>
        <p:spPr/>
        <p:txBody>
          <a:bodyPr/>
          <a:lstStyle/>
          <a:p>
            <a:fld id="{903D5A04-0BD2-4C4F-B397-B46A5D3B32E9}" type="slidenum">
              <a:rPr lang="en-US" smtClean="0"/>
              <a:t>26</a:t>
            </a:fld>
            <a:endParaRPr lang="en-US"/>
          </a:p>
        </p:txBody>
      </p:sp>
    </p:spTree>
    <p:extLst>
      <p:ext uri="{BB962C8B-B14F-4D97-AF65-F5344CB8AC3E}">
        <p14:creationId xmlns:p14="http://schemas.microsoft.com/office/powerpoint/2010/main" val="3611260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smtClean="0"/>
              <a:t>I think the 2</a:t>
            </a:r>
            <a:r>
              <a:rPr lang="en-GB" b="1" i="1" baseline="0" dirty="0" smtClean="0"/>
              <a:t> slides about disclosure being a 2 way process are important to include in some way – to make the point about how we are as integral to the disclosure process as the child themselves – can we re-include those somehow?  With different </a:t>
            </a:r>
            <a:r>
              <a:rPr lang="en-GB" b="1" i="1" baseline="0" dirty="0" err="1" smtClean="0"/>
              <a:t>infographics</a:t>
            </a:r>
            <a:r>
              <a:rPr lang="en-GB" b="1" i="1" baseline="0" dirty="0" smtClean="0"/>
              <a:t> if you don’t like the ones I’ve been using?</a:t>
            </a:r>
            <a:endParaRPr lang="en-GB" b="1" i="1" dirty="0"/>
          </a:p>
        </p:txBody>
      </p:sp>
      <p:sp>
        <p:nvSpPr>
          <p:cNvPr id="4" name="Slide Number Placeholder 3"/>
          <p:cNvSpPr>
            <a:spLocks noGrp="1"/>
          </p:cNvSpPr>
          <p:nvPr>
            <p:ph type="sldNum" sz="quarter" idx="10"/>
          </p:nvPr>
        </p:nvSpPr>
        <p:spPr/>
        <p:txBody>
          <a:bodyPr/>
          <a:lstStyle/>
          <a:p>
            <a:fld id="{903D5A04-0BD2-4C4F-B397-B46A5D3B32E9}" type="slidenum">
              <a:rPr lang="en-US" smtClean="0"/>
              <a:t>27</a:t>
            </a:fld>
            <a:endParaRPr lang="en-US"/>
          </a:p>
        </p:txBody>
      </p:sp>
    </p:spTree>
    <p:extLst>
      <p:ext uri="{BB962C8B-B14F-4D97-AF65-F5344CB8AC3E}">
        <p14:creationId xmlns:p14="http://schemas.microsoft.com/office/powerpoint/2010/main" val="926659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It won’t always be possible to prepare sometimes a child might start a conversation unexpectedly – especially common with younger children</a:t>
            </a:r>
          </a:p>
          <a:p>
            <a:pPr marL="285750" indent="-285750">
              <a:buFont typeface="Arial" pitchFamily="34" charset="0"/>
              <a:buChar char="•"/>
            </a:pPr>
            <a:endParaRPr lang="en-GB" dirty="0" smtClean="0"/>
          </a:p>
          <a:p>
            <a:pPr marL="285750" indent="-285750">
              <a:buFont typeface="Arial" pitchFamily="34" charset="0"/>
              <a:buChar char="•"/>
            </a:pPr>
            <a:r>
              <a:rPr lang="en-GB" dirty="0" smtClean="0"/>
              <a:t>But if you can you should take some time to consider:</a:t>
            </a:r>
          </a:p>
          <a:p>
            <a:pPr marL="499050" lvl="1" indent="-285750"/>
            <a:r>
              <a:rPr lang="en-GB" dirty="0" smtClean="0"/>
              <a:t>Your body language and facial expressions</a:t>
            </a:r>
          </a:p>
          <a:p>
            <a:pPr marL="769050" lvl="2" indent="-285750"/>
            <a:r>
              <a:rPr lang="en-GB" altLang="en-US" dirty="0" smtClean="0">
                <a:solidFill>
                  <a:schemeClr val="accent1"/>
                </a:solidFill>
              </a:rPr>
              <a:t>The </a:t>
            </a:r>
            <a:r>
              <a:rPr lang="en-GB" altLang="en-US" b="1" dirty="0" smtClean="0">
                <a:solidFill>
                  <a:schemeClr val="accent1"/>
                </a:solidFill>
              </a:rPr>
              <a:t>demeanour</a:t>
            </a:r>
            <a:r>
              <a:rPr lang="en-GB" altLang="en-US" dirty="0" smtClean="0">
                <a:solidFill>
                  <a:schemeClr val="accent1"/>
                </a:solidFill>
              </a:rPr>
              <a:t> of some professionals prevents or delays a child’s potential disclosure (Taskforce, 2010).</a:t>
            </a:r>
          </a:p>
          <a:p>
            <a:pPr marL="499050" lvl="1" indent="-285750"/>
            <a:r>
              <a:rPr lang="en-GB" dirty="0" smtClean="0"/>
              <a:t>When and where is a good time for this conversation?</a:t>
            </a:r>
          </a:p>
          <a:p>
            <a:pPr marL="769050" lvl="2" indent="-285750"/>
            <a:r>
              <a:rPr lang="en-GB" b="1" dirty="0" smtClean="0">
                <a:solidFill>
                  <a:schemeClr val="accent1"/>
                </a:solidFill>
              </a:rPr>
              <a:t>Actively listening, responding sensitively and creating a safe space </a:t>
            </a:r>
            <a:r>
              <a:rPr lang="en-GB" dirty="0" smtClean="0">
                <a:solidFill>
                  <a:schemeClr val="accent1"/>
                </a:solidFill>
              </a:rPr>
              <a:t>for children to talk is crucial in breaking down barriers to disclosure (</a:t>
            </a:r>
            <a:r>
              <a:rPr lang="en-GB" dirty="0" err="1" smtClean="0">
                <a:solidFill>
                  <a:schemeClr val="accent1"/>
                </a:solidFill>
              </a:rPr>
              <a:t>Allnock</a:t>
            </a:r>
            <a:r>
              <a:rPr lang="en-GB" dirty="0" smtClean="0">
                <a:solidFill>
                  <a:schemeClr val="accent1"/>
                </a:solidFill>
              </a:rPr>
              <a:t>, 2010).</a:t>
            </a:r>
          </a:p>
          <a:p>
            <a:pPr marL="499050" lvl="1" indent="-285750"/>
            <a:r>
              <a:rPr lang="en-GB" dirty="0" smtClean="0"/>
              <a:t>Can you use supervision or sessions with colleagues to practice ‘asking questions’</a:t>
            </a:r>
          </a:p>
          <a:p>
            <a:endParaRPr lang="en-GB" dirty="0"/>
          </a:p>
        </p:txBody>
      </p:sp>
      <p:sp>
        <p:nvSpPr>
          <p:cNvPr id="4" name="Slide Number Placeholder 3"/>
          <p:cNvSpPr>
            <a:spLocks noGrp="1"/>
          </p:cNvSpPr>
          <p:nvPr>
            <p:ph type="sldNum" sz="quarter" idx="10"/>
          </p:nvPr>
        </p:nvSpPr>
        <p:spPr/>
        <p:txBody>
          <a:bodyPr/>
          <a:lstStyle/>
          <a:p>
            <a:fld id="{903D5A04-0BD2-4C4F-B397-B46A5D3B32E9}" type="slidenum">
              <a:rPr lang="en-US" smtClean="0"/>
              <a:t>28</a:t>
            </a:fld>
            <a:endParaRPr lang="en-US"/>
          </a:p>
        </p:txBody>
      </p:sp>
    </p:spTree>
    <p:extLst>
      <p:ext uri="{BB962C8B-B14F-4D97-AF65-F5344CB8AC3E}">
        <p14:creationId xmlns:p14="http://schemas.microsoft.com/office/powerpoint/2010/main" val="185361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3D5A04-0BD2-4C4F-B397-B46A5D3B32E9}" type="slidenum">
              <a:rPr lang="en-US" smtClean="0"/>
              <a:t>29</a:t>
            </a:fld>
            <a:endParaRPr lang="en-US"/>
          </a:p>
        </p:txBody>
      </p:sp>
    </p:spTree>
    <p:extLst>
      <p:ext uri="{BB962C8B-B14F-4D97-AF65-F5344CB8AC3E}">
        <p14:creationId xmlns:p14="http://schemas.microsoft.com/office/powerpoint/2010/main" val="875466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solidFill>
                <a:srgbClr val="FF0000"/>
              </a:solidFill>
            </a:endParaRPr>
          </a:p>
        </p:txBody>
      </p:sp>
      <p:sp>
        <p:nvSpPr>
          <p:cNvPr id="4" name="Slide Number Placeholder 3"/>
          <p:cNvSpPr>
            <a:spLocks noGrp="1"/>
          </p:cNvSpPr>
          <p:nvPr>
            <p:ph type="sldNum" sz="quarter" idx="10"/>
          </p:nvPr>
        </p:nvSpPr>
        <p:spPr/>
        <p:txBody>
          <a:bodyPr/>
          <a:lstStyle/>
          <a:p>
            <a:fld id="{903D5A04-0BD2-4C4F-B397-B46A5D3B32E9}" type="slidenum">
              <a:rPr lang="en-US" smtClean="0"/>
              <a:t>30</a:t>
            </a:fld>
            <a:endParaRPr lang="en-US"/>
          </a:p>
        </p:txBody>
      </p:sp>
    </p:spTree>
    <p:extLst>
      <p:ext uri="{BB962C8B-B14F-4D97-AF65-F5344CB8AC3E}">
        <p14:creationId xmlns:p14="http://schemas.microsoft.com/office/powerpoint/2010/main" val="2806997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opening doors approach can be applied to children who haven’t told (but there are concerns) but elements also work for just having good and open conversations with children and young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Many children find it easier if eye contact is not demanded of them. Let the child tell you what they want to tell you, or show you what they want to show you, as long as they are safe.</a:t>
            </a:r>
            <a:r>
              <a:rPr lang="en-GB" dirty="0">
                <a:hlinkClick r:id="rId3"/>
              </a:rPr>
              <a:t>1 3</a:t>
            </a:r>
            <a:r>
              <a:rPr lang="en-GB" dirty="0"/>
              <a:t> </a:t>
            </a:r>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32</a:t>
            </a:fld>
            <a:endParaRPr lang="en-US" dirty="0"/>
          </a:p>
        </p:txBody>
      </p:sp>
    </p:spTree>
    <p:extLst>
      <p:ext uri="{BB962C8B-B14F-4D97-AF65-F5344CB8AC3E}">
        <p14:creationId xmlns:p14="http://schemas.microsoft.com/office/powerpoint/2010/main" val="3662450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opening doors approach can be applied to children who haven’t told (but there are concerns) but elements also work for just having good and open conversations with children and young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Many children find it easier if eye contact is not demanded of them. Let the child tell you what they want to tell you, or show you what they want to show you, as long as they are safe.</a:t>
            </a:r>
            <a:r>
              <a:rPr lang="en-GB" dirty="0">
                <a:hlinkClick r:id="rId3"/>
              </a:rPr>
              <a:t>1 3</a:t>
            </a:r>
            <a:r>
              <a:rPr lang="en-GB" dirty="0"/>
              <a:t> </a:t>
            </a:r>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33</a:t>
            </a:fld>
            <a:endParaRPr lang="en-US" dirty="0"/>
          </a:p>
        </p:txBody>
      </p:sp>
    </p:spTree>
    <p:extLst>
      <p:ext uri="{BB962C8B-B14F-4D97-AF65-F5344CB8AC3E}">
        <p14:creationId xmlns:p14="http://schemas.microsoft.com/office/powerpoint/2010/main" val="115043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3D5A04-0BD2-4C4F-B397-B46A5D3B32E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19240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group lets practice opening the door for a real life scenario – Ellis is 10 years old.  When you say the right things then I will give you Ellis’ response</a:t>
            </a:r>
          </a:p>
        </p:txBody>
      </p:sp>
      <p:sp>
        <p:nvSpPr>
          <p:cNvPr id="4" name="Slide Number Placeholder 3"/>
          <p:cNvSpPr>
            <a:spLocks noGrp="1"/>
          </p:cNvSpPr>
          <p:nvPr>
            <p:ph type="sldNum" sz="quarter" idx="10"/>
          </p:nvPr>
        </p:nvSpPr>
        <p:spPr/>
        <p:txBody>
          <a:bodyPr/>
          <a:lstStyle/>
          <a:p>
            <a:fld id="{5E3D7565-8840-4408-98CD-FB6D7C338361}" type="slidenum">
              <a:rPr lang="en-GB" smtClean="0"/>
              <a:t>34</a:t>
            </a:fld>
            <a:endParaRPr lang="en-GB" dirty="0"/>
          </a:p>
        </p:txBody>
      </p:sp>
    </p:spTree>
    <p:extLst>
      <p:ext uri="{BB962C8B-B14F-4D97-AF65-F5344CB8AC3E}">
        <p14:creationId xmlns:p14="http://schemas.microsoft.com/office/powerpoint/2010/main" val="256718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will get a clearer update of this image </a:t>
            </a:r>
            <a:endParaRPr lang="en-GB" dirty="0"/>
          </a:p>
        </p:txBody>
      </p:sp>
      <p:sp>
        <p:nvSpPr>
          <p:cNvPr id="4" name="Slide Number Placeholder 3"/>
          <p:cNvSpPr>
            <a:spLocks noGrp="1"/>
          </p:cNvSpPr>
          <p:nvPr>
            <p:ph type="sldNum" sz="quarter" idx="10"/>
          </p:nvPr>
        </p:nvSpPr>
        <p:spPr/>
        <p:txBody>
          <a:bodyPr/>
          <a:lstStyle/>
          <a:p>
            <a:fld id="{903D5A04-0BD2-4C4F-B397-B46A5D3B32E9}" type="slidenum">
              <a:rPr lang="en-US" smtClean="0"/>
              <a:t>7</a:t>
            </a:fld>
            <a:endParaRPr lang="en-US"/>
          </a:p>
        </p:txBody>
      </p:sp>
    </p:spTree>
    <p:extLst>
      <p:ext uri="{BB962C8B-B14F-4D97-AF65-F5344CB8AC3E}">
        <p14:creationId xmlns:p14="http://schemas.microsoft.com/office/powerpoint/2010/main" val="129175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1" dirty="0" smtClean="0"/>
              <a:t>How did you feel when I asked you to write down something you didn’t want to share?  </a:t>
            </a:r>
            <a:endParaRPr lang="en-GB" sz="1200" dirty="0" smtClean="0"/>
          </a:p>
          <a:p>
            <a:pPr lvl="0"/>
            <a:r>
              <a:rPr lang="en-GB" sz="1200" i="1" dirty="0" smtClean="0"/>
              <a:t>What thoughts did you have about where the exercise was going?</a:t>
            </a:r>
            <a:endParaRPr lang="en-GB" sz="1200" dirty="0" smtClean="0"/>
          </a:p>
          <a:p>
            <a:pPr lvl="0"/>
            <a:r>
              <a:rPr lang="en-GB" sz="1200" i="1" dirty="0" smtClean="0"/>
              <a:t>How did you choose what to write? (Did anyone write nothing?  Give scant information? Make something up? Think of a number of different things before deciding on one?)</a:t>
            </a:r>
            <a:endParaRPr lang="en-GB" sz="1200" dirty="0" smtClean="0"/>
          </a:p>
          <a:p>
            <a:pPr lvl="0"/>
            <a:r>
              <a:rPr lang="en-GB" sz="1200" i="1" dirty="0" smtClean="0"/>
              <a:t>How did it feel when you were asked to choose a partner – what considerations, if any, did you make?</a:t>
            </a:r>
            <a:endParaRPr lang="en-GB" sz="1200" dirty="0" smtClean="0"/>
          </a:p>
          <a:p>
            <a:pPr lvl="0"/>
            <a:r>
              <a:rPr lang="en-GB" sz="1200" i="1" dirty="0" smtClean="0"/>
              <a:t>How did you feel when I asked you to pass your envelope to your partner?</a:t>
            </a:r>
            <a:endParaRPr lang="en-GB" sz="1200" dirty="0" smtClean="0"/>
          </a:p>
          <a:p>
            <a:pPr lvl="0"/>
            <a:r>
              <a:rPr lang="en-GB" sz="1200" i="1" dirty="0" smtClean="0"/>
              <a:t>What thoughts did you have?</a:t>
            </a:r>
            <a:endParaRPr lang="en-GB" sz="1200" dirty="0" smtClean="0"/>
          </a:p>
          <a:p>
            <a:pPr lvl="0"/>
            <a:r>
              <a:rPr lang="en-GB" sz="1200" i="1" dirty="0" smtClean="0"/>
              <a:t>Where in your body did you feel the feelings?  E.g. increased heartbeat.</a:t>
            </a:r>
          </a:p>
          <a:p>
            <a:pPr lvl="0"/>
            <a:endParaRPr lang="en-GB" sz="1200" i="1" dirty="0" smtClean="0"/>
          </a:p>
          <a:p>
            <a:pPr lvl="0"/>
            <a:r>
              <a:rPr lang="en-GB" sz="1200" i="1" dirty="0" smtClean="0"/>
              <a:t>Do </a:t>
            </a:r>
            <a:r>
              <a:rPr lang="en-GB" sz="1200" i="1" dirty="0" err="1" smtClean="0"/>
              <a:t>slido</a:t>
            </a:r>
            <a:r>
              <a:rPr lang="en-GB" sz="1200" i="1" dirty="0" smtClean="0"/>
              <a:t> poll here</a:t>
            </a:r>
            <a:endParaRPr lang="en-GB" sz="1200" dirty="0" smtClean="0"/>
          </a:p>
          <a:p>
            <a:endParaRPr lang="en-GB" dirty="0" smtClean="0"/>
          </a:p>
          <a:p>
            <a:r>
              <a:rPr lang="en-GB" dirty="0" smtClean="0"/>
              <a:t>Repeat the point:</a:t>
            </a:r>
          </a:p>
          <a:p>
            <a:r>
              <a:rPr lang="en-GB" sz="1200" b="1" i="0" kern="1200" dirty="0" smtClean="0">
                <a:solidFill>
                  <a:schemeClr val="tx1"/>
                </a:solidFill>
                <a:effectLst/>
                <a:latin typeface="+mn-lt"/>
                <a:ea typeface="+mn-ea"/>
                <a:cs typeface="+mn-cs"/>
              </a:rPr>
              <a:t>Children cannot and should not be the only witnesses to the harm they experience; it is the responsibility of the adults around the child to respond to help-seeking behaviour and to safeguard them.</a:t>
            </a:r>
            <a:endParaRPr lang="en-GB" b="1" dirty="0"/>
          </a:p>
        </p:txBody>
      </p:sp>
      <p:sp>
        <p:nvSpPr>
          <p:cNvPr id="4" name="Slide Number Placeholder 3"/>
          <p:cNvSpPr>
            <a:spLocks noGrp="1"/>
          </p:cNvSpPr>
          <p:nvPr>
            <p:ph type="sldNum" sz="quarter" idx="10"/>
          </p:nvPr>
        </p:nvSpPr>
        <p:spPr/>
        <p:txBody>
          <a:bodyPr/>
          <a:lstStyle/>
          <a:p>
            <a:fld id="{903D5A04-0BD2-4C4F-B397-B46A5D3B32E9}" type="slidenum">
              <a:rPr lang="en-US" smtClean="0"/>
              <a:t>9</a:t>
            </a:fld>
            <a:endParaRPr lang="en-US"/>
          </a:p>
        </p:txBody>
      </p:sp>
    </p:spTree>
    <p:extLst>
      <p:ext uri="{BB962C8B-B14F-4D97-AF65-F5344CB8AC3E}">
        <p14:creationId xmlns:p14="http://schemas.microsoft.com/office/powerpoint/2010/main" val="106181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Studies with children and young people, and retrospective studies with adult survivors, have identified a number of factors which affect a child’s willingness and capacity to disclose CSA. These include:</a:t>
            </a:r>
          </a:p>
          <a:p>
            <a:endParaRPr lang="en-GB" dirty="0" smtClean="0"/>
          </a:p>
          <a:p>
            <a:pPr marL="285750" lvl="0" indent="-285750">
              <a:buFont typeface="Arial" panose="020B0604020202020204" pitchFamily="34" charset="0"/>
              <a:buChar char="•"/>
            </a:pPr>
            <a:r>
              <a:rPr lang="en-GB" dirty="0" smtClean="0"/>
              <a:t>the child’s relationship with the abuser</a:t>
            </a:r>
          </a:p>
          <a:p>
            <a:pPr marL="285750" lvl="0" indent="-285750">
              <a:buFont typeface="Arial" panose="020B0604020202020204" pitchFamily="34" charset="0"/>
              <a:buChar char="•"/>
            </a:pPr>
            <a:r>
              <a:rPr lang="en-GB" dirty="0" smtClean="0"/>
              <a:t>how old they were when the abuse first happened</a:t>
            </a:r>
          </a:p>
          <a:p>
            <a:pPr marL="285750" lvl="0" indent="-285750">
              <a:buFont typeface="Arial" panose="020B0604020202020204" pitchFamily="34" charset="0"/>
              <a:buChar char="•"/>
            </a:pPr>
            <a:r>
              <a:rPr lang="en-GB" dirty="0" smtClean="0"/>
              <a:t>the type and severity of the abuse</a:t>
            </a:r>
          </a:p>
          <a:p>
            <a:pPr marL="285750" lvl="0" indent="-285750">
              <a:buFont typeface="Arial" panose="020B0604020202020204" pitchFamily="34" charset="0"/>
              <a:buChar char="•"/>
            </a:pPr>
            <a:r>
              <a:rPr lang="en-GB" dirty="0" smtClean="0"/>
              <a:t>demographic variables such as ethnicity and gender.</a:t>
            </a:r>
          </a:p>
          <a:p>
            <a:pPr lvl="0"/>
            <a:endParaRPr lang="en-GB" dirty="0" smtClean="0"/>
          </a:p>
          <a:p>
            <a:r>
              <a:rPr lang="en-GB" dirty="0" smtClean="0"/>
              <a:t>Given that Intra-familial CSA involves people who feel like family to the victim, and typically starts at a younger age than extra-familial abuse, it is likely to be of particular concern in relation to disclosure.</a:t>
            </a:r>
          </a:p>
          <a:p>
            <a:endParaRPr lang="en-GB" dirty="0" smtClean="0"/>
          </a:p>
          <a:p>
            <a:endParaRPr lang="en-GB" dirty="0" smtClean="0"/>
          </a:p>
          <a:p>
            <a:r>
              <a:rPr lang="en-GB" sz="1200" dirty="0" smtClean="0"/>
              <a:t>(</a:t>
            </a:r>
            <a:r>
              <a:rPr lang="en-GB" sz="1200" dirty="0" err="1" smtClean="0"/>
              <a:t>McElvaney</a:t>
            </a:r>
            <a:r>
              <a:rPr lang="en-GB" sz="1200" dirty="0" smtClean="0"/>
              <a:t>, 2016; </a:t>
            </a:r>
            <a:r>
              <a:rPr lang="en-GB" sz="1200" dirty="0" err="1" smtClean="0"/>
              <a:t>Allnock</a:t>
            </a:r>
            <a:r>
              <a:rPr lang="en-GB" sz="1200" dirty="0" smtClean="0"/>
              <a:t> and Miller, 2013; Warrington, 2017; </a:t>
            </a:r>
            <a:r>
              <a:rPr lang="en-GB" sz="1200" dirty="0" err="1" smtClean="0"/>
              <a:t>Allnock</a:t>
            </a:r>
            <a:r>
              <a:rPr lang="en-GB" sz="1200" dirty="0" smtClean="0"/>
              <a:t>, 2010; KMFR, 2018) </a:t>
            </a:r>
            <a:endParaRPr lang="en-GB" dirty="0" smtClean="0"/>
          </a:p>
          <a:p>
            <a:endParaRPr lang="en-GB" dirty="0"/>
          </a:p>
        </p:txBody>
      </p:sp>
      <p:sp>
        <p:nvSpPr>
          <p:cNvPr id="4" name="Slide Number Placeholder 3"/>
          <p:cNvSpPr>
            <a:spLocks noGrp="1"/>
          </p:cNvSpPr>
          <p:nvPr>
            <p:ph type="sldNum" sz="quarter" idx="10"/>
          </p:nvPr>
        </p:nvSpPr>
        <p:spPr/>
        <p:txBody>
          <a:bodyPr/>
          <a:lstStyle/>
          <a:p>
            <a:fld id="{903D5A04-0BD2-4C4F-B397-B46A5D3B32E9}" type="slidenum">
              <a:rPr lang="en-US" smtClean="0"/>
              <a:t>10</a:t>
            </a:fld>
            <a:endParaRPr lang="en-US"/>
          </a:p>
        </p:txBody>
      </p:sp>
    </p:spTree>
    <p:extLst>
      <p:ext uri="{BB962C8B-B14F-4D97-AF65-F5344CB8AC3E}">
        <p14:creationId xmlns:p14="http://schemas.microsoft.com/office/powerpoint/2010/main" val="108085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about allegation vs </a:t>
            </a:r>
            <a:r>
              <a:rPr lang="en-GB" dirty="0" err="1" smtClean="0"/>
              <a:t>disclsoure</a:t>
            </a:r>
            <a:endParaRPr lang="en-GB" dirty="0"/>
          </a:p>
        </p:txBody>
      </p:sp>
      <p:sp>
        <p:nvSpPr>
          <p:cNvPr id="4" name="Slide Number Placeholder 3"/>
          <p:cNvSpPr>
            <a:spLocks noGrp="1"/>
          </p:cNvSpPr>
          <p:nvPr>
            <p:ph type="sldNum" sz="quarter" idx="10"/>
          </p:nvPr>
        </p:nvSpPr>
        <p:spPr/>
        <p:txBody>
          <a:bodyPr/>
          <a:lstStyle/>
          <a:p>
            <a:fld id="{903D5A04-0BD2-4C4F-B397-B46A5D3B32E9}" type="slidenum">
              <a:rPr lang="en-US" smtClean="0"/>
              <a:t>13</a:t>
            </a:fld>
            <a:endParaRPr lang="en-US" dirty="0"/>
          </a:p>
        </p:txBody>
      </p:sp>
    </p:spTree>
    <p:extLst>
      <p:ext uri="{BB962C8B-B14F-4D97-AF65-F5344CB8AC3E}">
        <p14:creationId xmlns:p14="http://schemas.microsoft.com/office/powerpoint/2010/main" val="135529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caveat is that most </a:t>
            </a:r>
            <a:r>
              <a:rPr lang="en-GB" dirty="0" err="1" smtClean="0"/>
              <a:t>reseach</a:t>
            </a:r>
            <a:r>
              <a:rPr lang="en-GB" dirty="0" smtClean="0"/>
              <a:t> looks at verbal </a:t>
            </a:r>
            <a:r>
              <a:rPr lang="en-GB" dirty="0" err="1" smtClean="0"/>
              <a:t>disclsoures</a:t>
            </a:r>
            <a:endParaRPr lang="en-GB" dirty="0"/>
          </a:p>
        </p:txBody>
      </p:sp>
      <p:sp>
        <p:nvSpPr>
          <p:cNvPr id="4" name="Slide Number Placeholder 3"/>
          <p:cNvSpPr>
            <a:spLocks noGrp="1"/>
          </p:cNvSpPr>
          <p:nvPr>
            <p:ph type="sldNum" sz="quarter" idx="10"/>
          </p:nvPr>
        </p:nvSpPr>
        <p:spPr/>
        <p:txBody>
          <a:bodyPr/>
          <a:lstStyle/>
          <a:p>
            <a:fld id="{01B4C36D-D188-4B0D-9247-E47C632D2504}" type="slidenum">
              <a:rPr lang="en-GB" smtClean="0"/>
              <a:t>14</a:t>
            </a:fld>
            <a:endParaRPr lang="en-GB"/>
          </a:p>
        </p:txBody>
      </p:sp>
    </p:spTree>
    <p:extLst>
      <p:ext uri="{BB962C8B-B14F-4D97-AF65-F5344CB8AC3E}">
        <p14:creationId xmlns:p14="http://schemas.microsoft.com/office/powerpoint/2010/main" val="254257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need to expand these bullets </a:t>
            </a:r>
            <a:endParaRPr lang="en-GB" dirty="0"/>
          </a:p>
        </p:txBody>
      </p:sp>
      <p:sp>
        <p:nvSpPr>
          <p:cNvPr id="4" name="Slide Number Placeholder 3"/>
          <p:cNvSpPr>
            <a:spLocks noGrp="1"/>
          </p:cNvSpPr>
          <p:nvPr>
            <p:ph type="sldNum" sz="quarter" idx="10"/>
          </p:nvPr>
        </p:nvSpPr>
        <p:spPr/>
        <p:txBody>
          <a:bodyPr/>
          <a:lstStyle/>
          <a:p>
            <a:fld id="{903D5A04-0BD2-4C4F-B397-B46A5D3B32E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11188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examples: </a:t>
            </a:r>
            <a:r>
              <a:rPr lang="en-GB" dirty="0" err="1" smtClean="0"/>
              <a:t>spont</a:t>
            </a:r>
            <a:r>
              <a:rPr lang="en-GB" dirty="0" smtClean="0"/>
              <a:t> (</a:t>
            </a:r>
            <a:r>
              <a:rPr lang="en-GB" dirty="0" err="1" smtClean="0"/>
              <a:t>bernard</a:t>
            </a:r>
            <a:r>
              <a:rPr lang="en-GB" dirty="0" smtClean="0"/>
              <a:t> and </a:t>
            </a:r>
            <a:r>
              <a:rPr lang="en-GB" dirty="0" err="1" smtClean="0"/>
              <a:t>foof</a:t>
            </a:r>
            <a:r>
              <a:rPr lang="en-GB" dirty="0" smtClean="0"/>
              <a:t> foo), </a:t>
            </a:r>
            <a:r>
              <a:rPr lang="en-GB" dirty="0" err="1" smtClean="0"/>
              <a:t>preciptated</a:t>
            </a:r>
            <a:r>
              <a:rPr lang="en-GB" dirty="0" smtClean="0"/>
              <a:t>  (school lesson), prompted (grandfather –asked by gran after allegations), pressure cooker (l</a:t>
            </a:r>
            <a:r>
              <a:rPr lang="en-GB" baseline="0" dirty="0" smtClean="0"/>
              <a:t> </a:t>
            </a:r>
            <a:r>
              <a:rPr lang="en-GB" dirty="0" smtClean="0"/>
              <a:t>and her uncle)</a:t>
            </a:r>
            <a:endParaRPr lang="en-GB" dirty="0"/>
          </a:p>
        </p:txBody>
      </p:sp>
      <p:sp>
        <p:nvSpPr>
          <p:cNvPr id="4" name="Slide Number Placeholder 3"/>
          <p:cNvSpPr>
            <a:spLocks noGrp="1"/>
          </p:cNvSpPr>
          <p:nvPr>
            <p:ph type="sldNum" sz="quarter" idx="10"/>
          </p:nvPr>
        </p:nvSpPr>
        <p:spPr/>
        <p:txBody>
          <a:bodyPr/>
          <a:lstStyle/>
          <a:p>
            <a:fld id="{903D5A04-0BD2-4C4F-B397-B46A5D3B32E9}" type="slidenum">
              <a:rPr lang="en-US" smtClean="0"/>
              <a:t>16</a:t>
            </a:fld>
            <a:endParaRPr lang="en-US" dirty="0"/>
          </a:p>
        </p:txBody>
      </p:sp>
    </p:spTree>
    <p:extLst>
      <p:ext uri="{BB962C8B-B14F-4D97-AF65-F5344CB8AC3E}">
        <p14:creationId xmlns:p14="http://schemas.microsoft.com/office/powerpoint/2010/main" val="1123439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9275"/>
            <a:ext cx="7772400" cy="1156097"/>
          </a:xfrm>
        </p:spPr>
        <p:txBody>
          <a:bodyPr anchor="b">
            <a:norm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685800" y="3044428"/>
            <a:ext cx="7772400" cy="110847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85800" y="4350545"/>
            <a:ext cx="2057400" cy="273844"/>
          </a:xfrm>
          <a:prstGeom prst="rect">
            <a:avLst/>
          </a:prstGeom>
        </p:spPr>
        <p:txBody>
          <a:bodyPr/>
          <a:lstStyle>
            <a:lvl1pPr>
              <a:defRPr>
                <a:solidFill>
                  <a:schemeClr val="tx2"/>
                </a:solidFill>
              </a:defRPr>
            </a:lvl1pPr>
          </a:lstStyle>
          <a:p>
            <a:fld id="{DA22B642-3B70-DE4E-94CF-75503C8C16D6}" type="datetime4">
              <a:rPr lang="en-GB" smtClean="0"/>
              <a:t>05 July 2021</a:t>
            </a:fld>
            <a:endParaRPr lang="en-US" dirty="0"/>
          </a:p>
        </p:txBody>
      </p:sp>
      <p:sp>
        <p:nvSpPr>
          <p:cNvPr id="6" name="Slide Number Placeholder 5"/>
          <p:cNvSpPr>
            <a:spLocks noGrp="1"/>
          </p:cNvSpPr>
          <p:nvPr>
            <p:ph type="sldNum" sz="quarter" idx="12"/>
          </p:nvPr>
        </p:nvSpPr>
        <p:spPr/>
        <p:txBody>
          <a:bodyPr/>
          <a:lstStyle/>
          <a:p>
            <a:fld id="{5512AD5A-2C28-1D42-B971-4292A709C8F6}" type="slidenum">
              <a:rPr lang="en-US" smtClean="0"/>
              <a:t>‹#›</a:t>
            </a:fld>
            <a:endParaRPr lang="en-US"/>
          </a:p>
        </p:txBody>
      </p:sp>
      <p:pic>
        <p:nvPicPr>
          <p:cNvPr id="8" name="Picture 7">
            <a:extLst>
              <a:ext uri="{FF2B5EF4-FFF2-40B4-BE49-F238E27FC236}">
                <a16:creationId xmlns="" xmlns:a16="http://schemas.microsoft.com/office/drawing/2014/main" id="{AAB8EAC8-72CA-4F4C-B60D-5122FB5AB3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868" t="6637" r="16794" b="5546"/>
          <a:stretch/>
        </p:blipFill>
        <p:spPr>
          <a:xfrm>
            <a:off x="786297" y="-1"/>
            <a:ext cx="1611980" cy="1621631"/>
          </a:xfrm>
          <a:prstGeom prst="rect">
            <a:avLst/>
          </a:prstGeom>
        </p:spPr>
      </p:pic>
    </p:spTree>
    <p:extLst>
      <p:ext uri="{BB962C8B-B14F-4D97-AF65-F5344CB8AC3E}">
        <p14:creationId xmlns:p14="http://schemas.microsoft.com/office/powerpoint/2010/main" val="245755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Content Placeholder 2">
            <a:extLst>
              <a:ext uri="{FF2B5EF4-FFF2-40B4-BE49-F238E27FC236}">
                <a16:creationId xmlns="" xmlns:a16="http://schemas.microsoft.com/office/drawing/2014/main" id="{2C11CBED-4DDC-AC4E-9915-6DA92D84706F}"/>
              </a:ext>
            </a:extLst>
          </p:cNvPr>
          <p:cNvSpPr>
            <a:spLocks noGrp="1"/>
          </p:cNvSpPr>
          <p:nvPr>
            <p:ph sz="half" idx="14"/>
          </p:nvPr>
        </p:nvSpPr>
        <p:spPr>
          <a:xfrm>
            <a:off x="4636206" y="1096108"/>
            <a:ext cx="3886200" cy="3263504"/>
          </a:xfrm>
        </p:spPr>
        <p:txBody>
          <a:bodyPr>
            <a:normAutofit/>
          </a:bodyPr>
          <a:lstStyle>
            <a:lvl1pPr>
              <a:defRPr sz="1200"/>
            </a:lvl1pPr>
            <a:lvl2pPr marL="159300" indent="-159300">
              <a:defRPr sz="1200"/>
            </a:lvl2pPr>
            <a:lvl3pPr marL="429300" indent="-159300">
              <a:defRPr sz="1200"/>
            </a:lvl3pPr>
            <a:lvl4pPr marL="699300" indent="-159300">
              <a:defRPr sz="1200"/>
            </a:lvl4pPr>
            <a:lvl5pPr marL="969300" indent="-1593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96108"/>
            <a:ext cx="3886200" cy="3263504"/>
          </a:xfrm>
        </p:spPr>
        <p:txBody>
          <a:bodyPr>
            <a:normAutofit/>
          </a:bodyPr>
          <a:lstStyle>
            <a:lvl1pPr>
              <a:defRPr sz="1200"/>
            </a:lvl1pPr>
            <a:lvl2pPr marL="159300" indent="-159300">
              <a:defRPr sz="1200"/>
            </a:lvl2pPr>
            <a:lvl3pPr marL="429300" indent="-159300">
              <a:defRPr sz="1200"/>
            </a:lvl3pPr>
            <a:lvl4pPr marL="699300" indent="-159300">
              <a:defRPr sz="1200"/>
            </a:lvl4pPr>
            <a:lvl5pPr marL="969300" indent="-1593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0" name="TextBox 9">
            <a:extLst>
              <a:ext uri="{FF2B5EF4-FFF2-40B4-BE49-F238E27FC236}">
                <a16:creationId xmlns="" xmlns:a16="http://schemas.microsoft.com/office/drawing/2014/main" id="{3D0203ED-4535-8D48-8BF1-BD081B081106}"/>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
        <p:nvSpPr>
          <p:cNvPr id="9" name="TextBox 8">
            <a:extLst>
              <a:ext uri="{FF2B5EF4-FFF2-40B4-BE49-F238E27FC236}">
                <a16:creationId xmlns="" xmlns:a16="http://schemas.microsoft.com/office/drawing/2014/main" id="{CA27B72E-16E2-AF4B-98AA-257736C98E02}"/>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182302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38949"/>
            <a:ext cx="7740436" cy="6362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063269"/>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681203"/>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063269"/>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681203"/>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512AD5A-2C28-1D42-B971-4292A709C8F6}" type="slidenum">
              <a:rPr lang="en-US" smtClean="0"/>
              <a:t>‹#›</a:t>
            </a:fld>
            <a:endParaRPr lang="en-US"/>
          </a:p>
        </p:txBody>
      </p:sp>
      <p:sp>
        <p:nvSpPr>
          <p:cNvPr id="14" name="TextBox 13">
            <a:extLst>
              <a:ext uri="{FF2B5EF4-FFF2-40B4-BE49-F238E27FC236}">
                <a16:creationId xmlns="" xmlns:a16="http://schemas.microsoft.com/office/drawing/2014/main" id="{19B14DE5-8ABB-6A46-ACC8-25D20D95F6CC}"/>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
        <p:nvSpPr>
          <p:cNvPr id="10" name="TextBox 9">
            <a:extLst>
              <a:ext uri="{FF2B5EF4-FFF2-40B4-BE49-F238E27FC236}">
                <a16:creationId xmlns="" xmlns:a16="http://schemas.microsoft.com/office/drawing/2014/main" id="{1CDB5494-B8E0-2F4A-A1FB-235B053BCB6B}"/>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210514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amp; diagr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512AD5A-2C28-1D42-B971-4292A709C8F6}" type="slidenum">
              <a:rPr lang="en-US" smtClean="0"/>
              <a:t>‹#›</a:t>
            </a:fld>
            <a:endParaRPr lang="en-US"/>
          </a:p>
        </p:txBody>
      </p:sp>
      <p:sp>
        <p:nvSpPr>
          <p:cNvPr id="7" name="TextBox 6">
            <a:extLst>
              <a:ext uri="{FF2B5EF4-FFF2-40B4-BE49-F238E27FC236}">
                <a16:creationId xmlns="" xmlns:a16="http://schemas.microsoft.com/office/drawing/2014/main" id="{521F4ADD-9203-8A41-8628-E841BA5FD0E4}"/>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
        <p:nvSpPr>
          <p:cNvPr id="9" name="Content Placeholder 2">
            <a:extLst>
              <a:ext uri="{FF2B5EF4-FFF2-40B4-BE49-F238E27FC236}">
                <a16:creationId xmlns="" xmlns:a16="http://schemas.microsoft.com/office/drawing/2014/main" id="{E7292226-EC88-AC48-BEC5-3D29C7647384}"/>
              </a:ext>
            </a:extLst>
          </p:cNvPr>
          <p:cNvSpPr>
            <a:spLocks noGrp="1"/>
          </p:cNvSpPr>
          <p:nvPr>
            <p:ph idx="13"/>
          </p:nvPr>
        </p:nvSpPr>
        <p:spPr>
          <a:xfrm>
            <a:off x="628651" y="1096108"/>
            <a:ext cx="7886699" cy="3365825"/>
          </a:xfrm>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p:txBody>
      </p:sp>
      <p:sp>
        <p:nvSpPr>
          <p:cNvPr id="6" name="TextBox 5">
            <a:extLst>
              <a:ext uri="{FF2B5EF4-FFF2-40B4-BE49-F238E27FC236}">
                <a16:creationId xmlns="" xmlns:a16="http://schemas.microsoft.com/office/drawing/2014/main" id="{833E60FA-16C1-F741-ABA5-287A0F0189E0}"/>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304940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2AD5A-2C28-1D42-B971-4292A709C8F6}" type="slidenum">
              <a:rPr lang="en-US" smtClean="0"/>
              <a:t>‹#›</a:t>
            </a:fld>
            <a:endParaRPr lang="en-US"/>
          </a:p>
        </p:txBody>
      </p:sp>
      <p:sp>
        <p:nvSpPr>
          <p:cNvPr id="6" name="TextBox 5">
            <a:extLst>
              <a:ext uri="{FF2B5EF4-FFF2-40B4-BE49-F238E27FC236}">
                <a16:creationId xmlns="" xmlns:a16="http://schemas.microsoft.com/office/drawing/2014/main" id="{C0F77B8E-943B-C349-BA13-ACE051C28835}"/>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
        <p:nvSpPr>
          <p:cNvPr id="5" name="TextBox 4">
            <a:extLst>
              <a:ext uri="{FF2B5EF4-FFF2-40B4-BE49-F238E27FC236}">
                <a16:creationId xmlns="" xmlns:a16="http://schemas.microsoft.com/office/drawing/2014/main" id="{5AE240E5-84EC-1C4B-8020-AA28CDAEC501}"/>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149567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9" name="TextBox 8">
            <a:extLst>
              <a:ext uri="{FF2B5EF4-FFF2-40B4-BE49-F238E27FC236}">
                <a16:creationId xmlns="" xmlns:a16="http://schemas.microsoft.com/office/drawing/2014/main" id="{2E05D63C-6A68-8241-8E91-FF5ECD26414F}"/>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
        <p:nvSpPr>
          <p:cNvPr id="8" name="TextBox 7">
            <a:extLst>
              <a:ext uri="{FF2B5EF4-FFF2-40B4-BE49-F238E27FC236}">
                <a16:creationId xmlns="" xmlns:a16="http://schemas.microsoft.com/office/drawing/2014/main" id="{AC6B21F5-F2B1-634D-9F80-07B32A0E3C1C}"/>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2247945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9" name="TextBox 8">
            <a:extLst>
              <a:ext uri="{FF2B5EF4-FFF2-40B4-BE49-F238E27FC236}">
                <a16:creationId xmlns="" xmlns:a16="http://schemas.microsoft.com/office/drawing/2014/main" id="{CEBA9D34-3FD9-4A4B-8B30-695ABCD3449C}"/>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
        <p:nvSpPr>
          <p:cNvPr id="8" name="TextBox 7">
            <a:extLst>
              <a:ext uri="{FF2B5EF4-FFF2-40B4-BE49-F238E27FC236}">
                <a16:creationId xmlns="" xmlns:a16="http://schemas.microsoft.com/office/drawing/2014/main" id="{9897661E-0C21-FE48-B815-A7B9DAD303A9}"/>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2271933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512AD5A-2C28-1D42-B971-4292A709C8F6}" type="slidenum">
              <a:rPr lang="en-US" smtClean="0"/>
              <a:t>‹#›</a:t>
            </a:fld>
            <a:endParaRPr lang="en-US"/>
          </a:p>
        </p:txBody>
      </p:sp>
      <p:sp>
        <p:nvSpPr>
          <p:cNvPr id="8" name="TextBox 7">
            <a:extLst>
              <a:ext uri="{FF2B5EF4-FFF2-40B4-BE49-F238E27FC236}">
                <a16:creationId xmlns="" xmlns:a16="http://schemas.microsoft.com/office/drawing/2014/main" id="{FFD8E567-7F32-D24C-A402-337B62206995}"/>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
        <p:nvSpPr>
          <p:cNvPr id="7" name="TextBox 6">
            <a:extLst>
              <a:ext uri="{FF2B5EF4-FFF2-40B4-BE49-F238E27FC236}">
                <a16:creationId xmlns="" xmlns:a16="http://schemas.microsoft.com/office/drawing/2014/main" id="{5AAB65B4-3C6D-A94D-AA98-0370962E54C7}"/>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2310131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512AD5A-2C28-1D42-B971-4292A709C8F6}" type="slidenum">
              <a:rPr lang="en-US" smtClean="0"/>
              <a:t>‹#›</a:t>
            </a:fld>
            <a:endParaRPr lang="en-US"/>
          </a:p>
        </p:txBody>
      </p:sp>
      <p:sp>
        <p:nvSpPr>
          <p:cNvPr id="8" name="TextBox 7">
            <a:extLst>
              <a:ext uri="{FF2B5EF4-FFF2-40B4-BE49-F238E27FC236}">
                <a16:creationId xmlns="" xmlns:a16="http://schemas.microsoft.com/office/drawing/2014/main" id="{7D919947-BD8B-084F-9C86-27A373071C04}"/>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
        <p:nvSpPr>
          <p:cNvPr id="7" name="TextBox 6">
            <a:extLst>
              <a:ext uri="{FF2B5EF4-FFF2-40B4-BE49-F238E27FC236}">
                <a16:creationId xmlns="" xmlns:a16="http://schemas.microsoft.com/office/drawing/2014/main" id="{FE808252-DBE1-3946-B411-B81ECA1D6D7B}"/>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2799524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8949"/>
            <a:ext cx="7772400" cy="1156097"/>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1645103"/>
            <a:ext cx="7772400" cy="1108472"/>
          </a:xfrm>
        </p:spPr>
        <p:txBody>
          <a:bodyPr>
            <a:normAutofit/>
          </a:bodyPr>
          <a:lstStyle>
            <a:lvl1pPr marL="0" indent="0" algn="l">
              <a:lnSpc>
                <a:spcPct val="100000"/>
              </a:lnSpc>
              <a:spcBef>
                <a:spcPts val="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cxnSp>
        <p:nvCxnSpPr>
          <p:cNvPr id="18" name="Straight Connector 17">
            <a:extLst>
              <a:ext uri="{FF2B5EF4-FFF2-40B4-BE49-F238E27FC236}">
                <a16:creationId xmlns="" xmlns:a16="http://schemas.microsoft.com/office/drawing/2014/main" id="{F7CB45E8-2563-8044-ADA9-7EF7E98B475E}"/>
              </a:ext>
            </a:extLst>
          </p:cNvPr>
          <p:cNvCxnSpPr/>
          <p:nvPr/>
        </p:nvCxnSpPr>
        <p:spPr>
          <a:xfrm>
            <a:off x="786296" y="3887089"/>
            <a:ext cx="7671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Footer Placeholder 3">
            <a:extLst>
              <a:ext uri="{FF2B5EF4-FFF2-40B4-BE49-F238E27FC236}">
                <a16:creationId xmlns="" xmlns:a16="http://schemas.microsoft.com/office/drawing/2014/main" id="{D225F92D-823C-974F-8DC5-86221D18E5AF}"/>
              </a:ext>
            </a:extLst>
          </p:cNvPr>
          <p:cNvSpPr txBox="1">
            <a:spLocks/>
          </p:cNvSpPr>
          <p:nvPr userDrawn="1"/>
        </p:nvSpPr>
        <p:spPr>
          <a:xfrm>
            <a:off x="1674394" y="3978840"/>
            <a:ext cx="1634103" cy="848921"/>
          </a:xfrm>
          <a:prstGeom prst="rect">
            <a:avLst/>
          </a:prstGeom>
        </p:spPr>
        <p:txBody>
          <a:bodyPr vert="horz" lIns="68580" tIns="34290" rIns="68580" bIns="34290" rtlCol="0" anchor="t"/>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pPr>
            <a:r>
              <a:rPr lang="en-GB" sz="825" b="1" dirty="0">
                <a:solidFill>
                  <a:schemeClr val="bg1"/>
                </a:solidFill>
              </a:rPr>
              <a:t>Centre of expertise</a:t>
            </a:r>
          </a:p>
          <a:p>
            <a:pPr>
              <a:spcBef>
                <a:spcPts val="0"/>
              </a:spcBef>
            </a:pPr>
            <a:r>
              <a:rPr lang="en-GB" sz="825" b="1" dirty="0">
                <a:solidFill>
                  <a:schemeClr val="bg1"/>
                </a:solidFill>
              </a:rPr>
              <a:t>on child sexual abuse</a:t>
            </a:r>
          </a:p>
          <a:p>
            <a:pPr>
              <a:spcBef>
                <a:spcPts val="450"/>
              </a:spcBef>
            </a:pPr>
            <a:r>
              <a:rPr lang="en-GB" sz="825" dirty="0">
                <a:solidFill>
                  <a:schemeClr val="bg1"/>
                </a:solidFill>
              </a:rPr>
              <a:t>Tanners Lane</a:t>
            </a:r>
          </a:p>
          <a:p>
            <a:pPr>
              <a:spcBef>
                <a:spcPts val="0"/>
              </a:spcBef>
            </a:pPr>
            <a:r>
              <a:rPr lang="en-GB" sz="825" dirty="0">
                <a:solidFill>
                  <a:schemeClr val="bg1"/>
                </a:solidFill>
              </a:rPr>
              <a:t>Barkingside, </a:t>
            </a:r>
            <a:r>
              <a:rPr lang="en-GB" sz="825" dirty="0" err="1">
                <a:solidFill>
                  <a:schemeClr val="bg1"/>
                </a:solidFill>
              </a:rPr>
              <a:t>Illford</a:t>
            </a:r>
            <a:endParaRPr lang="en-GB" sz="825" dirty="0">
              <a:solidFill>
                <a:schemeClr val="bg1"/>
              </a:solidFill>
            </a:endParaRPr>
          </a:p>
          <a:p>
            <a:pPr>
              <a:spcBef>
                <a:spcPts val="0"/>
              </a:spcBef>
            </a:pPr>
            <a:r>
              <a:rPr lang="en-GB" sz="825" dirty="0">
                <a:solidFill>
                  <a:schemeClr val="bg1"/>
                </a:solidFill>
              </a:rPr>
              <a:t>Essex IG6 1QG</a:t>
            </a:r>
          </a:p>
        </p:txBody>
      </p:sp>
      <p:sp>
        <p:nvSpPr>
          <p:cNvPr id="4" name="Rectangle 3">
            <a:extLst>
              <a:ext uri="{FF2B5EF4-FFF2-40B4-BE49-F238E27FC236}">
                <a16:creationId xmlns="" xmlns:a16="http://schemas.microsoft.com/office/drawing/2014/main" id="{0A972BEE-8832-F448-A1D9-6C7532D69224}"/>
              </a:ext>
            </a:extLst>
          </p:cNvPr>
          <p:cNvSpPr/>
          <p:nvPr userDrawn="1"/>
        </p:nvSpPr>
        <p:spPr>
          <a:xfrm>
            <a:off x="4021020" y="4222364"/>
            <a:ext cx="1247457" cy="219291"/>
          </a:xfrm>
          <a:prstGeom prst="rect">
            <a:avLst/>
          </a:prstGeom>
        </p:spPr>
        <p:txBody>
          <a:bodyPr wrap="none">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825" dirty="0" err="1">
                <a:solidFill>
                  <a:schemeClr val="bg1"/>
                </a:solidFill>
              </a:rPr>
              <a:t>info@csacentre.org.uk</a:t>
            </a:r>
            <a:endParaRPr lang="en-GB" sz="825" dirty="0">
              <a:solidFill>
                <a:schemeClr val="bg1"/>
              </a:solidFill>
            </a:endParaRPr>
          </a:p>
        </p:txBody>
      </p:sp>
      <p:sp>
        <p:nvSpPr>
          <p:cNvPr id="12" name="Rectangle 11">
            <a:extLst>
              <a:ext uri="{FF2B5EF4-FFF2-40B4-BE49-F238E27FC236}">
                <a16:creationId xmlns="" xmlns:a16="http://schemas.microsoft.com/office/drawing/2014/main" id="{32794204-B20B-5C45-A215-2192CB8FAD28}"/>
              </a:ext>
            </a:extLst>
          </p:cNvPr>
          <p:cNvSpPr/>
          <p:nvPr userDrawn="1"/>
        </p:nvSpPr>
        <p:spPr>
          <a:xfrm>
            <a:off x="4021020" y="4402393"/>
            <a:ext cx="1032655" cy="219291"/>
          </a:xfrm>
          <a:prstGeom prst="rect">
            <a:avLst/>
          </a:prstGeom>
        </p:spPr>
        <p:txBody>
          <a:bodyPr wrap="none">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825" b="1" dirty="0" err="1">
                <a:solidFill>
                  <a:schemeClr val="bg1"/>
                </a:solidFill>
              </a:rPr>
              <a:t>csacentre.org.uk</a:t>
            </a:r>
            <a:endParaRPr lang="en-GB" sz="825" b="1" dirty="0">
              <a:solidFill>
                <a:schemeClr val="bg1"/>
              </a:solidFill>
            </a:endParaRPr>
          </a:p>
        </p:txBody>
      </p:sp>
      <p:sp>
        <p:nvSpPr>
          <p:cNvPr id="13" name="Rectangle 12">
            <a:extLst>
              <a:ext uri="{FF2B5EF4-FFF2-40B4-BE49-F238E27FC236}">
                <a16:creationId xmlns="" xmlns:a16="http://schemas.microsoft.com/office/drawing/2014/main" id="{2EE8B051-8657-5544-9F7A-3EF1A45F9041}"/>
              </a:ext>
            </a:extLst>
          </p:cNvPr>
          <p:cNvSpPr/>
          <p:nvPr userDrawn="1"/>
        </p:nvSpPr>
        <p:spPr>
          <a:xfrm>
            <a:off x="7074275" y="4045821"/>
            <a:ext cx="1483488" cy="219291"/>
          </a:xfrm>
          <a:prstGeom prst="rect">
            <a:avLst/>
          </a:prstGeom>
        </p:spPr>
        <p:txBody>
          <a:bodyPr wrap="square">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9C6657E-FFAE-7C44-9B10-1BCF08975DAB}" type="datetime4">
              <a:rPr lang="en-GB" sz="825" smtClean="0">
                <a:solidFill>
                  <a:schemeClr val="bg1"/>
                </a:solidFill>
              </a:rPr>
              <a:pPr marL="0" marR="0" indent="0" algn="r" defTabSz="685800" rtl="0" eaLnBrk="1" fontAlgn="auto" latinLnBrk="0" hangingPunct="1">
                <a:lnSpc>
                  <a:spcPct val="100000"/>
                </a:lnSpc>
                <a:spcBef>
                  <a:spcPts val="0"/>
                </a:spcBef>
                <a:spcAft>
                  <a:spcPts val="0"/>
                </a:spcAft>
                <a:buClrTx/>
                <a:buSzTx/>
                <a:buFontTx/>
                <a:buNone/>
                <a:tabLst/>
                <a:defRPr/>
              </a:pPr>
              <a:t>05 July 2021</a:t>
            </a:fld>
            <a:endParaRPr lang="en-GB" sz="825" dirty="0">
              <a:solidFill>
                <a:schemeClr val="bg1"/>
              </a:solidFill>
            </a:endParaRPr>
          </a:p>
        </p:txBody>
      </p:sp>
      <p:cxnSp>
        <p:nvCxnSpPr>
          <p:cNvPr id="15" name="Straight Connector 14">
            <a:extLst>
              <a:ext uri="{FF2B5EF4-FFF2-40B4-BE49-F238E27FC236}">
                <a16:creationId xmlns="" xmlns:a16="http://schemas.microsoft.com/office/drawing/2014/main" id="{58A0CBF7-D876-A748-A61D-285C23200F1A}"/>
              </a:ext>
            </a:extLst>
          </p:cNvPr>
          <p:cNvCxnSpPr/>
          <p:nvPr userDrawn="1"/>
        </p:nvCxnSpPr>
        <p:spPr>
          <a:xfrm>
            <a:off x="786296" y="3887089"/>
            <a:ext cx="7671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 xmlns:a16="http://schemas.microsoft.com/office/drawing/2014/main" id="{82A1CCFD-EE39-0D45-99A0-48AFEDEB44FF}"/>
              </a:ext>
            </a:extLst>
          </p:cNvPr>
          <p:cNvGrpSpPr/>
          <p:nvPr userDrawn="1"/>
        </p:nvGrpSpPr>
        <p:grpSpPr>
          <a:xfrm>
            <a:off x="4112577" y="4039475"/>
            <a:ext cx="1057300" cy="183603"/>
            <a:chOff x="4112577" y="4039475"/>
            <a:chExt cx="1057300" cy="183603"/>
          </a:xfrm>
        </p:grpSpPr>
        <p:sp>
          <p:nvSpPr>
            <p:cNvPr id="11" name="Footer Placeholder 3">
              <a:extLst>
                <a:ext uri="{FF2B5EF4-FFF2-40B4-BE49-F238E27FC236}">
                  <a16:creationId xmlns="" xmlns:a16="http://schemas.microsoft.com/office/drawing/2014/main" id="{6656B8E7-CA59-5E46-8A83-B802A77F0E08}"/>
                </a:ext>
              </a:extLst>
            </p:cNvPr>
            <p:cNvSpPr txBox="1">
              <a:spLocks/>
            </p:cNvSpPr>
            <p:nvPr/>
          </p:nvSpPr>
          <p:spPr>
            <a:xfrm>
              <a:off x="4262512" y="4039475"/>
              <a:ext cx="907365" cy="169534"/>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ts val="450"/>
                </a:spcBef>
              </a:pPr>
              <a:r>
                <a:rPr lang="en-GB" sz="825" dirty="0">
                  <a:solidFill>
                    <a:schemeClr val="bg1"/>
                  </a:solidFill>
                </a:rPr>
                <a:t>@</a:t>
              </a:r>
              <a:r>
                <a:rPr lang="en-GB" sz="825" dirty="0" err="1">
                  <a:solidFill>
                    <a:schemeClr val="bg1"/>
                  </a:solidFill>
                </a:rPr>
                <a:t>CSACentre</a:t>
              </a:r>
              <a:endParaRPr lang="en-GB" sz="825" dirty="0">
                <a:solidFill>
                  <a:schemeClr val="bg1"/>
                </a:solidFill>
              </a:endParaRPr>
            </a:p>
          </p:txBody>
        </p:sp>
        <p:pic>
          <p:nvPicPr>
            <p:cNvPr id="34" name="Picture 33">
              <a:extLst>
                <a:ext uri="{FF2B5EF4-FFF2-40B4-BE49-F238E27FC236}">
                  <a16:creationId xmlns="" xmlns:a16="http://schemas.microsoft.com/office/drawing/2014/main" id="{EEFA74B1-8F36-BD44-BBD9-CB33B55D68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577" y="4063842"/>
              <a:ext cx="193261" cy="159236"/>
            </a:xfrm>
            <a:prstGeom prst="rect">
              <a:avLst/>
            </a:prstGeom>
          </p:spPr>
        </p:pic>
      </p:grpSp>
      <p:pic>
        <p:nvPicPr>
          <p:cNvPr id="35" name="Picture 34">
            <a:extLst>
              <a:ext uri="{FF2B5EF4-FFF2-40B4-BE49-F238E27FC236}">
                <a16:creationId xmlns="" xmlns:a16="http://schemas.microsoft.com/office/drawing/2014/main" id="{9C6E6089-4395-0C48-A099-74371A04DA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4868" t="6637" r="16794" b="5546"/>
          <a:stretch/>
        </p:blipFill>
        <p:spPr>
          <a:xfrm>
            <a:off x="786299" y="4032654"/>
            <a:ext cx="802248" cy="807052"/>
          </a:xfrm>
          <a:prstGeom prst="rect">
            <a:avLst/>
          </a:prstGeom>
        </p:spPr>
      </p:pic>
    </p:spTree>
    <p:extLst>
      <p:ext uri="{BB962C8B-B14F-4D97-AF65-F5344CB8AC3E}">
        <p14:creationId xmlns:p14="http://schemas.microsoft.com/office/powerpoint/2010/main" val="1106594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9275"/>
            <a:ext cx="7772400" cy="1156097"/>
          </a:xfrm>
        </p:spPr>
        <p:txBody>
          <a:bodyPr anchor="b">
            <a:normAutofit/>
          </a:bodyPr>
          <a:lstStyle>
            <a:lvl1pPr algn="l">
              <a:defRPr sz="4000"/>
            </a:lvl1pPr>
          </a:lstStyle>
          <a:p>
            <a:r>
              <a:rPr lang="en-US" dirty="0"/>
              <a:t>Click to edit Master title style</a:t>
            </a:r>
          </a:p>
        </p:txBody>
      </p:sp>
      <p:sp>
        <p:nvSpPr>
          <p:cNvPr id="3" name="Subtitle 2"/>
          <p:cNvSpPr>
            <a:spLocks noGrp="1"/>
          </p:cNvSpPr>
          <p:nvPr>
            <p:ph type="subTitle" idx="1"/>
          </p:nvPr>
        </p:nvSpPr>
        <p:spPr>
          <a:xfrm>
            <a:off x="685800" y="3044428"/>
            <a:ext cx="7772400" cy="110847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85800" y="4350545"/>
            <a:ext cx="2057400" cy="273844"/>
          </a:xfrm>
          <a:prstGeom prst="rect">
            <a:avLst/>
          </a:prstGeom>
        </p:spPr>
        <p:txBody>
          <a:bodyPr/>
          <a:lstStyle>
            <a:lvl1pPr>
              <a:defRPr>
                <a:solidFill>
                  <a:schemeClr val="tx2"/>
                </a:solidFill>
              </a:defRPr>
            </a:lvl1pPr>
          </a:lstStyle>
          <a:p>
            <a:fld id="{DA22B642-3B70-DE4E-94CF-75503C8C16D6}" type="datetime4">
              <a:rPr lang="en-GB" smtClean="0">
                <a:solidFill>
                  <a:srgbClr val="702474"/>
                </a:solidFill>
              </a:rPr>
              <a:pPr/>
              <a:t>05 July 2021</a:t>
            </a:fld>
            <a:endParaRPr lang="en-US" dirty="0">
              <a:solidFill>
                <a:srgbClr val="702474"/>
              </a:solidFill>
            </a:endParaRPr>
          </a:p>
        </p:txBody>
      </p:sp>
      <p:sp>
        <p:nvSpPr>
          <p:cNvPr id="6" name="Slide Number Placeholder 5"/>
          <p:cNvSpPr>
            <a:spLocks noGrp="1"/>
          </p:cNvSpPr>
          <p:nvPr>
            <p:ph type="sldNum" sz="quarter" idx="12"/>
          </p:nvPr>
        </p:nvSpPr>
        <p:spPr/>
        <p:txBody>
          <a:bodyPr/>
          <a:lstStyle/>
          <a:p>
            <a:fld id="{5512AD5A-2C28-1D42-B971-4292A709C8F6}" type="slidenum">
              <a:rPr lang="en-US" smtClean="0">
                <a:solidFill>
                  <a:srgbClr val="555859"/>
                </a:solidFill>
              </a:rPr>
              <a:pPr/>
              <a:t>‹#›</a:t>
            </a:fld>
            <a:endParaRPr lang="en-US" dirty="0">
              <a:solidFill>
                <a:srgbClr val="555859"/>
              </a:solidFill>
            </a:endParaRPr>
          </a:p>
        </p:txBody>
      </p:sp>
      <p:pic>
        <p:nvPicPr>
          <p:cNvPr id="16" name="Picture 15">
            <a:extLst>
              <a:ext uri="{FF2B5EF4-FFF2-40B4-BE49-F238E27FC236}">
                <a16:creationId xmlns:a16="http://schemas.microsoft.com/office/drawing/2014/main" xmlns="" id="{52D1213A-6DF5-D342-A478-23AD6AE04D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868" t="6637" r="16794" b="5546"/>
          <a:stretch/>
        </p:blipFill>
        <p:spPr>
          <a:xfrm>
            <a:off x="786297" y="0"/>
            <a:ext cx="2149305" cy="1621630"/>
          </a:xfrm>
          <a:prstGeom prst="rect">
            <a:avLst/>
          </a:prstGeom>
        </p:spPr>
      </p:pic>
    </p:spTree>
    <p:extLst>
      <p:ext uri="{BB962C8B-B14F-4D97-AF65-F5344CB8AC3E}">
        <p14:creationId xmlns:p14="http://schemas.microsoft.com/office/powerpoint/2010/main" val="35229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512AD5A-2C28-1D42-B971-4292A709C8F6}" type="slidenum">
              <a:rPr lang="en-US" smtClean="0"/>
              <a:pPr/>
              <a:t>‹#›</a:t>
            </a:fld>
            <a:endParaRPr lang="en-US" dirty="0"/>
          </a:p>
        </p:txBody>
      </p:sp>
      <p:sp>
        <p:nvSpPr>
          <p:cNvPr id="9" name="TextBox 8">
            <a:extLst>
              <a:ext uri="{FF2B5EF4-FFF2-40B4-BE49-F238E27FC236}">
                <a16:creationId xmlns="" xmlns:a16="http://schemas.microsoft.com/office/drawing/2014/main" id="{720A1F9D-BAD7-B948-8C0F-9870613D4627}"/>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336996628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512AD5A-2C28-1D42-B971-4292A709C8F6}" type="slidenum">
              <a:rPr lang="en-US" smtClean="0">
                <a:solidFill>
                  <a:srgbClr val="555859"/>
                </a:solidFill>
              </a:rPr>
              <a:pPr/>
              <a:t>‹#›</a:t>
            </a:fld>
            <a:endParaRPr lang="en-US" dirty="0">
              <a:solidFill>
                <a:srgbClr val="555859"/>
              </a:solidFill>
            </a:endParaRPr>
          </a:p>
        </p:txBody>
      </p:sp>
      <p:sp>
        <p:nvSpPr>
          <p:cNvPr id="9" name="TextBox 8">
            <a:extLst>
              <a:ext uri="{FF2B5EF4-FFF2-40B4-BE49-F238E27FC236}">
                <a16:creationId xmlns:a16="http://schemas.microsoft.com/office/drawing/2014/main" xmlns="" id="{720A1F9D-BAD7-B948-8C0F-9870613D4627}"/>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702474"/>
                </a:solidFill>
              </a:rPr>
              <a:t>Centre of expertise</a:t>
            </a:r>
            <a:r>
              <a:rPr lang="en-GB" sz="1100" dirty="0">
                <a:solidFill>
                  <a:srgbClr val="702474"/>
                </a:solidFill>
              </a:rPr>
              <a:t/>
            </a:r>
            <a:br>
              <a:rPr lang="en-GB" sz="1100" dirty="0">
                <a:solidFill>
                  <a:srgbClr val="702474"/>
                </a:solidFill>
              </a:rPr>
            </a:br>
            <a:r>
              <a:rPr lang="en-GB" sz="1100" dirty="0">
                <a:solidFill>
                  <a:srgbClr val="702474"/>
                </a:solidFill>
              </a:rPr>
              <a:t>on child sexual abuse</a:t>
            </a:r>
          </a:p>
        </p:txBody>
      </p:sp>
    </p:spTree>
    <p:extLst>
      <p:ext uri="{BB962C8B-B14F-4D97-AF65-F5344CB8AC3E}">
        <p14:creationId xmlns:p14="http://schemas.microsoft.com/office/powerpoint/2010/main" val="2920231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Break - Purp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396B746-1B87-5B4D-956F-7F32E9593B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r="11795" b="53195"/>
          <a:stretch/>
        </p:blipFill>
        <p:spPr>
          <a:xfrm>
            <a:off x="0"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2640440"/>
            <a:ext cx="7886700" cy="112514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solidFill>
                  <a:srgbClr val="FFFFFF"/>
                </a:solidFill>
              </a:rPr>
              <a:pPr/>
              <a:t>‹#›</a:t>
            </a:fld>
            <a:endParaRPr lang="en-US" dirty="0">
              <a:solidFill>
                <a:srgbClr val="FFFFFF"/>
              </a:solidFill>
            </a:endParaRPr>
          </a:p>
        </p:txBody>
      </p:sp>
      <p:sp>
        <p:nvSpPr>
          <p:cNvPr id="11" name="TextBox 10">
            <a:extLst>
              <a:ext uri="{FF2B5EF4-FFF2-40B4-BE49-F238E27FC236}">
                <a16:creationId xmlns:a16="http://schemas.microsoft.com/office/drawing/2014/main" xmlns="" id="{F9A5BEE6-BAF7-5E4F-8ADB-0888ABC457D1}"/>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FFFFFF"/>
                </a:solidFill>
              </a:rPr>
              <a:t>Centre of expertise</a:t>
            </a:r>
            <a:r>
              <a:rPr lang="en-GB" sz="1100" dirty="0">
                <a:solidFill>
                  <a:srgbClr val="FFFFFF"/>
                </a:solidFill>
              </a:rPr>
              <a:t/>
            </a:r>
            <a:br>
              <a:rPr lang="en-GB" sz="1100" dirty="0">
                <a:solidFill>
                  <a:srgbClr val="FFFFFF"/>
                </a:solidFill>
              </a:rPr>
            </a:br>
            <a:r>
              <a:rPr lang="en-GB" sz="1100" dirty="0">
                <a:solidFill>
                  <a:srgbClr val="FFFFFF"/>
                </a:solidFill>
              </a:rPr>
              <a:t>on child sexual abuse</a:t>
            </a:r>
          </a:p>
        </p:txBody>
      </p:sp>
    </p:spTree>
    <p:extLst>
      <p:ext uri="{BB962C8B-B14F-4D97-AF65-F5344CB8AC3E}">
        <p14:creationId xmlns:p14="http://schemas.microsoft.com/office/powerpoint/2010/main" val="1482935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F7B22BD-993A-4A46-AF8B-050F87D6EF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817" b="53257"/>
          <a:stretch/>
        </p:blipFill>
        <p:spPr>
          <a:xfrm>
            <a:off x="-9525" y="0"/>
            <a:ext cx="9153525"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2640440"/>
            <a:ext cx="7886700" cy="112514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solidFill>
                  <a:srgbClr val="FFFFFF"/>
                </a:solidFill>
              </a:rPr>
              <a:pPr/>
              <a:t>‹#›</a:t>
            </a:fld>
            <a:endParaRPr lang="en-US" dirty="0">
              <a:solidFill>
                <a:srgbClr val="FFFFFF"/>
              </a:solidFill>
            </a:endParaRPr>
          </a:p>
        </p:txBody>
      </p:sp>
      <p:sp>
        <p:nvSpPr>
          <p:cNvPr id="11" name="TextBox 10">
            <a:extLst>
              <a:ext uri="{FF2B5EF4-FFF2-40B4-BE49-F238E27FC236}">
                <a16:creationId xmlns:a16="http://schemas.microsoft.com/office/drawing/2014/main" xmlns="" id="{82314A8C-2B71-FB43-B353-9974B39BFCBB}"/>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FFFFFF"/>
                </a:solidFill>
              </a:rPr>
              <a:t>Centre of expertise</a:t>
            </a:r>
            <a:r>
              <a:rPr lang="en-GB" sz="1100" dirty="0">
                <a:solidFill>
                  <a:srgbClr val="FFFFFF"/>
                </a:solidFill>
              </a:rPr>
              <a:t/>
            </a:r>
            <a:br>
              <a:rPr lang="en-GB" sz="1100" dirty="0">
                <a:solidFill>
                  <a:srgbClr val="FFFFFF"/>
                </a:solidFill>
              </a:rPr>
            </a:br>
            <a:r>
              <a:rPr lang="en-GB" sz="1100" dirty="0">
                <a:solidFill>
                  <a:srgbClr val="FFFFFF"/>
                </a:solidFill>
              </a:rPr>
              <a:t>on child sexual abuse</a:t>
            </a:r>
          </a:p>
        </p:txBody>
      </p:sp>
    </p:spTree>
    <p:extLst>
      <p:ext uri="{BB962C8B-B14F-4D97-AF65-F5344CB8AC3E}">
        <p14:creationId xmlns:p14="http://schemas.microsoft.com/office/powerpoint/2010/main" val="4063812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Break - Bright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1AA957E-1B37-9544-82C1-108CEB7023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542" b="53063"/>
          <a:stretch/>
        </p:blipFill>
        <p:spPr>
          <a:xfrm>
            <a:off x="-9525" y="0"/>
            <a:ext cx="9153525" cy="5148858"/>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2640440"/>
            <a:ext cx="7886700" cy="112514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solidFill>
                  <a:srgbClr val="FFFFFF"/>
                </a:solidFill>
              </a:rPr>
              <a:pPr/>
              <a:t>‹#›</a:t>
            </a:fld>
            <a:endParaRPr lang="en-US" dirty="0">
              <a:solidFill>
                <a:srgbClr val="FFFFFF"/>
              </a:solidFill>
            </a:endParaRPr>
          </a:p>
        </p:txBody>
      </p:sp>
      <p:sp>
        <p:nvSpPr>
          <p:cNvPr id="10" name="TextBox 9">
            <a:extLst>
              <a:ext uri="{FF2B5EF4-FFF2-40B4-BE49-F238E27FC236}">
                <a16:creationId xmlns:a16="http://schemas.microsoft.com/office/drawing/2014/main" xmlns="" id="{BB060EF7-85EE-E947-BD14-C2C6175E02AD}"/>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FFFFFF"/>
                </a:solidFill>
              </a:rPr>
              <a:t>Centre of expertise</a:t>
            </a:r>
            <a:r>
              <a:rPr lang="en-GB" sz="1100" dirty="0">
                <a:solidFill>
                  <a:srgbClr val="FFFFFF"/>
                </a:solidFill>
              </a:rPr>
              <a:t/>
            </a:r>
            <a:br>
              <a:rPr lang="en-GB" sz="1100" dirty="0">
                <a:solidFill>
                  <a:srgbClr val="FFFFFF"/>
                </a:solidFill>
              </a:rPr>
            </a:br>
            <a:r>
              <a:rPr lang="en-GB" sz="1100" dirty="0">
                <a:solidFill>
                  <a:srgbClr val="FFFFFF"/>
                </a:solidFill>
              </a:rPr>
              <a:t>on child sexual abuse</a:t>
            </a:r>
          </a:p>
        </p:txBody>
      </p:sp>
    </p:spTree>
    <p:extLst>
      <p:ext uri="{BB962C8B-B14F-4D97-AF65-F5344CB8AC3E}">
        <p14:creationId xmlns:p14="http://schemas.microsoft.com/office/powerpoint/2010/main" val="15308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Break - Gree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13BAB7C-8BE2-9B41-BB33-42518BE6ED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631" b="53061"/>
          <a:stretch/>
        </p:blipFill>
        <p:spPr>
          <a:xfrm>
            <a:off x="0" y="1"/>
            <a:ext cx="9144000" cy="5148858"/>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2640440"/>
            <a:ext cx="7886700" cy="112514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solidFill>
                  <a:srgbClr val="FFFFFF"/>
                </a:solidFill>
              </a:rPr>
              <a:pPr/>
              <a:t>‹#›</a:t>
            </a:fld>
            <a:endParaRPr lang="en-US" dirty="0">
              <a:solidFill>
                <a:srgbClr val="FFFFFF"/>
              </a:solidFill>
            </a:endParaRPr>
          </a:p>
        </p:txBody>
      </p:sp>
      <p:sp>
        <p:nvSpPr>
          <p:cNvPr id="10" name="TextBox 9">
            <a:extLst>
              <a:ext uri="{FF2B5EF4-FFF2-40B4-BE49-F238E27FC236}">
                <a16:creationId xmlns:a16="http://schemas.microsoft.com/office/drawing/2014/main" xmlns="" id="{CC1F54D9-9865-4C46-BBF1-F39E31A67911}"/>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FFFFFF"/>
                </a:solidFill>
              </a:rPr>
              <a:t>Centre of expertise</a:t>
            </a:r>
            <a:r>
              <a:rPr lang="en-GB" sz="1100" dirty="0">
                <a:solidFill>
                  <a:srgbClr val="FFFFFF"/>
                </a:solidFill>
              </a:rPr>
              <a:t/>
            </a:r>
            <a:br>
              <a:rPr lang="en-GB" sz="1100" dirty="0">
                <a:solidFill>
                  <a:srgbClr val="FFFFFF"/>
                </a:solidFill>
              </a:rPr>
            </a:br>
            <a:r>
              <a:rPr lang="en-GB" sz="1100" dirty="0">
                <a:solidFill>
                  <a:srgbClr val="FFFFFF"/>
                </a:solidFill>
              </a:rPr>
              <a:t>on child sexual abuse</a:t>
            </a:r>
          </a:p>
        </p:txBody>
      </p:sp>
    </p:spTree>
    <p:extLst>
      <p:ext uri="{BB962C8B-B14F-4D97-AF65-F5344CB8AC3E}">
        <p14:creationId xmlns:p14="http://schemas.microsoft.com/office/powerpoint/2010/main" val="3401335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Break - Turquois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10C6D9E-D80A-6A4C-B944-39BD6E4DD8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628" b="53108"/>
          <a:stretch/>
        </p:blipFill>
        <p:spPr>
          <a:xfrm>
            <a:off x="-9525" y="0"/>
            <a:ext cx="9153525" cy="5148858"/>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2640440"/>
            <a:ext cx="7886700" cy="112514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solidFill>
                  <a:srgbClr val="FFFFFF"/>
                </a:solidFill>
              </a:rPr>
              <a:pPr/>
              <a:t>‹#›</a:t>
            </a:fld>
            <a:endParaRPr lang="en-US" dirty="0">
              <a:solidFill>
                <a:srgbClr val="FFFFFF"/>
              </a:solidFill>
            </a:endParaRPr>
          </a:p>
        </p:txBody>
      </p:sp>
      <p:sp>
        <p:nvSpPr>
          <p:cNvPr id="9" name="TextBox 8">
            <a:extLst>
              <a:ext uri="{FF2B5EF4-FFF2-40B4-BE49-F238E27FC236}">
                <a16:creationId xmlns:a16="http://schemas.microsoft.com/office/drawing/2014/main" xmlns="" id="{28248F70-9C91-7743-813A-CA4A83F1F9F9}"/>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FFFFFF"/>
                </a:solidFill>
              </a:rPr>
              <a:t>Centre of expertise</a:t>
            </a:r>
            <a:r>
              <a:rPr lang="en-GB" sz="1100" dirty="0">
                <a:solidFill>
                  <a:srgbClr val="FFFFFF"/>
                </a:solidFill>
              </a:rPr>
              <a:t/>
            </a:r>
            <a:br>
              <a:rPr lang="en-GB" sz="1100" dirty="0">
                <a:solidFill>
                  <a:srgbClr val="FFFFFF"/>
                </a:solidFill>
              </a:rPr>
            </a:br>
            <a:r>
              <a:rPr lang="en-GB" sz="1100" dirty="0">
                <a:solidFill>
                  <a:srgbClr val="FFFFFF"/>
                </a:solidFill>
              </a:rPr>
              <a:t>on child sexual abuse</a:t>
            </a:r>
          </a:p>
        </p:txBody>
      </p:sp>
    </p:spTree>
    <p:extLst>
      <p:ext uri="{BB962C8B-B14F-4D97-AF65-F5344CB8AC3E}">
        <p14:creationId xmlns:p14="http://schemas.microsoft.com/office/powerpoint/2010/main" val="1062855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F78D4D1-DA0F-2246-A5D9-D1BE2372B4D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5000"/>
          <a:stretch/>
        </p:blipFill>
        <p:spPr>
          <a:xfrm>
            <a:off x="0" y="0"/>
            <a:ext cx="9144000" cy="5143500"/>
          </a:xfrm>
          <a:prstGeom prst="rect">
            <a:avLst/>
          </a:prstGeom>
        </p:spPr>
      </p:pic>
      <p:sp>
        <p:nvSpPr>
          <p:cNvPr id="3" name="Slide Number Placeholder 2">
            <a:extLst>
              <a:ext uri="{FF2B5EF4-FFF2-40B4-BE49-F238E27FC236}">
                <a16:creationId xmlns:a16="http://schemas.microsoft.com/office/drawing/2014/main" xmlns="" id="{876BA647-502F-7E42-B7CD-B17634255562}"/>
              </a:ext>
            </a:extLst>
          </p:cNvPr>
          <p:cNvSpPr>
            <a:spLocks noGrp="1"/>
          </p:cNvSpPr>
          <p:nvPr>
            <p:ph type="sldNum" sz="quarter" idx="10"/>
          </p:nvPr>
        </p:nvSpPr>
        <p:spPr/>
        <p:txBody>
          <a:bodyPr/>
          <a:lstStyle>
            <a:lvl1pPr>
              <a:defRPr>
                <a:solidFill>
                  <a:schemeClr val="bg1"/>
                </a:solidFill>
              </a:defRPr>
            </a:lvl1pPr>
          </a:lstStyle>
          <a:p>
            <a:fld id="{5512AD5A-2C28-1D42-B971-4292A709C8F6}" type="slidenum">
              <a:rPr lang="en-US" smtClean="0">
                <a:solidFill>
                  <a:srgbClr val="FFFFFF"/>
                </a:solidFill>
              </a:rPr>
              <a:pPr/>
              <a:t>‹#›</a:t>
            </a:fld>
            <a:endParaRPr lang="en-US" dirty="0">
              <a:solidFill>
                <a:srgbClr val="FFFFFF"/>
              </a:solidFill>
            </a:endParaRPr>
          </a:p>
        </p:txBody>
      </p:sp>
      <p:sp>
        <p:nvSpPr>
          <p:cNvPr id="6" name="Content Placeholder 2">
            <a:extLst>
              <a:ext uri="{FF2B5EF4-FFF2-40B4-BE49-F238E27FC236}">
                <a16:creationId xmlns:a16="http://schemas.microsoft.com/office/drawing/2014/main" xmlns="" id="{643B7A77-8C9C-DA43-AF45-CF1832142FAF}"/>
              </a:ext>
            </a:extLst>
          </p:cNvPr>
          <p:cNvSpPr>
            <a:spLocks noGrp="1"/>
          </p:cNvSpPr>
          <p:nvPr>
            <p:ph sz="half" idx="1"/>
          </p:nvPr>
        </p:nvSpPr>
        <p:spPr>
          <a:xfrm>
            <a:off x="628649" y="415631"/>
            <a:ext cx="4317820" cy="3238717"/>
          </a:xfrm>
          <a:solidFill>
            <a:schemeClr val="bg1">
              <a:alpha val="85000"/>
            </a:schemeClr>
          </a:solidFill>
        </p:spPr>
        <p:txBody>
          <a:bodyPr lIns="144000" tIns="144000" rIns="144000" bIns="144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0B4BAC52-C71B-AD40-BB9E-3AF62226AB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4000" y="3560176"/>
            <a:ext cx="4320000" cy="1583324"/>
          </a:xfrm>
          <a:prstGeom prst="rect">
            <a:avLst/>
          </a:prstGeom>
        </p:spPr>
      </p:pic>
      <p:sp>
        <p:nvSpPr>
          <p:cNvPr id="11" name="TextBox 10">
            <a:extLst>
              <a:ext uri="{FF2B5EF4-FFF2-40B4-BE49-F238E27FC236}">
                <a16:creationId xmlns:a16="http://schemas.microsoft.com/office/drawing/2014/main" xmlns="" id="{AFF39ACD-D71E-BB47-BBCF-F1C2CCCBC57C}"/>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FFFFFF"/>
                </a:solidFill>
              </a:rPr>
              <a:t>Centre of expertise</a:t>
            </a:r>
            <a:r>
              <a:rPr lang="en-GB" sz="1100" dirty="0">
                <a:solidFill>
                  <a:srgbClr val="FFFFFF"/>
                </a:solidFill>
              </a:rPr>
              <a:t/>
            </a:r>
            <a:br>
              <a:rPr lang="en-GB" sz="1100" dirty="0">
                <a:solidFill>
                  <a:srgbClr val="FFFFFF"/>
                </a:solidFill>
              </a:rPr>
            </a:br>
            <a:r>
              <a:rPr lang="en-GB" sz="1100" dirty="0">
                <a:solidFill>
                  <a:srgbClr val="FFFFFF"/>
                </a:solidFill>
              </a:rPr>
              <a:t>on child sexual abuse</a:t>
            </a:r>
          </a:p>
        </p:txBody>
      </p:sp>
    </p:spTree>
    <p:extLst>
      <p:ext uri="{BB962C8B-B14F-4D97-AF65-F5344CB8AC3E}">
        <p14:creationId xmlns:p14="http://schemas.microsoft.com/office/powerpoint/2010/main" val="1378131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plus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96107"/>
            <a:ext cx="3886200" cy="3263504"/>
          </a:xfrm>
        </p:spPr>
        <p:txBody>
          <a:bodyPr>
            <a:normAutofit/>
          </a:bodyPr>
          <a:lstStyle>
            <a:lvl1pPr>
              <a:defRPr sz="1600"/>
            </a:lvl1pPr>
            <a:lvl2pPr marL="212400" indent="-212400">
              <a:defRPr sz="1600"/>
            </a:lvl2pPr>
            <a:lvl3pPr marL="572400" indent="-212400">
              <a:defRPr sz="1600"/>
            </a:lvl3pPr>
            <a:lvl4pPr marL="932400" indent="-212400">
              <a:defRPr sz="1600"/>
            </a:lvl4pPr>
            <a:lvl5pPr marL="1292400" indent="-212400">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512AD5A-2C28-1D42-B971-4292A709C8F6}" type="slidenum">
              <a:rPr lang="en-US" smtClean="0">
                <a:solidFill>
                  <a:srgbClr val="555859"/>
                </a:solidFill>
              </a:rPr>
              <a:pPr/>
              <a:t>‹#›</a:t>
            </a:fld>
            <a:endParaRPr lang="en-US" dirty="0">
              <a:solidFill>
                <a:srgbClr val="555859"/>
              </a:solidFill>
            </a:endParaRPr>
          </a:p>
        </p:txBody>
      </p:sp>
      <p:sp>
        <p:nvSpPr>
          <p:cNvPr id="10" name="TextBox 9">
            <a:extLst>
              <a:ext uri="{FF2B5EF4-FFF2-40B4-BE49-F238E27FC236}">
                <a16:creationId xmlns:a16="http://schemas.microsoft.com/office/drawing/2014/main" xmlns="" id="{3D0203ED-4535-8D48-8BF1-BD081B081106}"/>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702474"/>
                </a:solidFill>
              </a:rPr>
              <a:t>Centre of expertise</a:t>
            </a:r>
            <a:r>
              <a:rPr lang="en-GB" sz="1100" dirty="0">
                <a:solidFill>
                  <a:srgbClr val="702474"/>
                </a:solidFill>
              </a:rPr>
              <a:t/>
            </a:r>
            <a:br>
              <a:rPr lang="en-GB" sz="1100" dirty="0">
                <a:solidFill>
                  <a:srgbClr val="702474"/>
                </a:solidFill>
              </a:rPr>
            </a:br>
            <a:r>
              <a:rPr lang="en-GB" sz="1100" dirty="0">
                <a:solidFill>
                  <a:srgbClr val="702474"/>
                </a:solidFill>
              </a:rPr>
              <a:t>on child sexual abuse</a:t>
            </a:r>
          </a:p>
        </p:txBody>
      </p:sp>
      <p:sp>
        <p:nvSpPr>
          <p:cNvPr id="12" name="Picture Placeholder 11">
            <a:extLst>
              <a:ext uri="{FF2B5EF4-FFF2-40B4-BE49-F238E27FC236}">
                <a16:creationId xmlns:a16="http://schemas.microsoft.com/office/drawing/2014/main" xmlns="" id="{20C87A7F-1995-784B-8073-50A91DE6CFEF}"/>
              </a:ext>
            </a:extLst>
          </p:cNvPr>
          <p:cNvSpPr>
            <a:spLocks noGrp="1"/>
          </p:cNvSpPr>
          <p:nvPr>
            <p:ph type="pic" sz="quarter" idx="13"/>
          </p:nvPr>
        </p:nvSpPr>
        <p:spPr>
          <a:xfrm>
            <a:off x="4629150" y="1146908"/>
            <a:ext cx="3886200" cy="2916000"/>
          </a:xfrm>
        </p:spPr>
        <p:txBody>
          <a:bodyPr/>
          <a:lstStyle/>
          <a:p>
            <a:endParaRPr lang="en-US" dirty="0"/>
          </a:p>
        </p:txBody>
      </p:sp>
    </p:spTree>
    <p:extLst>
      <p:ext uri="{BB962C8B-B14F-4D97-AF65-F5344CB8AC3E}">
        <p14:creationId xmlns:p14="http://schemas.microsoft.com/office/powerpoint/2010/main" val="743690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2C11CBED-4DDC-AC4E-9915-6DA92D84706F}"/>
              </a:ext>
            </a:extLst>
          </p:cNvPr>
          <p:cNvSpPr>
            <a:spLocks noGrp="1"/>
          </p:cNvSpPr>
          <p:nvPr>
            <p:ph sz="half" idx="14"/>
          </p:nvPr>
        </p:nvSpPr>
        <p:spPr>
          <a:xfrm>
            <a:off x="4636206" y="1096107"/>
            <a:ext cx="3886200" cy="3263504"/>
          </a:xfrm>
        </p:spPr>
        <p:txBody>
          <a:bodyPr>
            <a:normAutofit/>
          </a:bodyPr>
          <a:lstStyle>
            <a:lvl1pPr>
              <a:defRPr sz="1600"/>
            </a:lvl1pPr>
            <a:lvl2pPr marL="212400" indent="-212400">
              <a:defRPr sz="1600"/>
            </a:lvl2pPr>
            <a:lvl3pPr marL="572400" indent="-212400">
              <a:defRPr sz="1600"/>
            </a:lvl3pPr>
            <a:lvl4pPr marL="932400" indent="-212400">
              <a:defRPr sz="1600"/>
            </a:lvl4pPr>
            <a:lvl5pPr marL="1292400" indent="-212400">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96107"/>
            <a:ext cx="3886200" cy="3263504"/>
          </a:xfrm>
        </p:spPr>
        <p:txBody>
          <a:bodyPr>
            <a:normAutofit/>
          </a:bodyPr>
          <a:lstStyle>
            <a:lvl1pPr>
              <a:defRPr sz="1600"/>
            </a:lvl1pPr>
            <a:lvl2pPr marL="212400" indent="-212400">
              <a:defRPr sz="1600"/>
            </a:lvl2pPr>
            <a:lvl3pPr marL="572400" indent="-212400">
              <a:defRPr sz="1600"/>
            </a:lvl3pPr>
            <a:lvl4pPr marL="932400" indent="-212400">
              <a:defRPr sz="1600"/>
            </a:lvl4pPr>
            <a:lvl5pPr marL="1292400" indent="-212400">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512AD5A-2C28-1D42-B971-4292A709C8F6}" type="slidenum">
              <a:rPr lang="en-US" smtClean="0">
                <a:solidFill>
                  <a:srgbClr val="555859"/>
                </a:solidFill>
              </a:rPr>
              <a:pPr/>
              <a:t>‹#›</a:t>
            </a:fld>
            <a:endParaRPr lang="en-US" dirty="0">
              <a:solidFill>
                <a:srgbClr val="555859"/>
              </a:solidFill>
            </a:endParaRPr>
          </a:p>
        </p:txBody>
      </p:sp>
      <p:sp>
        <p:nvSpPr>
          <p:cNvPr id="10" name="TextBox 9">
            <a:extLst>
              <a:ext uri="{FF2B5EF4-FFF2-40B4-BE49-F238E27FC236}">
                <a16:creationId xmlns:a16="http://schemas.microsoft.com/office/drawing/2014/main" xmlns="" id="{3D0203ED-4535-8D48-8BF1-BD081B081106}"/>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702474"/>
                </a:solidFill>
              </a:rPr>
              <a:t>Centre of expertise</a:t>
            </a:r>
            <a:r>
              <a:rPr lang="en-GB" sz="1100" dirty="0">
                <a:solidFill>
                  <a:srgbClr val="702474"/>
                </a:solidFill>
              </a:rPr>
              <a:t/>
            </a:r>
            <a:br>
              <a:rPr lang="en-GB" sz="1100" dirty="0">
                <a:solidFill>
                  <a:srgbClr val="702474"/>
                </a:solidFill>
              </a:rPr>
            </a:br>
            <a:r>
              <a:rPr lang="en-GB" sz="1100" dirty="0">
                <a:solidFill>
                  <a:srgbClr val="702474"/>
                </a:solidFill>
              </a:rPr>
              <a:t>on child sexual abuse</a:t>
            </a:r>
          </a:p>
        </p:txBody>
      </p:sp>
    </p:spTree>
    <p:extLst>
      <p:ext uri="{BB962C8B-B14F-4D97-AF65-F5344CB8AC3E}">
        <p14:creationId xmlns:p14="http://schemas.microsoft.com/office/powerpoint/2010/main" val="2079146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38949"/>
            <a:ext cx="7740436" cy="636242"/>
          </a:xfrm>
        </p:spPr>
        <p:txBody>
          <a:bodyPr/>
          <a:lstStyle/>
          <a:p>
            <a:r>
              <a:rPr lang="en-US" dirty="0"/>
              <a:t>Click to edit Master title style</a:t>
            </a:r>
          </a:p>
        </p:txBody>
      </p:sp>
      <p:sp>
        <p:nvSpPr>
          <p:cNvPr id="3" name="Text Placeholder 2"/>
          <p:cNvSpPr>
            <a:spLocks noGrp="1"/>
          </p:cNvSpPr>
          <p:nvPr>
            <p:ph type="body" idx="1"/>
          </p:nvPr>
        </p:nvSpPr>
        <p:spPr>
          <a:xfrm>
            <a:off x="629842" y="1063269"/>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681203"/>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063269"/>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1681203"/>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512AD5A-2C28-1D42-B971-4292A709C8F6}" type="slidenum">
              <a:rPr lang="en-US" smtClean="0">
                <a:solidFill>
                  <a:srgbClr val="555859"/>
                </a:solidFill>
              </a:rPr>
              <a:pPr/>
              <a:t>‹#›</a:t>
            </a:fld>
            <a:endParaRPr lang="en-US" dirty="0">
              <a:solidFill>
                <a:srgbClr val="555859"/>
              </a:solidFill>
            </a:endParaRPr>
          </a:p>
        </p:txBody>
      </p:sp>
      <p:sp>
        <p:nvSpPr>
          <p:cNvPr id="14" name="TextBox 13">
            <a:extLst>
              <a:ext uri="{FF2B5EF4-FFF2-40B4-BE49-F238E27FC236}">
                <a16:creationId xmlns:a16="http://schemas.microsoft.com/office/drawing/2014/main" xmlns="" id="{19B14DE5-8ABB-6A46-ACC8-25D20D95F6CC}"/>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702474"/>
                </a:solidFill>
              </a:rPr>
              <a:t>Centre of expertise</a:t>
            </a:r>
            <a:r>
              <a:rPr lang="en-GB" sz="1100" dirty="0">
                <a:solidFill>
                  <a:srgbClr val="702474"/>
                </a:solidFill>
              </a:rPr>
              <a:t/>
            </a:r>
            <a:br>
              <a:rPr lang="en-GB" sz="1100" dirty="0">
                <a:solidFill>
                  <a:srgbClr val="702474"/>
                </a:solidFill>
              </a:rPr>
            </a:br>
            <a:r>
              <a:rPr lang="en-GB" sz="1100" dirty="0">
                <a:solidFill>
                  <a:srgbClr val="702474"/>
                </a:solidFill>
              </a:rPr>
              <a:t>on child sexual abuse</a:t>
            </a:r>
          </a:p>
        </p:txBody>
      </p:sp>
    </p:spTree>
    <p:extLst>
      <p:ext uri="{BB962C8B-B14F-4D97-AF65-F5344CB8AC3E}">
        <p14:creationId xmlns:p14="http://schemas.microsoft.com/office/powerpoint/2010/main" val="124306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Break - Purpl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336214AF-8275-5444-AA0F-3047F81E1CF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60203"/>
          <a:stretch/>
        </p:blipFill>
        <p:spPr>
          <a:xfrm>
            <a:off x="0"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640440"/>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11" name="TextBox 10">
            <a:extLst>
              <a:ext uri="{FF2B5EF4-FFF2-40B4-BE49-F238E27FC236}">
                <a16:creationId xmlns="" xmlns:a16="http://schemas.microsoft.com/office/drawing/2014/main" id="{F9A5BEE6-BAF7-5E4F-8ADB-0888ABC457D1}"/>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r>
              <a:rPr lang="en-GB" sz="825" dirty="0">
                <a:solidFill>
                  <a:schemeClr val="bg1"/>
                </a:solidFill>
              </a:rPr>
              <a:t/>
            </a:r>
            <a:br>
              <a:rPr lang="en-GB" sz="825" dirty="0">
                <a:solidFill>
                  <a:schemeClr val="bg1"/>
                </a:solidFill>
              </a:rPr>
            </a:br>
            <a:r>
              <a:rPr lang="en-GB" sz="825" dirty="0">
                <a:solidFill>
                  <a:schemeClr val="bg1"/>
                </a:solidFill>
              </a:rPr>
              <a:t>on child sexual abuse</a:t>
            </a:r>
          </a:p>
        </p:txBody>
      </p:sp>
    </p:spTree>
    <p:extLst>
      <p:ext uri="{BB962C8B-B14F-4D97-AF65-F5344CB8AC3E}">
        <p14:creationId xmlns:p14="http://schemas.microsoft.com/office/powerpoint/2010/main" val="124940173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amp; diagr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512AD5A-2C28-1D42-B971-4292A709C8F6}" type="slidenum">
              <a:rPr lang="en-US" smtClean="0">
                <a:solidFill>
                  <a:srgbClr val="555859"/>
                </a:solidFill>
              </a:rPr>
              <a:pPr/>
              <a:t>‹#›</a:t>
            </a:fld>
            <a:endParaRPr lang="en-US" dirty="0">
              <a:solidFill>
                <a:srgbClr val="555859"/>
              </a:solidFill>
            </a:endParaRPr>
          </a:p>
        </p:txBody>
      </p:sp>
      <p:sp>
        <p:nvSpPr>
          <p:cNvPr id="7" name="TextBox 6">
            <a:extLst>
              <a:ext uri="{FF2B5EF4-FFF2-40B4-BE49-F238E27FC236}">
                <a16:creationId xmlns:a16="http://schemas.microsoft.com/office/drawing/2014/main" xmlns="" id="{521F4ADD-9203-8A41-8628-E841BA5FD0E4}"/>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702474"/>
                </a:solidFill>
              </a:rPr>
              <a:t>Centre of expertise</a:t>
            </a:r>
            <a:r>
              <a:rPr lang="en-GB" sz="1100" dirty="0">
                <a:solidFill>
                  <a:srgbClr val="702474"/>
                </a:solidFill>
              </a:rPr>
              <a:t/>
            </a:r>
            <a:br>
              <a:rPr lang="en-GB" sz="1100" dirty="0">
                <a:solidFill>
                  <a:srgbClr val="702474"/>
                </a:solidFill>
              </a:rPr>
            </a:br>
            <a:r>
              <a:rPr lang="en-GB" sz="1100" dirty="0">
                <a:solidFill>
                  <a:srgbClr val="702474"/>
                </a:solidFill>
              </a:rPr>
              <a:t>on child sexual abuse</a:t>
            </a:r>
          </a:p>
        </p:txBody>
      </p:sp>
      <p:sp>
        <p:nvSpPr>
          <p:cNvPr id="9" name="Content Placeholder 2">
            <a:extLst>
              <a:ext uri="{FF2B5EF4-FFF2-40B4-BE49-F238E27FC236}">
                <a16:creationId xmlns:a16="http://schemas.microsoft.com/office/drawing/2014/main" xmlns="" id="{E7292226-EC88-AC48-BEC5-3D29C7647384}"/>
              </a:ext>
            </a:extLst>
          </p:cNvPr>
          <p:cNvSpPr>
            <a:spLocks noGrp="1"/>
          </p:cNvSpPr>
          <p:nvPr>
            <p:ph idx="13"/>
          </p:nvPr>
        </p:nvSpPr>
        <p:spPr>
          <a:xfrm>
            <a:off x="628651" y="1096108"/>
            <a:ext cx="7886699" cy="3365825"/>
          </a:xfrm>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endParaRPr lang="en-US" dirty="0"/>
          </a:p>
        </p:txBody>
      </p:sp>
    </p:spTree>
    <p:extLst>
      <p:ext uri="{BB962C8B-B14F-4D97-AF65-F5344CB8AC3E}">
        <p14:creationId xmlns:p14="http://schemas.microsoft.com/office/powerpoint/2010/main" val="3875734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2AD5A-2C28-1D42-B971-4292A709C8F6}" type="slidenum">
              <a:rPr lang="en-US" smtClean="0">
                <a:solidFill>
                  <a:srgbClr val="555859"/>
                </a:solidFill>
              </a:rPr>
              <a:pPr/>
              <a:t>‹#›</a:t>
            </a:fld>
            <a:endParaRPr lang="en-US" dirty="0">
              <a:solidFill>
                <a:srgbClr val="555859"/>
              </a:solidFill>
            </a:endParaRPr>
          </a:p>
        </p:txBody>
      </p:sp>
      <p:sp>
        <p:nvSpPr>
          <p:cNvPr id="6" name="TextBox 5">
            <a:extLst>
              <a:ext uri="{FF2B5EF4-FFF2-40B4-BE49-F238E27FC236}">
                <a16:creationId xmlns:a16="http://schemas.microsoft.com/office/drawing/2014/main" xmlns="" id="{C0F77B8E-943B-C349-BA13-ACE051C28835}"/>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702474"/>
                </a:solidFill>
              </a:rPr>
              <a:t>Centre of expertise</a:t>
            </a:r>
            <a:r>
              <a:rPr lang="en-GB" sz="1100" dirty="0">
                <a:solidFill>
                  <a:srgbClr val="702474"/>
                </a:solidFill>
              </a:rPr>
              <a:t/>
            </a:r>
            <a:br>
              <a:rPr lang="en-GB" sz="1100" dirty="0">
                <a:solidFill>
                  <a:srgbClr val="702474"/>
                </a:solidFill>
              </a:rPr>
            </a:br>
            <a:r>
              <a:rPr lang="en-GB" sz="1100" dirty="0">
                <a:solidFill>
                  <a:srgbClr val="702474"/>
                </a:solidFill>
              </a:rPr>
              <a:t>on child sexual abuse</a:t>
            </a:r>
          </a:p>
        </p:txBody>
      </p:sp>
    </p:spTree>
    <p:extLst>
      <p:ext uri="{BB962C8B-B14F-4D97-AF65-F5344CB8AC3E}">
        <p14:creationId xmlns:p14="http://schemas.microsoft.com/office/powerpoint/2010/main" val="3535871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5512AD5A-2C28-1D42-B971-4292A709C8F6}" type="slidenum">
              <a:rPr lang="en-US" smtClean="0">
                <a:solidFill>
                  <a:srgbClr val="555859"/>
                </a:solidFill>
              </a:rPr>
              <a:pPr/>
              <a:t>‹#›</a:t>
            </a:fld>
            <a:endParaRPr lang="en-US" dirty="0">
              <a:solidFill>
                <a:srgbClr val="555859"/>
              </a:solidFill>
            </a:endParaRPr>
          </a:p>
        </p:txBody>
      </p:sp>
      <p:sp>
        <p:nvSpPr>
          <p:cNvPr id="9" name="TextBox 8">
            <a:extLst>
              <a:ext uri="{FF2B5EF4-FFF2-40B4-BE49-F238E27FC236}">
                <a16:creationId xmlns:a16="http://schemas.microsoft.com/office/drawing/2014/main" xmlns="" id="{2E05D63C-6A68-8241-8E91-FF5ECD26414F}"/>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702474"/>
                </a:solidFill>
              </a:rPr>
              <a:t>Centre of expertise</a:t>
            </a:r>
            <a:r>
              <a:rPr lang="en-GB" sz="1100" dirty="0">
                <a:solidFill>
                  <a:srgbClr val="702474"/>
                </a:solidFill>
              </a:rPr>
              <a:t/>
            </a:r>
            <a:br>
              <a:rPr lang="en-GB" sz="1100" dirty="0">
                <a:solidFill>
                  <a:srgbClr val="702474"/>
                </a:solidFill>
              </a:rPr>
            </a:br>
            <a:r>
              <a:rPr lang="en-GB" sz="1100" dirty="0">
                <a:solidFill>
                  <a:srgbClr val="702474"/>
                </a:solidFill>
              </a:rPr>
              <a:t>on child sexual abuse</a:t>
            </a:r>
          </a:p>
        </p:txBody>
      </p:sp>
    </p:spTree>
    <p:extLst>
      <p:ext uri="{BB962C8B-B14F-4D97-AF65-F5344CB8AC3E}">
        <p14:creationId xmlns:p14="http://schemas.microsoft.com/office/powerpoint/2010/main" val="1526390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5512AD5A-2C28-1D42-B971-4292A709C8F6}" type="slidenum">
              <a:rPr lang="en-US" smtClean="0">
                <a:solidFill>
                  <a:srgbClr val="555859"/>
                </a:solidFill>
              </a:rPr>
              <a:pPr/>
              <a:t>‹#›</a:t>
            </a:fld>
            <a:endParaRPr lang="en-US" dirty="0">
              <a:solidFill>
                <a:srgbClr val="555859"/>
              </a:solidFill>
            </a:endParaRPr>
          </a:p>
        </p:txBody>
      </p:sp>
      <p:sp>
        <p:nvSpPr>
          <p:cNvPr id="9" name="TextBox 8">
            <a:extLst>
              <a:ext uri="{FF2B5EF4-FFF2-40B4-BE49-F238E27FC236}">
                <a16:creationId xmlns:a16="http://schemas.microsoft.com/office/drawing/2014/main" xmlns="" id="{CEBA9D34-3FD9-4A4B-8B30-695ABCD3449C}"/>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702474"/>
                </a:solidFill>
              </a:rPr>
              <a:t>Centre of expertise</a:t>
            </a:r>
            <a:r>
              <a:rPr lang="en-GB" sz="1100" dirty="0">
                <a:solidFill>
                  <a:srgbClr val="702474"/>
                </a:solidFill>
              </a:rPr>
              <a:t/>
            </a:r>
            <a:br>
              <a:rPr lang="en-GB" sz="1100" dirty="0">
                <a:solidFill>
                  <a:srgbClr val="702474"/>
                </a:solidFill>
              </a:rPr>
            </a:br>
            <a:r>
              <a:rPr lang="en-GB" sz="1100" dirty="0">
                <a:solidFill>
                  <a:srgbClr val="702474"/>
                </a:solidFill>
              </a:rPr>
              <a:t>on child sexual abuse</a:t>
            </a:r>
          </a:p>
        </p:txBody>
      </p:sp>
    </p:spTree>
    <p:extLst>
      <p:ext uri="{BB962C8B-B14F-4D97-AF65-F5344CB8AC3E}">
        <p14:creationId xmlns:p14="http://schemas.microsoft.com/office/powerpoint/2010/main" val="3419601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512AD5A-2C28-1D42-B971-4292A709C8F6}" type="slidenum">
              <a:rPr lang="en-US" smtClean="0">
                <a:solidFill>
                  <a:srgbClr val="555859"/>
                </a:solidFill>
              </a:rPr>
              <a:pPr/>
              <a:t>‹#›</a:t>
            </a:fld>
            <a:endParaRPr lang="en-US" dirty="0">
              <a:solidFill>
                <a:srgbClr val="555859"/>
              </a:solidFill>
            </a:endParaRPr>
          </a:p>
        </p:txBody>
      </p:sp>
      <p:sp>
        <p:nvSpPr>
          <p:cNvPr id="8" name="TextBox 7">
            <a:extLst>
              <a:ext uri="{FF2B5EF4-FFF2-40B4-BE49-F238E27FC236}">
                <a16:creationId xmlns:a16="http://schemas.microsoft.com/office/drawing/2014/main" xmlns="" id="{FFD8E567-7F32-D24C-A402-337B62206995}"/>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702474"/>
                </a:solidFill>
              </a:rPr>
              <a:t>Centre of expertise</a:t>
            </a:r>
            <a:r>
              <a:rPr lang="en-GB" sz="1100" dirty="0">
                <a:solidFill>
                  <a:srgbClr val="702474"/>
                </a:solidFill>
              </a:rPr>
              <a:t/>
            </a:r>
            <a:br>
              <a:rPr lang="en-GB" sz="1100" dirty="0">
                <a:solidFill>
                  <a:srgbClr val="702474"/>
                </a:solidFill>
              </a:rPr>
            </a:br>
            <a:r>
              <a:rPr lang="en-GB" sz="1100" dirty="0">
                <a:solidFill>
                  <a:srgbClr val="702474"/>
                </a:solidFill>
              </a:rPr>
              <a:t>on child sexual abuse</a:t>
            </a:r>
          </a:p>
        </p:txBody>
      </p:sp>
    </p:spTree>
    <p:extLst>
      <p:ext uri="{BB962C8B-B14F-4D97-AF65-F5344CB8AC3E}">
        <p14:creationId xmlns:p14="http://schemas.microsoft.com/office/powerpoint/2010/main" val="1756532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512AD5A-2C28-1D42-B971-4292A709C8F6}" type="slidenum">
              <a:rPr lang="en-US" smtClean="0">
                <a:solidFill>
                  <a:srgbClr val="555859"/>
                </a:solidFill>
              </a:rPr>
              <a:pPr/>
              <a:t>‹#›</a:t>
            </a:fld>
            <a:endParaRPr lang="en-US" dirty="0">
              <a:solidFill>
                <a:srgbClr val="555859"/>
              </a:solidFill>
            </a:endParaRPr>
          </a:p>
        </p:txBody>
      </p:sp>
      <p:sp>
        <p:nvSpPr>
          <p:cNvPr id="8" name="TextBox 7">
            <a:extLst>
              <a:ext uri="{FF2B5EF4-FFF2-40B4-BE49-F238E27FC236}">
                <a16:creationId xmlns:a16="http://schemas.microsoft.com/office/drawing/2014/main" xmlns="" id="{7D919947-BD8B-084F-9C86-27A373071C04}"/>
              </a:ext>
            </a:extLst>
          </p:cNvPr>
          <p:cNvSpPr txBox="1"/>
          <p:nvPr userDrawn="1"/>
        </p:nvSpPr>
        <p:spPr>
          <a:xfrm>
            <a:off x="628651" y="4671991"/>
            <a:ext cx="1634103" cy="430887"/>
          </a:xfrm>
          <a:prstGeom prst="rect">
            <a:avLst/>
          </a:prstGeom>
          <a:noFill/>
        </p:spPr>
        <p:txBody>
          <a:bodyPr wrap="square" rtlCol="0">
            <a:spAutoFit/>
          </a:bodyPr>
          <a:lstStyle/>
          <a:p>
            <a:pPr>
              <a:defRPr/>
            </a:pPr>
            <a:r>
              <a:rPr lang="en-GB" sz="1100" b="1" dirty="0">
                <a:solidFill>
                  <a:srgbClr val="702474"/>
                </a:solidFill>
              </a:rPr>
              <a:t>Centre of expertise</a:t>
            </a:r>
            <a:r>
              <a:rPr lang="en-GB" sz="1100" dirty="0">
                <a:solidFill>
                  <a:srgbClr val="702474"/>
                </a:solidFill>
              </a:rPr>
              <a:t/>
            </a:r>
            <a:br>
              <a:rPr lang="en-GB" sz="1100" dirty="0">
                <a:solidFill>
                  <a:srgbClr val="702474"/>
                </a:solidFill>
              </a:rPr>
            </a:br>
            <a:r>
              <a:rPr lang="en-GB" sz="1100" dirty="0">
                <a:solidFill>
                  <a:srgbClr val="702474"/>
                </a:solidFill>
              </a:rPr>
              <a:t>on child sexual abuse</a:t>
            </a:r>
          </a:p>
        </p:txBody>
      </p:sp>
    </p:spTree>
    <p:extLst>
      <p:ext uri="{BB962C8B-B14F-4D97-AF65-F5344CB8AC3E}">
        <p14:creationId xmlns:p14="http://schemas.microsoft.com/office/powerpoint/2010/main" val="1696451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End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8949"/>
            <a:ext cx="7772400" cy="1156097"/>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1645103"/>
            <a:ext cx="7772400" cy="1108472"/>
          </a:xfrm>
        </p:spPr>
        <p:txBody>
          <a:bodyPr>
            <a:normAutofit/>
          </a:bodyPr>
          <a:lstStyle>
            <a:lvl1pPr marL="0" indent="0" algn="l">
              <a:lnSpc>
                <a:spcPct val="10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solidFill>
                  <a:srgbClr val="FFFFFF"/>
                </a:solidFill>
              </a:rPr>
              <a:pPr/>
              <a:t>‹#›</a:t>
            </a:fld>
            <a:endParaRPr lang="en-US" dirty="0">
              <a:solidFill>
                <a:srgbClr val="FFFFFF"/>
              </a:solidFill>
            </a:endParaRPr>
          </a:p>
        </p:txBody>
      </p:sp>
      <p:pic>
        <p:nvPicPr>
          <p:cNvPr id="16" name="Picture 15">
            <a:extLst>
              <a:ext uri="{FF2B5EF4-FFF2-40B4-BE49-F238E27FC236}">
                <a16:creationId xmlns:a16="http://schemas.microsoft.com/office/drawing/2014/main" xmlns="" id="{52D1213A-6DF5-D342-A478-23AD6AE04D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868" t="6637" r="16794" b="5546"/>
          <a:stretch/>
        </p:blipFill>
        <p:spPr>
          <a:xfrm>
            <a:off x="786297" y="3875194"/>
            <a:ext cx="1354779" cy="1022168"/>
          </a:xfrm>
          <a:prstGeom prst="rect">
            <a:avLst/>
          </a:prstGeom>
        </p:spPr>
      </p:pic>
      <p:sp>
        <p:nvSpPr>
          <p:cNvPr id="8" name="Footer Placeholder 3">
            <a:extLst>
              <a:ext uri="{FF2B5EF4-FFF2-40B4-BE49-F238E27FC236}">
                <a16:creationId xmlns:a16="http://schemas.microsoft.com/office/drawing/2014/main" xmlns="" id="{9D9A9188-B668-D049-A03F-3C766881C540}"/>
              </a:ext>
            </a:extLst>
          </p:cNvPr>
          <p:cNvSpPr txBox="1">
            <a:spLocks/>
          </p:cNvSpPr>
          <p:nvPr userDrawn="1"/>
        </p:nvSpPr>
        <p:spPr>
          <a:xfrm>
            <a:off x="7179820" y="4786872"/>
            <a:ext cx="1370415" cy="22098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solidFill>
                  <a:srgbClr val="FFFFFF"/>
                </a:solidFill>
              </a:rPr>
              <a:t>© CSA Centre</a:t>
            </a:r>
          </a:p>
        </p:txBody>
      </p:sp>
      <p:sp>
        <p:nvSpPr>
          <p:cNvPr id="10" name="Footer Placeholder 3">
            <a:extLst>
              <a:ext uri="{FF2B5EF4-FFF2-40B4-BE49-F238E27FC236}">
                <a16:creationId xmlns:a16="http://schemas.microsoft.com/office/drawing/2014/main" xmlns="" id="{B4295D74-E2D6-B340-BF2B-B40154E5DBB4}"/>
              </a:ext>
            </a:extLst>
          </p:cNvPr>
          <p:cNvSpPr txBox="1">
            <a:spLocks/>
          </p:cNvSpPr>
          <p:nvPr userDrawn="1"/>
        </p:nvSpPr>
        <p:spPr>
          <a:xfrm>
            <a:off x="4759021" y="3831486"/>
            <a:ext cx="1634103" cy="324929"/>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GB" dirty="0">
                <a:solidFill>
                  <a:srgbClr val="FFFFFF"/>
                </a:solidFill>
              </a:rPr>
              <a:t>020 8550 882</a:t>
            </a:r>
          </a:p>
          <a:p>
            <a:r>
              <a:rPr lang="en-GB" dirty="0">
                <a:solidFill>
                  <a:srgbClr val="FFFFFF"/>
                </a:solidFill>
              </a:rPr>
              <a:t>info@csacentre.org.uk</a:t>
            </a:r>
          </a:p>
        </p:txBody>
      </p:sp>
      <p:cxnSp>
        <p:nvCxnSpPr>
          <p:cNvPr id="18" name="Straight Connector 17">
            <a:extLst>
              <a:ext uri="{FF2B5EF4-FFF2-40B4-BE49-F238E27FC236}">
                <a16:creationId xmlns:a16="http://schemas.microsoft.com/office/drawing/2014/main" xmlns="" id="{F7CB45E8-2563-8044-ADA9-7EF7E98B475E}"/>
              </a:ext>
            </a:extLst>
          </p:cNvPr>
          <p:cNvCxnSpPr/>
          <p:nvPr userDrawn="1"/>
        </p:nvCxnSpPr>
        <p:spPr>
          <a:xfrm>
            <a:off x="786296" y="3739519"/>
            <a:ext cx="7671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xmlns="" id="{18626C7D-AE04-874F-A796-ABB099F429C7}"/>
              </a:ext>
            </a:extLst>
          </p:cNvPr>
          <p:cNvGrpSpPr/>
          <p:nvPr userDrawn="1"/>
        </p:nvGrpSpPr>
        <p:grpSpPr>
          <a:xfrm>
            <a:off x="7185748" y="3831487"/>
            <a:ext cx="1364487" cy="169534"/>
            <a:chOff x="7185747" y="4849004"/>
            <a:chExt cx="1364487" cy="226045"/>
          </a:xfrm>
        </p:grpSpPr>
        <p:sp>
          <p:nvSpPr>
            <p:cNvPr id="11" name="Footer Placeholder 3">
              <a:extLst>
                <a:ext uri="{FF2B5EF4-FFF2-40B4-BE49-F238E27FC236}">
                  <a16:creationId xmlns:a16="http://schemas.microsoft.com/office/drawing/2014/main" xmlns="" id="{6656B8E7-CA59-5E46-8A83-B802A77F0E08}"/>
                </a:ext>
              </a:extLst>
            </p:cNvPr>
            <p:cNvSpPr txBox="1">
              <a:spLocks/>
            </p:cNvSpPr>
            <p:nvPr userDrawn="1"/>
          </p:nvSpPr>
          <p:spPr>
            <a:xfrm>
              <a:off x="7185747" y="4849004"/>
              <a:ext cx="1364487" cy="226045"/>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600"/>
                </a:spcBef>
              </a:pPr>
              <a:r>
                <a:rPr lang="en-GB" dirty="0">
                  <a:solidFill>
                    <a:srgbClr val="FFFFFF"/>
                  </a:solidFill>
                </a:rPr>
                <a:t>@CSACentre</a:t>
              </a:r>
            </a:p>
          </p:txBody>
        </p:sp>
        <p:pic>
          <p:nvPicPr>
            <p:cNvPr id="24" name="Picture 23">
              <a:extLst>
                <a:ext uri="{FF2B5EF4-FFF2-40B4-BE49-F238E27FC236}">
                  <a16:creationId xmlns:a16="http://schemas.microsoft.com/office/drawing/2014/main" xmlns="" id="{E59ED70B-6DAF-254C-B119-C24865AFC8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40254" y="4877731"/>
              <a:ext cx="239480" cy="197318"/>
            </a:xfrm>
            <a:prstGeom prst="rect">
              <a:avLst/>
            </a:prstGeom>
          </p:spPr>
        </p:pic>
      </p:grpSp>
      <p:sp>
        <p:nvSpPr>
          <p:cNvPr id="26" name="Footer Placeholder 3">
            <a:extLst>
              <a:ext uri="{FF2B5EF4-FFF2-40B4-BE49-F238E27FC236}">
                <a16:creationId xmlns:a16="http://schemas.microsoft.com/office/drawing/2014/main" xmlns="" id="{D225F92D-823C-974F-8DC5-86221D18E5AF}"/>
              </a:ext>
            </a:extLst>
          </p:cNvPr>
          <p:cNvSpPr txBox="1">
            <a:spLocks/>
          </p:cNvSpPr>
          <p:nvPr userDrawn="1"/>
        </p:nvSpPr>
        <p:spPr>
          <a:xfrm>
            <a:off x="2230613" y="3831487"/>
            <a:ext cx="1634103" cy="1176365"/>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rgbClr val="FFFFFF"/>
                </a:solidFill>
              </a:rPr>
              <a:t>Centre of expertise</a:t>
            </a:r>
          </a:p>
          <a:p>
            <a:r>
              <a:rPr lang="en-GB" b="1" dirty="0">
                <a:solidFill>
                  <a:srgbClr val="FFFFFF"/>
                </a:solidFill>
              </a:rPr>
              <a:t>on child sexual abuse</a:t>
            </a:r>
          </a:p>
          <a:p>
            <a:pPr>
              <a:spcBef>
                <a:spcPts val="600"/>
              </a:spcBef>
            </a:pPr>
            <a:r>
              <a:rPr lang="en-GB" dirty="0">
                <a:solidFill>
                  <a:srgbClr val="FFFFFF"/>
                </a:solidFill>
              </a:rPr>
              <a:t>Tanners Lane</a:t>
            </a:r>
          </a:p>
          <a:p>
            <a:r>
              <a:rPr lang="en-GB" dirty="0">
                <a:solidFill>
                  <a:srgbClr val="FFFFFF"/>
                </a:solidFill>
              </a:rPr>
              <a:t>Barkingside, Illford</a:t>
            </a:r>
          </a:p>
          <a:p>
            <a:r>
              <a:rPr lang="en-GB" dirty="0">
                <a:solidFill>
                  <a:srgbClr val="FFFFFF"/>
                </a:solidFill>
              </a:rPr>
              <a:t>Essex IG6 1QG</a:t>
            </a:r>
          </a:p>
        </p:txBody>
      </p:sp>
    </p:spTree>
    <p:extLst>
      <p:ext uri="{BB962C8B-B14F-4D97-AF65-F5344CB8AC3E}">
        <p14:creationId xmlns:p14="http://schemas.microsoft.com/office/powerpoint/2010/main" val="98851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Break - Blu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C81EB51-3B89-194F-85AD-A178FDCDED3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60203"/>
          <a:stretch/>
        </p:blipFill>
        <p:spPr>
          <a:xfrm>
            <a:off x="0"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640440"/>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11" name="TextBox 10">
            <a:extLst>
              <a:ext uri="{FF2B5EF4-FFF2-40B4-BE49-F238E27FC236}">
                <a16:creationId xmlns="" xmlns:a16="http://schemas.microsoft.com/office/drawing/2014/main" id="{82314A8C-2B71-FB43-B353-9974B39BFCBB}"/>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r>
              <a:rPr lang="en-GB" sz="825" dirty="0">
                <a:solidFill>
                  <a:schemeClr val="bg1"/>
                </a:solidFill>
              </a:rPr>
              <a:t/>
            </a:r>
            <a:br>
              <a:rPr lang="en-GB" sz="825" dirty="0">
                <a:solidFill>
                  <a:schemeClr val="bg1"/>
                </a:solidFill>
              </a:rPr>
            </a:br>
            <a:r>
              <a:rPr lang="en-GB" sz="825" dirty="0">
                <a:solidFill>
                  <a:schemeClr val="bg1"/>
                </a:solidFill>
              </a:rPr>
              <a:t>on child sexual abuse</a:t>
            </a:r>
          </a:p>
        </p:txBody>
      </p:sp>
    </p:spTree>
    <p:extLst>
      <p:ext uri="{BB962C8B-B14F-4D97-AF65-F5344CB8AC3E}">
        <p14:creationId xmlns:p14="http://schemas.microsoft.com/office/powerpoint/2010/main" val="28152791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Break - Bright Green">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8A72849-C09E-C74D-AB13-2D4F3C9FC4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60203"/>
          <a:stretch/>
        </p:blipFill>
        <p:spPr>
          <a:xfrm>
            <a:off x="-4762"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640440"/>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10" name="TextBox 9">
            <a:extLst>
              <a:ext uri="{FF2B5EF4-FFF2-40B4-BE49-F238E27FC236}">
                <a16:creationId xmlns="" xmlns:a16="http://schemas.microsoft.com/office/drawing/2014/main" id="{BB060EF7-85EE-E947-BD14-C2C6175E02AD}"/>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r>
              <a:rPr lang="en-GB" sz="825" dirty="0">
                <a:solidFill>
                  <a:schemeClr val="bg1"/>
                </a:solidFill>
              </a:rPr>
              <a:t/>
            </a:r>
            <a:br>
              <a:rPr lang="en-GB" sz="825" dirty="0">
                <a:solidFill>
                  <a:schemeClr val="bg1"/>
                </a:solidFill>
              </a:rPr>
            </a:br>
            <a:r>
              <a:rPr lang="en-GB" sz="825" dirty="0">
                <a:solidFill>
                  <a:schemeClr val="bg1"/>
                </a:solidFill>
              </a:rPr>
              <a:t>on child sexual abuse</a:t>
            </a:r>
          </a:p>
        </p:txBody>
      </p:sp>
    </p:spTree>
    <p:extLst>
      <p:ext uri="{BB962C8B-B14F-4D97-AF65-F5344CB8AC3E}">
        <p14:creationId xmlns:p14="http://schemas.microsoft.com/office/powerpoint/2010/main" val="227266127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Break - Green">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6BE322A-3707-474A-A67D-F0DF114023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60203"/>
          <a:stretch/>
        </p:blipFill>
        <p:spPr>
          <a:xfrm>
            <a:off x="0"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640440"/>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10" name="TextBox 9">
            <a:extLst>
              <a:ext uri="{FF2B5EF4-FFF2-40B4-BE49-F238E27FC236}">
                <a16:creationId xmlns="" xmlns:a16="http://schemas.microsoft.com/office/drawing/2014/main" id="{CC1F54D9-9865-4C46-BBF1-F39E31A67911}"/>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r>
              <a:rPr lang="en-GB" sz="825" dirty="0">
                <a:solidFill>
                  <a:schemeClr val="bg1"/>
                </a:solidFill>
              </a:rPr>
              <a:t/>
            </a:r>
            <a:br>
              <a:rPr lang="en-GB" sz="825" dirty="0">
                <a:solidFill>
                  <a:schemeClr val="bg1"/>
                </a:solidFill>
              </a:rPr>
            </a:br>
            <a:r>
              <a:rPr lang="en-GB" sz="825" dirty="0">
                <a:solidFill>
                  <a:schemeClr val="bg1"/>
                </a:solidFill>
              </a:rPr>
              <a:t>on child sexual abuse</a:t>
            </a:r>
          </a:p>
        </p:txBody>
      </p:sp>
    </p:spTree>
    <p:extLst>
      <p:ext uri="{BB962C8B-B14F-4D97-AF65-F5344CB8AC3E}">
        <p14:creationId xmlns:p14="http://schemas.microsoft.com/office/powerpoint/2010/main" val="379506673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Break - Turquois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D09EFBA-1707-CE4A-A6C1-56B9E4498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60203"/>
          <a:stretch/>
        </p:blipFill>
        <p:spPr>
          <a:xfrm>
            <a:off x="0"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640440"/>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9" name="TextBox 8">
            <a:extLst>
              <a:ext uri="{FF2B5EF4-FFF2-40B4-BE49-F238E27FC236}">
                <a16:creationId xmlns="" xmlns:a16="http://schemas.microsoft.com/office/drawing/2014/main" id="{28248F70-9C91-7743-813A-CA4A83F1F9F9}"/>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r>
              <a:rPr lang="en-GB" sz="825" dirty="0">
                <a:solidFill>
                  <a:schemeClr val="bg1"/>
                </a:solidFill>
              </a:rPr>
              <a:t/>
            </a:r>
            <a:br>
              <a:rPr lang="en-GB" sz="825" dirty="0">
                <a:solidFill>
                  <a:schemeClr val="bg1"/>
                </a:solidFill>
              </a:rPr>
            </a:br>
            <a:r>
              <a:rPr lang="en-GB" sz="825" dirty="0">
                <a:solidFill>
                  <a:schemeClr val="bg1"/>
                </a:solidFill>
              </a:rPr>
              <a:t>on child sexual abuse</a:t>
            </a:r>
          </a:p>
        </p:txBody>
      </p:sp>
    </p:spTree>
    <p:extLst>
      <p:ext uri="{BB962C8B-B14F-4D97-AF65-F5344CB8AC3E}">
        <p14:creationId xmlns:p14="http://schemas.microsoft.com/office/powerpoint/2010/main" val="74860744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ackground image">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0F78D4D1-DA0F-2246-A5D9-D1BE2372B4D4}"/>
              </a:ext>
            </a:extLst>
          </p:cNvPr>
          <p:cNvPicPr>
            <a:picLocks noChangeAspect="1"/>
          </p:cNvPicPr>
          <p:nvPr/>
        </p:nvPicPr>
        <p:blipFill rotWithShape="1">
          <a:blip r:embed="rId2">
            <a:extLst>
              <a:ext uri="{28A0092B-C50C-407E-A947-70E740481C1C}">
                <a14:useLocalDpi xmlns:a14="http://schemas.microsoft.com/office/drawing/2010/main"/>
              </a:ext>
            </a:extLst>
          </a:blip>
          <a:srcRect l="25000"/>
          <a:stretch/>
        </p:blipFill>
        <p:spPr>
          <a:xfrm>
            <a:off x="0" y="0"/>
            <a:ext cx="9144000" cy="5143500"/>
          </a:xfrm>
          <a:prstGeom prst="rect">
            <a:avLst/>
          </a:prstGeom>
        </p:spPr>
      </p:pic>
      <p:sp>
        <p:nvSpPr>
          <p:cNvPr id="3" name="Slide Number Placeholder 2">
            <a:extLst>
              <a:ext uri="{FF2B5EF4-FFF2-40B4-BE49-F238E27FC236}">
                <a16:creationId xmlns="" xmlns:a16="http://schemas.microsoft.com/office/drawing/2014/main" id="{876BA647-502F-7E42-B7CD-B17634255562}"/>
              </a:ext>
            </a:extLst>
          </p:cNvPr>
          <p:cNvSpPr>
            <a:spLocks noGrp="1"/>
          </p:cNvSpPr>
          <p:nvPr>
            <p:ph type="sldNum" sz="quarter" idx="10"/>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6" name="Content Placeholder 2">
            <a:extLst>
              <a:ext uri="{FF2B5EF4-FFF2-40B4-BE49-F238E27FC236}">
                <a16:creationId xmlns="" xmlns:a16="http://schemas.microsoft.com/office/drawing/2014/main" id="{643B7A77-8C9C-DA43-AF45-CF1832142FAF}"/>
              </a:ext>
            </a:extLst>
          </p:cNvPr>
          <p:cNvSpPr>
            <a:spLocks noGrp="1"/>
          </p:cNvSpPr>
          <p:nvPr>
            <p:ph sz="half" idx="1"/>
          </p:nvPr>
        </p:nvSpPr>
        <p:spPr>
          <a:xfrm>
            <a:off x="628649" y="415631"/>
            <a:ext cx="4317820" cy="3238717"/>
          </a:xfrm>
          <a:solidFill>
            <a:schemeClr val="bg1">
              <a:alpha val="85000"/>
            </a:schemeClr>
          </a:solidFill>
        </p:spPr>
        <p:txBody>
          <a:bodyPr lIns="144000" tIns="144000" rIns="144000" bIns="144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 xmlns:a16="http://schemas.microsoft.com/office/drawing/2014/main" id="{AFF39ACD-D71E-BB47-BBCF-F1C2CCCBC57C}"/>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r>
              <a:rPr lang="en-GB" sz="825" dirty="0">
                <a:solidFill>
                  <a:schemeClr val="bg1"/>
                </a:solidFill>
              </a:rPr>
              <a:t/>
            </a:r>
            <a:br>
              <a:rPr lang="en-GB" sz="825" dirty="0">
                <a:solidFill>
                  <a:schemeClr val="bg1"/>
                </a:solidFill>
              </a:rPr>
            </a:br>
            <a:r>
              <a:rPr lang="en-GB" sz="825" dirty="0">
                <a:solidFill>
                  <a:schemeClr val="bg1"/>
                </a:solidFill>
              </a:rPr>
              <a:t>on child sexual abuse</a:t>
            </a:r>
          </a:p>
        </p:txBody>
      </p:sp>
      <p:pic>
        <p:nvPicPr>
          <p:cNvPr id="7" name="Picture 6">
            <a:extLst>
              <a:ext uri="{FF2B5EF4-FFF2-40B4-BE49-F238E27FC236}">
                <a16:creationId xmlns="" xmlns:a16="http://schemas.microsoft.com/office/drawing/2014/main" id="{594498BF-C9D9-9646-946E-B66D6B5402C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5000"/>
          <a:stretch/>
        </p:blipFill>
        <p:spPr>
          <a:xfrm>
            <a:off x="0" y="0"/>
            <a:ext cx="9144000" cy="5143500"/>
          </a:xfrm>
          <a:prstGeom prst="rect">
            <a:avLst/>
          </a:prstGeom>
        </p:spPr>
      </p:pic>
      <p:sp>
        <p:nvSpPr>
          <p:cNvPr id="10" name="TextBox 9">
            <a:extLst>
              <a:ext uri="{FF2B5EF4-FFF2-40B4-BE49-F238E27FC236}">
                <a16:creationId xmlns="" xmlns:a16="http://schemas.microsoft.com/office/drawing/2014/main" id="{32D6CD7E-A071-E841-B40D-C252487B4201}"/>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r>
              <a:rPr lang="en-GB" sz="825" dirty="0">
                <a:solidFill>
                  <a:schemeClr val="bg1"/>
                </a:solidFill>
              </a:rPr>
              <a:t/>
            </a:r>
            <a:br>
              <a:rPr lang="en-GB" sz="825" dirty="0">
                <a:solidFill>
                  <a:schemeClr val="bg1"/>
                </a:solidFill>
              </a:rPr>
            </a:br>
            <a:r>
              <a:rPr lang="en-GB" sz="825" dirty="0">
                <a:solidFill>
                  <a:schemeClr val="bg1"/>
                </a:solidFill>
              </a:rPr>
              <a:t>on child sexual abuse</a:t>
            </a:r>
          </a:p>
        </p:txBody>
      </p:sp>
      <p:pic>
        <p:nvPicPr>
          <p:cNvPr id="16" name="Picture 15">
            <a:extLst>
              <a:ext uri="{FF2B5EF4-FFF2-40B4-BE49-F238E27FC236}">
                <a16:creationId xmlns="" xmlns:a16="http://schemas.microsoft.com/office/drawing/2014/main" id="{F569A3B6-600E-9C42-B64D-105F53397A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4000" y="3014429"/>
            <a:ext cx="4320000" cy="2111099"/>
          </a:xfrm>
          <a:prstGeom prst="rect">
            <a:avLst/>
          </a:prstGeom>
        </p:spPr>
      </p:pic>
    </p:spTree>
    <p:extLst>
      <p:ext uri="{BB962C8B-B14F-4D97-AF65-F5344CB8AC3E}">
        <p14:creationId xmlns:p14="http://schemas.microsoft.com/office/powerpoint/2010/main" val="130293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plus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96108"/>
            <a:ext cx="3886200" cy="3263504"/>
          </a:xfrm>
        </p:spPr>
        <p:txBody>
          <a:bodyPr>
            <a:normAutofit/>
          </a:bodyPr>
          <a:lstStyle>
            <a:lvl1pPr>
              <a:defRPr sz="1200"/>
            </a:lvl1pPr>
            <a:lvl2pPr marL="159300" indent="-159300">
              <a:defRPr sz="1200"/>
            </a:lvl2pPr>
            <a:lvl3pPr marL="429300" indent="-159300">
              <a:defRPr sz="1200"/>
            </a:lvl3pPr>
            <a:lvl4pPr marL="699300" indent="-159300">
              <a:defRPr sz="1200"/>
            </a:lvl4pPr>
            <a:lvl5pPr marL="969300" indent="-1593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0" name="TextBox 9">
            <a:extLst>
              <a:ext uri="{FF2B5EF4-FFF2-40B4-BE49-F238E27FC236}">
                <a16:creationId xmlns="" xmlns:a16="http://schemas.microsoft.com/office/drawing/2014/main" id="{3D0203ED-4535-8D48-8BF1-BD081B081106}"/>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
        <p:nvSpPr>
          <p:cNvPr id="12" name="Picture Placeholder 11">
            <a:extLst>
              <a:ext uri="{FF2B5EF4-FFF2-40B4-BE49-F238E27FC236}">
                <a16:creationId xmlns="" xmlns:a16="http://schemas.microsoft.com/office/drawing/2014/main" id="{20C87A7F-1995-784B-8073-50A91DE6CFEF}"/>
              </a:ext>
            </a:extLst>
          </p:cNvPr>
          <p:cNvSpPr>
            <a:spLocks noGrp="1"/>
          </p:cNvSpPr>
          <p:nvPr>
            <p:ph type="pic" sz="quarter" idx="13"/>
          </p:nvPr>
        </p:nvSpPr>
        <p:spPr>
          <a:xfrm>
            <a:off x="4629150" y="1146908"/>
            <a:ext cx="3886200" cy="2916000"/>
          </a:xfrm>
        </p:spPr>
        <p:txBody>
          <a:bodyPr/>
          <a:lstStyle/>
          <a:p>
            <a:r>
              <a:rPr lang="en-US"/>
              <a:t>Click icon to add picture</a:t>
            </a:r>
            <a:endParaRPr lang="en-US" dirty="0"/>
          </a:p>
        </p:txBody>
      </p:sp>
      <p:sp>
        <p:nvSpPr>
          <p:cNvPr id="8" name="TextBox 7">
            <a:extLst>
              <a:ext uri="{FF2B5EF4-FFF2-40B4-BE49-F238E27FC236}">
                <a16:creationId xmlns="" xmlns:a16="http://schemas.microsoft.com/office/drawing/2014/main" id="{8BD648E6-6016-BC43-8CA3-C328B5FF1A07}"/>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r>
              <a:rPr lang="en-GB" sz="825" dirty="0">
                <a:solidFill>
                  <a:schemeClr val="tx2"/>
                </a:solidFill>
              </a:rPr>
              <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187656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38949"/>
            <a:ext cx="7647842" cy="64028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096108"/>
            <a:ext cx="7886700" cy="353661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70278" y="238949"/>
            <a:ext cx="465503" cy="241697"/>
          </a:xfrm>
          <a:prstGeom prst="rect">
            <a:avLst/>
          </a:prstGeom>
        </p:spPr>
        <p:txBody>
          <a:bodyPr vert="horz" lIns="91440" tIns="45720" rIns="91440" bIns="45720" rtlCol="0" anchor="t"/>
          <a:lstStyle>
            <a:lvl1pPr algn="r">
              <a:defRPr sz="750" b="1">
                <a:solidFill>
                  <a:schemeClr val="tx1"/>
                </a:solidFill>
              </a:defRPr>
            </a:lvl1pPr>
          </a:lstStyle>
          <a:p>
            <a:fld id="{5512AD5A-2C28-1D42-B971-4292A709C8F6}" type="slidenum">
              <a:rPr lang="en-US" smtClean="0"/>
              <a:pPr/>
              <a:t>‹#›</a:t>
            </a:fld>
            <a:endParaRPr lang="en-US" dirty="0"/>
          </a:p>
        </p:txBody>
      </p:sp>
    </p:spTree>
    <p:extLst>
      <p:ext uri="{BB962C8B-B14F-4D97-AF65-F5344CB8AC3E}">
        <p14:creationId xmlns:p14="http://schemas.microsoft.com/office/powerpoint/2010/main" val="335080894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hf hdr="0" ftr="0" dt="0"/>
  <p:txStyles>
    <p:titleStyle>
      <a:lvl1pPr marL="0" indent="0" algn="l" defTabSz="685800" rtl="0" eaLnBrk="1" latinLnBrk="0" hangingPunct="1">
        <a:lnSpc>
          <a:spcPct val="90000"/>
        </a:lnSpc>
        <a:spcBef>
          <a:spcPct val="0"/>
        </a:spcBef>
        <a:buFont typeface="+mj-lt"/>
        <a:buNone/>
        <a:defRPr sz="2100" kern="120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mn-lt"/>
          <a:ea typeface="+mn-ea"/>
          <a:cs typeface="+mn-cs"/>
        </a:defRPr>
      </a:lvl1pPr>
      <a:lvl2pPr marL="213300" indent="-2133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483300" indent="-2133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753300" indent="-2133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23300" indent="-2133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38949"/>
            <a:ext cx="7647842" cy="64028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8650" y="1096108"/>
            <a:ext cx="7886700" cy="353661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70278" y="238949"/>
            <a:ext cx="465503" cy="241697"/>
          </a:xfrm>
          <a:prstGeom prst="rect">
            <a:avLst/>
          </a:prstGeom>
        </p:spPr>
        <p:txBody>
          <a:bodyPr vert="horz" lIns="91440" tIns="45720" rIns="91440" bIns="45720" rtlCol="0" anchor="t"/>
          <a:lstStyle>
            <a:lvl1pPr algn="r">
              <a:defRPr sz="1000" b="1">
                <a:solidFill>
                  <a:schemeClr val="tx1"/>
                </a:solidFill>
              </a:defRPr>
            </a:lvl1pPr>
          </a:lstStyle>
          <a:p>
            <a:fld id="{5512AD5A-2C28-1D42-B971-4292A709C8F6}" type="slidenum">
              <a:rPr lang="en-US" smtClean="0">
                <a:solidFill>
                  <a:srgbClr val="555859"/>
                </a:solidFill>
              </a:rPr>
              <a:pPr/>
              <a:t>‹#›</a:t>
            </a:fld>
            <a:endParaRPr lang="en-US" dirty="0">
              <a:solidFill>
                <a:srgbClr val="555859"/>
              </a:solidFill>
            </a:endParaRPr>
          </a:p>
        </p:txBody>
      </p:sp>
    </p:spTree>
    <p:extLst>
      <p:ext uri="{BB962C8B-B14F-4D97-AF65-F5344CB8AC3E}">
        <p14:creationId xmlns:p14="http://schemas.microsoft.com/office/powerpoint/2010/main" val="360624070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p:hf hdr="0" ftr="0" dt="0"/>
  <p:txStyles>
    <p:titleStyle>
      <a:lvl1pPr marL="0" indent="0" algn="l" defTabSz="914400" rtl="0" eaLnBrk="1" latinLnBrk="0" hangingPunct="1">
        <a:lnSpc>
          <a:spcPct val="90000"/>
        </a:lnSpc>
        <a:spcBef>
          <a:spcPct val="0"/>
        </a:spcBef>
        <a:buFont typeface="+mj-lt"/>
        <a:buNone/>
        <a:defRPr sz="28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84400" indent="-2844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644400" indent="-2844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04400" indent="-2844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64400" indent="-2844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bvJ5uBlGYgE"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adc.bmj.com/content/106/2/10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hyperlink" Target="https://napac.org.uk/" TargetMode="External"/><Relationship Id="rId3" Type="http://schemas.openxmlformats.org/officeDocument/2006/relationships/hyperlink" Target="http://www.thebridgecanhelp.org/" TargetMode="External"/><Relationship Id="rId7" Type="http://schemas.openxmlformats.org/officeDocument/2006/relationships/hyperlink" Target="tel:0808%20801%200331"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www.rapecrisis.org.uk/" TargetMode="External"/><Relationship Id="rId5" Type="http://schemas.openxmlformats.org/officeDocument/2006/relationships/hyperlink" Target="tel:0808%20802%209999" TargetMode="External"/><Relationship Id="rId4" Type="http://schemas.openxmlformats.org/officeDocument/2006/relationships/hyperlink" Target="http://thesurvivorstrust.org/find-support" TargetMode="External"/><Relationship Id="rId9" Type="http://schemas.openxmlformats.org/officeDocument/2006/relationships/hyperlink" Target="https://www.survivorsuk.org/ways-we-can-help/online-helpline/"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www.thebridgecanhelp.org/"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hyperlink" Target="mailto:ubh-tr.thebridgecanhelp@nhs.ne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ons.gov.uk/peoplepopulationandcommunity/crimeandjustice/articles/childabuseextentandnatureenglandandwales/yearendingmarch201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a:extLst>
              <a:ext uri="{FF2B5EF4-FFF2-40B4-BE49-F238E27FC236}">
                <a16:creationId xmlns="" xmlns:a16="http://schemas.microsoft.com/office/drawing/2014/main" id="{A6F3CF32-BE7B-2D40-872A-8AEA4700C4C0}"/>
              </a:ext>
            </a:extLst>
          </p:cNvPr>
          <p:cNvSpPr>
            <a:spLocks noGrp="1"/>
          </p:cNvSpPr>
          <p:nvPr>
            <p:ph type="ctrTitle"/>
          </p:nvPr>
        </p:nvSpPr>
        <p:spPr/>
        <p:txBody>
          <a:bodyPr>
            <a:normAutofit fontScale="90000"/>
          </a:bodyPr>
          <a:lstStyle/>
          <a:p>
            <a:r>
              <a:rPr lang="en-GB" dirty="0"/>
              <a:t>Child sexual abuse (CSA): Understanding, Recognising and Responding when children tell</a:t>
            </a:r>
          </a:p>
        </p:txBody>
      </p:sp>
      <p:sp>
        <p:nvSpPr>
          <p:cNvPr id="3" name="Subtitle 2">
            <a:extLst>
              <a:ext uri="{FF2B5EF4-FFF2-40B4-BE49-F238E27FC236}">
                <a16:creationId xmlns="" xmlns:a16="http://schemas.microsoft.com/office/drawing/2014/main" id="{499BAA49-D8ED-D04E-8BE5-E2BF51B6D493}"/>
              </a:ext>
            </a:extLst>
          </p:cNvPr>
          <p:cNvSpPr>
            <a:spLocks noGrp="1"/>
          </p:cNvSpPr>
          <p:nvPr>
            <p:ph type="subTitle" idx="1"/>
          </p:nvPr>
        </p:nvSpPr>
        <p:spPr/>
        <p:txBody>
          <a:bodyPr>
            <a:normAutofit/>
          </a:bodyPr>
          <a:lstStyle/>
          <a:p>
            <a:r>
              <a:rPr lang="en-US" dirty="0" smtClean="0"/>
              <a:t>Dr Michelle Cutland</a:t>
            </a:r>
          </a:p>
          <a:p>
            <a:r>
              <a:rPr lang="en-US" dirty="0" smtClean="0"/>
              <a:t>Consultant Paediatrician</a:t>
            </a:r>
          </a:p>
          <a:p>
            <a:r>
              <a:rPr lang="en-US" dirty="0" smtClean="0"/>
              <a:t>Clinical Lead </a:t>
            </a:r>
            <a:r>
              <a:rPr lang="en-US" dirty="0" err="1" smtClean="0"/>
              <a:t>Paediatric</a:t>
            </a:r>
            <a:r>
              <a:rPr lang="en-US" dirty="0" smtClean="0"/>
              <a:t> service</a:t>
            </a:r>
            <a:r>
              <a:rPr lang="en-US" dirty="0"/>
              <a:t> </a:t>
            </a:r>
            <a:r>
              <a:rPr lang="en-US" dirty="0" smtClean="0"/>
              <a:t>The Bridge SARC</a:t>
            </a:r>
          </a:p>
        </p:txBody>
      </p:sp>
      <p:sp>
        <p:nvSpPr>
          <p:cNvPr id="7" name="Date Placeholder 6">
            <a:extLst>
              <a:ext uri="{FF2B5EF4-FFF2-40B4-BE49-F238E27FC236}">
                <a16:creationId xmlns="" xmlns:a16="http://schemas.microsoft.com/office/drawing/2014/main" id="{3389C038-F94C-074C-8FCB-96F6F45A4807}"/>
              </a:ext>
            </a:extLst>
          </p:cNvPr>
          <p:cNvSpPr>
            <a:spLocks noGrp="1"/>
          </p:cNvSpPr>
          <p:nvPr>
            <p:ph type="dt" sz="half" idx="10"/>
          </p:nvPr>
        </p:nvSpPr>
        <p:spPr/>
        <p:txBody>
          <a:bodyPr/>
          <a:lstStyle/>
          <a:p>
            <a:r>
              <a:rPr lang="en-US" baseline="30000" dirty="0" smtClean="0"/>
              <a:t>6th</a:t>
            </a:r>
            <a:r>
              <a:rPr lang="en-US" dirty="0" smtClean="0"/>
              <a:t> July 2021</a:t>
            </a:r>
            <a:endParaRPr lang="en-US" dirty="0"/>
          </a:p>
        </p:txBody>
      </p:sp>
      <p:sp>
        <p:nvSpPr>
          <p:cNvPr id="6" name="Slide Number Placeholder 5">
            <a:extLst>
              <a:ext uri="{FF2B5EF4-FFF2-40B4-BE49-F238E27FC236}">
                <a16:creationId xmlns="" xmlns:a16="http://schemas.microsoft.com/office/drawing/2014/main" id="{D651FFEA-90BC-1546-94F4-FFCD3CA78789}"/>
              </a:ext>
            </a:extLst>
          </p:cNvPr>
          <p:cNvSpPr>
            <a:spLocks noGrp="1"/>
          </p:cNvSpPr>
          <p:nvPr>
            <p:ph type="sldNum" sz="quarter" idx="12"/>
          </p:nvPr>
        </p:nvSpPr>
        <p:spPr/>
        <p:txBody>
          <a:bodyPr/>
          <a:lstStyle/>
          <a:p>
            <a:fld id="{5512AD5A-2C28-1D42-B971-4292A709C8F6}" type="slidenum">
              <a:rPr lang="en-US" smtClean="0"/>
              <a:t>1</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26" y="0"/>
            <a:ext cx="28098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4293" y="171450"/>
            <a:ext cx="2786062"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872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Reasons children can’t be expected to tell us</a:t>
            </a:r>
            <a:endParaRPr lang="en-GB" dirty="0"/>
          </a:p>
        </p:txBody>
      </p:sp>
      <p:sp>
        <p:nvSpPr>
          <p:cNvPr id="3" name="Content Placeholder 2"/>
          <p:cNvSpPr>
            <a:spLocks noGrp="1"/>
          </p:cNvSpPr>
          <p:nvPr>
            <p:ph sz="half" idx="1"/>
          </p:nvPr>
        </p:nvSpPr>
        <p:spPr/>
        <p:txBody>
          <a:bodyPr/>
          <a:lstStyle/>
          <a:p>
            <a:r>
              <a:rPr lang="en-GB" dirty="0"/>
              <a:t>Studies with children and young people, and retrospective studies with adult survivors, have identified a number of factors which affect a child’s willingness and capacity to </a:t>
            </a:r>
            <a:r>
              <a:rPr lang="en-GB" dirty="0" smtClean="0"/>
              <a:t>talk about CSA.</a:t>
            </a:r>
          </a:p>
          <a:p>
            <a:r>
              <a:rPr lang="en-GB" dirty="0" smtClean="0"/>
              <a:t> </a:t>
            </a:r>
            <a:r>
              <a:rPr lang="en-GB" dirty="0"/>
              <a:t>These include:</a:t>
            </a:r>
          </a:p>
          <a:p>
            <a:endParaRPr lang="en-GB" dirty="0"/>
          </a:p>
          <a:p>
            <a:pPr marL="285750" lvl="0" indent="-285750">
              <a:buFont typeface="Arial" panose="020B0604020202020204" pitchFamily="34" charset="0"/>
              <a:buChar char="•"/>
            </a:pPr>
            <a:r>
              <a:rPr lang="en-GB" dirty="0"/>
              <a:t>the child’s relationship with the abuser</a:t>
            </a:r>
          </a:p>
          <a:p>
            <a:pPr marL="285750" lvl="0" indent="-285750">
              <a:buFont typeface="Arial" panose="020B0604020202020204" pitchFamily="34" charset="0"/>
              <a:buChar char="•"/>
            </a:pPr>
            <a:r>
              <a:rPr lang="en-GB" dirty="0"/>
              <a:t>how old they were when the abuse first happened</a:t>
            </a:r>
          </a:p>
          <a:p>
            <a:pPr marL="285750" lvl="0" indent="-285750">
              <a:buFont typeface="Arial" panose="020B0604020202020204" pitchFamily="34" charset="0"/>
              <a:buChar char="•"/>
            </a:pPr>
            <a:r>
              <a:rPr lang="en-GB" dirty="0"/>
              <a:t>the type and severity of the abuse</a:t>
            </a:r>
          </a:p>
          <a:p>
            <a:pPr marL="285750" lvl="0" indent="-285750">
              <a:buFont typeface="Arial" panose="020B0604020202020204" pitchFamily="34" charset="0"/>
              <a:buChar char="•"/>
            </a:pPr>
            <a:r>
              <a:rPr lang="en-GB" dirty="0"/>
              <a:t>demographic variables such as ethnicity and gender.</a:t>
            </a:r>
          </a:p>
          <a:p>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pPr/>
              <a:t>10</a:t>
            </a:fld>
            <a:endParaRPr lang="en-US" dirty="0"/>
          </a:p>
        </p:txBody>
      </p:sp>
      <p:sp>
        <p:nvSpPr>
          <p:cNvPr id="5" name="Picture Placeholder 4"/>
          <p:cNvSpPr>
            <a:spLocks noGrp="1"/>
          </p:cNvSpPr>
          <p:nvPr>
            <p:ph type="pic" sz="quarter" idx="13"/>
          </p:nvPr>
        </p:nvSpPr>
        <p:spPr/>
      </p:sp>
      <p:grpSp>
        <p:nvGrpSpPr>
          <p:cNvPr id="6" name="Group 5"/>
          <p:cNvGrpSpPr/>
          <p:nvPr/>
        </p:nvGrpSpPr>
        <p:grpSpPr>
          <a:xfrm>
            <a:off x="4629150" y="841971"/>
            <a:ext cx="4058415" cy="4098671"/>
            <a:chOff x="3097455" y="1546881"/>
            <a:chExt cx="3500132" cy="3431022"/>
          </a:xfrm>
        </p:grpSpPr>
        <p:sp>
          <p:nvSpPr>
            <p:cNvPr id="9" name="Freeform 8"/>
            <p:cNvSpPr/>
            <p:nvPr/>
          </p:nvSpPr>
          <p:spPr>
            <a:xfrm>
              <a:off x="3097455" y="1546881"/>
              <a:ext cx="3500132" cy="519851"/>
            </a:xfrm>
            <a:custGeom>
              <a:avLst/>
              <a:gdLst>
                <a:gd name="connsiteX0" fmla="*/ 0 w 3500132"/>
                <a:gd name="connsiteY0" fmla="*/ 86659 h 519851"/>
                <a:gd name="connsiteX1" fmla="*/ 86659 w 3500132"/>
                <a:gd name="connsiteY1" fmla="*/ 0 h 519851"/>
                <a:gd name="connsiteX2" fmla="*/ 3413473 w 3500132"/>
                <a:gd name="connsiteY2" fmla="*/ 0 h 519851"/>
                <a:gd name="connsiteX3" fmla="*/ 3500132 w 3500132"/>
                <a:gd name="connsiteY3" fmla="*/ 86659 h 519851"/>
                <a:gd name="connsiteX4" fmla="*/ 3500132 w 3500132"/>
                <a:gd name="connsiteY4" fmla="*/ 433192 h 519851"/>
                <a:gd name="connsiteX5" fmla="*/ 3413473 w 3500132"/>
                <a:gd name="connsiteY5" fmla="*/ 519851 h 519851"/>
                <a:gd name="connsiteX6" fmla="*/ 86659 w 3500132"/>
                <a:gd name="connsiteY6" fmla="*/ 519851 h 519851"/>
                <a:gd name="connsiteX7" fmla="*/ 0 w 3500132"/>
                <a:gd name="connsiteY7" fmla="*/ 433192 h 519851"/>
                <a:gd name="connsiteX8" fmla="*/ 0 w 3500132"/>
                <a:gd name="connsiteY8" fmla="*/ 86659 h 51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132" h="519851">
                  <a:moveTo>
                    <a:pt x="0" y="86659"/>
                  </a:moveTo>
                  <a:cubicBezTo>
                    <a:pt x="0" y="38799"/>
                    <a:pt x="38799" y="0"/>
                    <a:pt x="86659" y="0"/>
                  </a:cubicBezTo>
                  <a:lnTo>
                    <a:pt x="3413473" y="0"/>
                  </a:lnTo>
                  <a:cubicBezTo>
                    <a:pt x="3461333" y="0"/>
                    <a:pt x="3500132" y="38799"/>
                    <a:pt x="3500132" y="86659"/>
                  </a:cubicBezTo>
                  <a:lnTo>
                    <a:pt x="3500132" y="433192"/>
                  </a:lnTo>
                  <a:cubicBezTo>
                    <a:pt x="3500132" y="481052"/>
                    <a:pt x="3461333" y="519851"/>
                    <a:pt x="3413473" y="519851"/>
                  </a:cubicBezTo>
                  <a:lnTo>
                    <a:pt x="86659" y="519851"/>
                  </a:lnTo>
                  <a:cubicBezTo>
                    <a:pt x="38799" y="519851"/>
                    <a:pt x="0" y="481052"/>
                    <a:pt x="0" y="433192"/>
                  </a:cubicBezTo>
                  <a:lnTo>
                    <a:pt x="0" y="8665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6286" tIns="146286" rIns="146286" bIns="146286" numCol="1" spcCol="1270" anchor="ctr" anchorCtr="0">
              <a:noAutofit/>
            </a:bodyPr>
            <a:lstStyle/>
            <a:p>
              <a:pPr lvl="0" algn="ctr" defTabSz="755650">
                <a:lnSpc>
                  <a:spcPct val="90000"/>
                </a:lnSpc>
                <a:spcBef>
                  <a:spcPct val="0"/>
                </a:spcBef>
                <a:spcAft>
                  <a:spcPct val="35000"/>
                </a:spcAft>
              </a:pPr>
              <a:r>
                <a:rPr lang="en-GB" sz="1700" kern="1200" dirty="0" smtClean="0"/>
                <a:t>Lacking language</a:t>
              </a:r>
              <a:endParaRPr lang="en-GB" sz="1700" kern="1200" dirty="0"/>
            </a:p>
          </p:txBody>
        </p:sp>
        <p:sp>
          <p:nvSpPr>
            <p:cNvPr id="11" name="Freeform 10"/>
            <p:cNvSpPr/>
            <p:nvPr/>
          </p:nvSpPr>
          <p:spPr>
            <a:xfrm>
              <a:off x="3097455" y="2129115"/>
              <a:ext cx="3500132" cy="519851"/>
            </a:xfrm>
            <a:custGeom>
              <a:avLst/>
              <a:gdLst>
                <a:gd name="connsiteX0" fmla="*/ 0 w 3500132"/>
                <a:gd name="connsiteY0" fmla="*/ 86659 h 519851"/>
                <a:gd name="connsiteX1" fmla="*/ 86659 w 3500132"/>
                <a:gd name="connsiteY1" fmla="*/ 0 h 519851"/>
                <a:gd name="connsiteX2" fmla="*/ 3413473 w 3500132"/>
                <a:gd name="connsiteY2" fmla="*/ 0 h 519851"/>
                <a:gd name="connsiteX3" fmla="*/ 3500132 w 3500132"/>
                <a:gd name="connsiteY3" fmla="*/ 86659 h 519851"/>
                <a:gd name="connsiteX4" fmla="*/ 3500132 w 3500132"/>
                <a:gd name="connsiteY4" fmla="*/ 433192 h 519851"/>
                <a:gd name="connsiteX5" fmla="*/ 3413473 w 3500132"/>
                <a:gd name="connsiteY5" fmla="*/ 519851 h 519851"/>
                <a:gd name="connsiteX6" fmla="*/ 86659 w 3500132"/>
                <a:gd name="connsiteY6" fmla="*/ 519851 h 519851"/>
                <a:gd name="connsiteX7" fmla="*/ 0 w 3500132"/>
                <a:gd name="connsiteY7" fmla="*/ 433192 h 519851"/>
                <a:gd name="connsiteX8" fmla="*/ 0 w 3500132"/>
                <a:gd name="connsiteY8" fmla="*/ 86659 h 51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132" h="519851">
                  <a:moveTo>
                    <a:pt x="0" y="86659"/>
                  </a:moveTo>
                  <a:cubicBezTo>
                    <a:pt x="0" y="38799"/>
                    <a:pt x="38799" y="0"/>
                    <a:pt x="86659" y="0"/>
                  </a:cubicBezTo>
                  <a:lnTo>
                    <a:pt x="3413473" y="0"/>
                  </a:lnTo>
                  <a:cubicBezTo>
                    <a:pt x="3461333" y="0"/>
                    <a:pt x="3500132" y="38799"/>
                    <a:pt x="3500132" y="86659"/>
                  </a:cubicBezTo>
                  <a:lnTo>
                    <a:pt x="3500132" y="433192"/>
                  </a:lnTo>
                  <a:cubicBezTo>
                    <a:pt x="3500132" y="481052"/>
                    <a:pt x="3461333" y="519851"/>
                    <a:pt x="3413473" y="519851"/>
                  </a:cubicBezTo>
                  <a:lnTo>
                    <a:pt x="86659" y="519851"/>
                  </a:lnTo>
                  <a:cubicBezTo>
                    <a:pt x="38799" y="519851"/>
                    <a:pt x="0" y="481052"/>
                    <a:pt x="0" y="433192"/>
                  </a:cubicBezTo>
                  <a:lnTo>
                    <a:pt x="0" y="8665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6286" tIns="146286" rIns="146286" bIns="146286" numCol="1" spcCol="1270" anchor="ctr" anchorCtr="0">
              <a:noAutofit/>
            </a:bodyPr>
            <a:lstStyle/>
            <a:p>
              <a:pPr lvl="0" algn="ctr" defTabSz="755650">
                <a:lnSpc>
                  <a:spcPct val="90000"/>
                </a:lnSpc>
                <a:spcBef>
                  <a:spcPct val="0"/>
                </a:spcBef>
                <a:spcAft>
                  <a:spcPct val="35000"/>
                </a:spcAft>
              </a:pPr>
              <a:r>
                <a:rPr lang="en-GB" sz="1700" kern="1200" dirty="0" smtClean="0"/>
                <a:t>Doesn’t recognise it as abuse</a:t>
              </a:r>
              <a:endParaRPr lang="en-GB" sz="1700" kern="1200" dirty="0"/>
            </a:p>
          </p:txBody>
        </p:sp>
        <p:sp>
          <p:nvSpPr>
            <p:cNvPr id="13" name="Freeform 12"/>
            <p:cNvSpPr/>
            <p:nvPr/>
          </p:nvSpPr>
          <p:spPr>
            <a:xfrm>
              <a:off x="3097455" y="2711350"/>
              <a:ext cx="3500132" cy="519851"/>
            </a:xfrm>
            <a:custGeom>
              <a:avLst/>
              <a:gdLst>
                <a:gd name="connsiteX0" fmla="*/ 0 w 3500132"/>
                <a:gd name="connsiteY0" fmla="*/ 86659 h 519851"/>
                <a:gd name="connsiteX1" fmla="*/ 86659 w 3500132"/>
                <a:gd name="connsiteY1" fmla="*/ 0 h 519851"/>
                <a:gd name="connsiteX2" fmla="*/ 3413473 w 3500132"/>
                <a:gd name="connsiteY2" fmla="*/ 0 h 519851"/>
                <a:gd name="connsiteX3" fmla="*/ 3500132 w 3500132"/>
                <a:gd name="connsiteY3" fmla="*/ 86659 h 519851"/>
                <a:gd name="connsiteX4" fmla="*/ 3500132 w 3500132"/>
                <a:gd name="connsiteY4" fmla="*/ 433192 h 519851"/>
                <a:gd name="connsiteX5" fmla="*/ 3413473 w 3500132"/>
                <a:gd name="connsiteY5" fmla="*/ 519851 h 519851"/>
                <a:gd name="connsiteX6" fmla="*/ 86659 w 3500132"/>
                <a:gd name="connsiteY6" fmla="*/ 519851 h 519851"/>
                <a:gd name="connsiteX7" fmla="*/ 0 w 3500132"/>
                <a:gd name="connsiteY7" fmla="*/ 433192 h 519851"/>
                <a:gd name="connsiteX8" fmla="*/ 0 w 3500132"/>
                <a:gd name="connsiteY8" fmla="*/ 86659 h 51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132" h="519851">
                  <a:moveTo>
                    <a:pt x="0" y="86659"/>
                  </a:moveTo>
                  <a:cubicBezTo>
                    <a:pt x="0" y="38799"/>
                    <a:pt x="38799" y="0"/>
                    <a:pt x="86659" y="0"/>
                  </a:cubicBezTo>
                  <a:lnTo>
                    <a:pt x="3413473" y="0"/>
                  </a:lnTo>
                  <a:cubicBezTo>
                    <a:pt x="3461333" y="0"/>
                    <a:pt x="3500132" y="38799"/>
                    <a:pt x="3500132" y="86659"/>
                  </a:cubicBezTo>
                  <a:lnTo>
                    <a:pt x="3500132" y="433192"/>
                  </a:lnTo>
                  <a:cubicBezTo>
                    <a:pt x="3500132" y="481052"/>
                    <a:pt x="3461333" y="519851"/>
                    <a:pt x="3413473" y="519851"/>
                  </a:cubicBezTo>
                  <a:lnTo>
                    <a:pt x="86659" y="519851"/>
                  </a:lnTo>
                  <a:cubicBezTo>
                    <a:pt x="38799" y="519851"/>
                    <a:pt x="0" y="481052"/>
                    <a:pt x="0" y="433192"/>
                  </a:cubicBezTo>
                  <a:lnTo>
                    <a:pt x="0" y="8665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6286" tIns="146286" rIns="146286" bIns="146286" numCol="1" spcCol="1270" anchor="ctr" anchorCtr="0">
              <a:noAutofit/>
            </a:bodyPr>
            <a:lstStyle/>
            <a:p>
              <a:pPr lvl="0" algn="ctr" defTabSz="755650">
                <a:lnSpc>
                  <a:spcPct val="90000"/>
                </a:lnSpc>
                <a:spcBef>
                  <a:spcPct val="0"/>
                </a:spcBef>
                <a:spcAft>
                  <a:spcPct val="35000"/>
                </a:spcAft>
              </a:pPr>
              <a:r>
                <a:rPr lang="en-GB" sz="1700" kern="1200" dirty="0" smtClean="0"/>
                <a:t>Shame or embarrassment </a:t>
              </a:r>
              <a:endParaRPr lang="en-GB" sz="1700" kern="1200" dirty="0"/>
            </a:p>
          </p:txBody>
        </p:sp>
        <p:sp>
          <p:nvSpPr>
            <p:cNvPr id="15" name="Freeform 14"/>
            <p:cNvSpPr/>
            <p:nvPr/>
          </p:nvSpPr>
          <p:spPr>
            <a:xfrm>
              <a:off x="3097455" y="3293584"/>
              <a:ext cx="3500132" cy="519851"/>
            </a:xfrm>
            <a:custGeom>
              <a:avLst/>
              <a:gdLst>
                <a:gd name="connsiteX0" fmla="*/ 0 w 3500132"/>
                <a:gd name="connsiteY0" fmla="*/ 86659 h 519851"/>
                <a:gd name="connsiteX1" fmla="*/ 86659 w 3500132"/>
                <a:gd name="connsiteY1" fmla="*/ 0 h 519851"/>
                <a:gd name="connsiteX2" fmla="*/ 3413473 w 3500132"/>
                <a:gd name="connsiteY2" fmla="*/ 0 h 519851"/>
                <a:gd name="connsiteX3" fmla="*/ 3500132 w 3500132"/>
                <a:gd name="connsiteY3" fmla="*/ 86659 h 519851"/>
                <a:gd name="connsiteX4" fmla="*/ 3500132 w 3500132"/>
                <a:gd name="connsiteY4" fmla="*/ 433192 h 519851"/>
                <a:gd name="connsiteX5" fmla="*/ 3413473 w 3500132"/>
                <a:gd name="connsiteY5" fmla="*/ 519851 h 519851"/>
                <a:gd name="connsiteX6" fmla="*/ 86659 w 3500132"/>
                <a:gd name="connsiteY6" fmla="*/ 519851 h 519851"/>
                <a:gd name="connsiteX7" fmla="*/ 0 w 3500132"/>
                <a:gd name="connsiteY7" fmla="*/ 433192 h 519851"/>
                <a:gd name="connsiteX8" fmla="*/ 0 w 3500132"/>
                <a:gd name="connsiteY8" fmla="*/ 86659 h 51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132" h="519851">
                  <a:moveTo>
                    <a:pt x="0" y="86659"/>
                  </a:moveTo>
                  <a:cubicBezTo>
                    <a:pt x="0" y="38799"/>
                    <a:pt x="38799" y="0"/>
                    <a:pt x="86659" y="0"/>
                  </a:cubicBezTo>
                  <a:lnTo>
                    <a:pt x="3413473" y="0"/>
                  </a:lnTo>
                  <a:cubicBezTo>
                    <a:pt x="3461333" y="0"/>
                    <a:pt x="3500132" y="38799"/>
                    <a:pt x="3500132" y="86659"/>
                  </a:cubicBezTo>
                  <a:lnTo>
                    <a:pt x="3500132" y="433192"/>
                  </a:lnTo>
                  <a:cubicBezTo>
                    <a:pt x="3500132" y="481052"/>
                    <a:pt x="3461333" y="519851"/>
                    <a:pt x="3413473" y="519851"/>
                  </a:cubicBezTo>
                  <a:lnTo>
                    <a:pt x="86659" y="519851"/>
                  </a:lnTo>
                  <a:cubicBezTo>
                    <a:pt x="38799" y="519851"/>
                    <a:pt x="0" y="481052"/>
                    <a:pt x="0" y="433192"/>
                  </a:cubicBezTo>
                  <a:lnTo>
                    <a:pt x="0" y="8665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6286" tIns="146286" rIns="146286" bIns="146286" numCol="1" spcCol="1270" anchor="ctr" anchorCtr="0">
              <a:noAutofit/>
            </a:bodyPr>
            <a:lstStyle/>
            <a:p>
              <a:pPr lvl="0" algn="ctr" defTabSz="755650">
                <a:lnSpc>
                  <a:spcPct val="90000"/>
                </a:lnSpc>
                <a:spcBef>
                  <a:spcPct val="0"/>
                </a:spcBef>
                <a:spcAft>
                  <a:spcPct val="35000"/>
                </a:spcAft>
              </a:pPr>
              <a:r>
                <a:rPr lang="en-GB" sz="1700" kern="1200" dirty="0" smtClean="0"/>
                <a:t>Threat or manipulation </a:t>
              </a:r>
              <a:endParaRPr lang="en-GB" sz="1700" kern="1200" dirty="0"/>
            </a:p>
          </p:txBody>
        </p:sp>
        <p:sp>
          <p:nvSpPr>
            <p:cNvPr id="17" name="Freeform 16"/>
            <p:cNvSpPr/>
            <p:nvPr/>
          </p:nvSpPr>
          <p:spPr>
            <a:xfrm>
              <a:off x="3097455" y="3875818"/>
              <a:ext cx="3500132" cy="519851"/>
            </a:xfrm>
            <a:custGeom>
              <a:avLst/>
              <a:gdLst>
                <a:gd name="connsiteX0" fmla="*/ 0 w 3500132"/>
                <a:gd name="connsiteY0" fmla="*/ 86659 h 519851"/>
                <a:gd name="connsiteX1" fmla="*/ 86659 w 3500132"/>
                <a:gd name="connsiteY1" fmla="*/ 0 h 519851"/>
                <a:gd name="connsiteX2" fmla="*/ 3413473 w 3500132"/>
                <a:gd name="connsiteY2" fmla="*/ 0 h 519851"/>
                <a:gd name="connsiteX3" fmla="*/ 3500132 w 3500132"/>
                <a:gd name="connsiteY3" fmla="*/ 86659 h 519851"/>
                <a:gd name="connsiteX4" fmla="*/ 3500132 w 3500132"/>
                <a:gd name="connsiteY4" fmla="*/ 433192 h 519851"/>
                <a:gd name="connsiteX5" fmla="*/ 3413473 w 3500132"/>
                <a:gd name="connsiteY5" fmla="*/ 519851 h 519851"/>
                <a:gd name="connsiteX6" fmla="*/ 86659 w 3500132"/>
                <a:gd name="connsiteY6" fmla="*/ 519851 h 519851"/>
                <a:gd name="connsiteX7" fmla="*/ 0 w 3500132"/>
                <a:gd name="connsiteY7" fmla="*/ 433192 h 519851"/>
                <a:gd name="connsiteX8" fmla="*/ 0 w 3500132"/>
                <a:gd name="connsiteY8" fmla="*/ 86659 h 51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132" h="519851">
                  <a:moveTo>
                    <a:pt x="0" y="86659"/>
                  </a:moveTo>
                  <a:cubicBezTo>
                    <a:pt x="0" y="38799"/>
                    <a:pt x="38799" y="0"/>
                    <a:pt x="86659" y="0"/>
                  </a:cubicBezTo>
                  <a:lnTo>
                    <a:pt x="3413473" y="0"/>
                  </a:lnTo>
                  <a:cubicBezTo>
                    <a:pt x="3461333" y="0"/>
                    <a:pt x="3500132" y="38799"/>
                    <a:pt x="3500132" y="86659"/>
                  </a:cubicBezTo>
                  <a:lnTo>
                    <a:pt x="3500132" y="433192"/>
                  </a:lnTo>
                  <a:cubicBezTo>
                    <a:pt x="3500132" y="481052"/>
                    <a:pt x="3461333" y="519851"/>
                    <a:pt x="3413473" y="519851"/>
                  </a:cubicBezTo>
                  <a:lnTo>
                    <a:pt x="86659" y="519851"/>
                  </a:lnTo>
                  <a:cubicBezTo>
                    <a:pt x="38799" y="519851"/>
                    <a:pt x="0" y="481052"/>
                    <a:pt x="0" y="433192"/>
                  </a:cubicBezTo>
                  <a:lnTo>
                    <a:pt x="0" y="8665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6286" tIns="146286" rIns="146286" bIns="146286" numCol="1" spcCol="1270" anchor="ctr" anchorCtr="0">
              <a:noAutofit/>
            </a:bodyPr>
            <a:lstStyle/>
            <a:p>
              <a:pPr lvl="0" algn="ctr" defTabSz="755650">
                <a:lnSpc>
                  <a:spcPct val="90000"/>
                </a:lnSpc>
                <a:spcBef>
                  <a:spcPct val="0"/>
                </a:spcBef>
                <a:spcAft>
                  <a:spcPct val="35000"/>
                </a:spcAft>
              </a:pPr>
              <a:r>
                <a:rPr lang="en-GB" sz="1700" kern="1200" dirty="0" smtClean="0"/>
                <a:t>Fear of the consequences</a:t>
              </a:r>
              <a:endParaRPr lang="en-GB" sz="1700" kern="1200" dirty="0"/>
            </a:p>
          </p:txBody>
        </p:sp>
        <p:sp>
          <p:nvSpPr>
            <p:cNvPr id="19" name="Freeform 18"/>
            <p:cNvSpPr/>
            <p:nvPr/>
          </p:nvSpPr>
          <p:spPr>
            <a:xfrm>
              <a:off x="3097455" y="4458052"/>
              <a:ext cx="3500132" cy="519851"/>
            </a:xfrm>
            <a:custGeom>
              <a:avLst/>
              <a:gdLst>
                <a:gd name="connsiteX0" fmla="*/ 0 w 3500132"/>
                <a:gd name="connsiteY0" fmla="*/ 86659 h 519851"/>
                <a:gd name="connsiteX1" fmla="*/ 86659 w 3500132"/>
                <a:gd name="connsiteY1" fmla="*/ 0 h 519851"/>
                <a:gd name="connsiteX2" fmla="*/ 3413473 w 3500132"/>
                <a:gd name="connsiteY2" fmla="*/ 0 h 519851"/>
                <a:gd name="connsiteX3" fmla="*/ 3500132 w 3500132"/>
                <a:gd name="connsiteY3" fmla="*/ 86659 h 519851"/>
                <a:gd name="connsiteX4" fmla="*/ 3500132 w 3500132"/>
                <a:gd name="connsiteY4" fmla="*/ 433192 h 519851"/>
                <a:gd name="connsiteX5" fmla="*/ 3413473 w 3500132"/>
                <a:gd name="connsiteY5" fmla="*/ 519851 h 519851"/>
                <a:gd name="connsiteX6" fmla="*/ 86659 w 3500132"/>
                <a:gd name="connsiteY6" fmla="*/ 519851 h 519851"/>
                <a:gd name="connsiteX7" fmla="*/ 0 w 3500132"/>
                <a:gd name="connsiteY7" fmla="*/ 433192 h 519851"/>
                <a:gd name="connsiteX8" fmla="*/ 0 w 3500132"/>
                <a:gd name="connsiteY8" fmla="*/ 86659 h 51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132" h="519851">
                  <a:moveTo>
                    <a:pt x="0" y="86659"/>
                  </a:moveTo>
                  <a:cubicBezTo>
                    <a:pt x="0" y="38799"/>
                    <a:pt x="38799" y="0"/>
                    <a:pt x="86659" y="0"/>
                  </a:cubicBezTo>
                  <a:lnTo>
                    <a:pt x="3413473" y="0"/>
                  </a:lnTo>
                  <a:cubicBezTo>
                    <a:pt x="3461333" y="0"/>
                    <a:pt x="3500132" y="38799"/>
                    <a:pt x="3500132" y="86659"/>
                  </a:cubicBezTo>
                  <a:lnTo>
                    <a:pt x="3500132" y="433192"/>
                  </a:lnTo>
                  <a:cubicBezTo>
                    <a:pt x="3500132" y="481052"/>
                    <a:pt x="3461333" y="519851"/>
                    <a:pt x="3413473" y="519851"/>
                  </a:cubicBezTo>
                  <a:lnTo>
                    <a:pt x="86659" y="519851"/>
                  </a:lnTo>
                  <a:cubicBezTo>
                    <a:pt x="38799" y="519851"/>
                    <a:pt x="0" y="481052"/>
                    <a:pt x="0" y="433192"/>
                  </a:cubicBezTo>
                  <a:lnTo>
                    <a:pt x="0" y="8665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6286" tIns="146286" rIns="146286" bIns="146286" numCol="1" spcCol="1270" anchor="ctr" anchorCtr="0">
              <a:noAutofit/>
            </a:bodyPr>
            <a:lstStyle/>
            <a:p>
              <a:pPr lvl="0" algn="ctr" defTabSz="755650">
                <a:lnSpc>
                  <a:spcPct val="90000"/>
                </a:lnSpc>
                <a:spcBef>
                  <a:spcPct val="0"/>
                </a:spcBef>
                <a:spcAft>
                  <a:spcPct val="35000"/>
                </a:spcAft>
              </a:pPr>
              <a:r>
                <a:rPr lang="en-GB" sz="1700" kern="1200" dirty="0" smtClean="0"/>
                <a:t>Feeling responsible for the abuse </a:t>
              </a:r>
              <a:endParaRPr lang="en-GB" sz="1700" kern="1200" dirty="0"/>
            </a:p>
          </p:txBody>
        </p:sp>
      </p:grpSp>
    </p:spTree>
    <p:extLst>
      <p:ext uri="{BB962C8B-B14F-4D97-AF65-F5344CB8AC3E}">
        <p14:creationId xmlns:p14="http://schemas.microsoft.com/office/powerpoint/2010/main" val="4254173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5" name="Title 4"/>
          <p:cNvSpPr>
            <a:spLocks noGrp="1"/>
          </p:cNvSpPr>
          <p:nvPr>
            <p:ph type="title"/>
          </p:nvPr>
        </p:nvSpPr>
        <p:spPr/>
        <p:txBody>
          <a:bodyPr/>
          <a:lstStyle/>
          <a:p>
            <a:r>
              <a:rPr lang="en-GB" dirty="0" smtClean="0"/>
              <a:t>Coronavirus: special considerations we may have</a:t>
            </a:r>
            <a:endParaRPr lang="en-GB" dirty="0"/>
          </a:p>
        </p:txBody>
      </p:sp>
      <p:sp>
        <p:nvSpPr>
          <p:cNvPr id="6" name="Content Placeholder 5"/>
          <p:cNvSpPr>
            <a:spLocks noGrp="1"/>
          </p:cNvSpPr>
          <p:nvPr>
            <p:ph idx="1"/>
          </p:nvPr>
        </p:nvSpPr>
        <p:spPr/>
        <p:txBody>
          <a:bodyPr/>
          <a:lstStyle/>
          <a:p>
            <a:r>
              <a:rPr lang="en-GB" dirty="0" err="1" smtClean="0"/>
              <a:t>Intrafamilial</a:t>
            </a:r>
            <a:r>
              <a:rPr lang="en-GB" dirty="0" smtClean="0"/>
              <a:t> sexual abuse</a:t>
            </a:r>
          </a:p>
          <a:p>
            <a:r>
              <a:rPr lang="en-GB" dirty="0" smtClean="0"/>
              <a:t>On line sexual abuse</a:t>
            </a:r>
          </a:p>
          <a:p>
            <a:r>
              <a:rPr lang="en-GB" dirty="0" smtClean="0"/>
              <a:t>Peer on Peer especially in the context of government guidance</a:t>
            </a:r>
          </a:p>
          <a:p>
            <a:r>
              <a:rPr lang="en-GB" dirty="0" smtClean="0"/>
              <a:t>Bereavement, redundancy and other home stressors</a:t>
            </a:r>
          </a:p>
        </p:txBody>
      </p:sp>
      <p:sp>
        <p:nvSpPr>
          <p:cNvPr id="4" name="Slide Number Placeholder 3"/>
          <p:cNvSpPr>
            <a:spLocks noGrp="1"/>
          </p:cNvSpPr>
          <p:nvPr>
            <p:ph type="sldNum" sz="quarter" idx="12"/>
          </p:nvPr>
        </p:nvSpPr>
        <p:spPr/>
        <p:txBody>
          <a:bodyPr/>
          <a:lstStyle/>
          <a:p>
            <a:fld id="{5512AD5A-2C28-1D42-B971-4292A709C8F6}" type="slidenum">
              <a:rPr lang="en-US" smtClean="0"/>
              <a:pPr/>
              <a:t>11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806" y="2954111"/>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800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a:extLst>
              <a:ext uri="{FF2B5EF4-FFF2-40B4-BE49-F238E27FC236}">
                <a16:creationId xmlns="" xmlns:a16="http://schemas.microsoft.com/office/drawing/2014/main" id="{E83DB760-FDB9-DD4D-A589-9E2D040804DA}"/>
              </a:ext>
            </a:extLst>
          </p:cNvPr>
          <p:cNvSpPr>
            <a:spLocks noGrp="1"/>
          </p:cNvSpPr>
          <p:nvPr>
            <p:ph type="title"/>
          </p:nvPr>
        </p:nvSpPr>
        <p:spPr/>
        <p:txBody>
          <a:bodyPr/>
          <a:lstStyle/>
          <a:p>
            <a:r>
              <a:rPr lang="en-GB" dirty="0" smtClean="0">
                <a:solidFill>
                  <a:schemeClr val="tx1"/>
                </a:solidFill>
              </a:rPr>
              <a:t>Understanding disclosure ‘telling’</a:t>
            </a:r>
            <a:endParaRPr lang="en-US" dirty="0">
              <a:solidFill>
                <a:schemeClr val="tx1"/>
              </a:solidFill>
            </a:endParaRPr>
          </a:p>
        </p:txBody>
      </p:sp>
      <p:sp>
        <p:nvSpPr>
          <p:cNvPr id="3" name="Text Placeholder 2">
            <a:extLst>
              <a:ext uri="{FF2B5EF4-FFF2-40B4-BE49-F238E27FC236}">
                <a16:creationId xmlns="" xmlns:a16="http://schemas.microsoft.com/office/drawing/2014/main" id="{696728AA-F52F-A044-B706-BAAA91A1D800}"/>
              </a:ext>
            </a:extLst>
          </p:cNvPr>
          <p:cNvSpPr>
            <a:spLocks noGrp="1"/>
          </p:cNvSpPr>
          <p:nvPr>
            <p:ph type="body" idx="1"/>
          </p:nvPr>
        </p:nvSpPr>
        <p:spPr/>
        <p:txBody>
          <a:bodyPr/>
          <a:lstStyle/>
          <a:p>
            <a:r>
              <a:rPr lang="en-US" dirty="0" smtClean="0">
                <a:solidFill>
                  <a:schemeClr val="tx1"/>
                </a:solidFill>
              </a:rPr>
              <a:t>What does research tell us?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0F49300A-A8B1-854B-8A79-5F4CE1C0BAE3}"/>
              </a:ext>
            </a:extLst>
          </p:cNvPr>
          <p:cNvSpPr>
            <a:spLocks noGrp="1"/>
          </p:cNvSpPr>
          <p:nvPr>
            <p:ph type="sldNum" sz="quarter" idx="12"/>
          </p:nvPr>
        </p:nvSpPr>
        <p:spPr/>
        <p:txBody>
          <a:bodyPr/>
          <a:lstStyle/>
          <a:p>
            <a:fld id="{5512AD5A-2C28-1D42-B971-4292A709C8F6}" type="slidenum">
              <a:rPr lang="en-US" smtClean="0"/>
              <a:pPr/>
              <a:t>12</a:t>
            </a:fld>
            <a:endParaRPr lang="en-US" dirty="0"/>
          </a:p>
        </p:txBody>
      </p:sp>
    </p:spTree>
    <p:extLst>
      <p:ext uri="{BB962C8B-B14F-4D97-AF65-F5344CB8AC3E}">
        <p14:creationId xmlns:p14="http://schemas.microsoft.com/office/powerpoint/2010/main" val="16058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4" name="Title 3"/>
          <p:cNvSpPr>
            <a:spLocks noGrp="1"/>
          </p:cNvSpPr>
          <p:nvPr>
            <p:ph type="ctrTitle"/>
          </p:nvPr>
        </p:nvSpPr>
        <p:spPr/>
        <p:txBody>
          <a:bodyPr/>
          <a:lstStyle/>
          <a:p>
            <a:r>
              <a:rPr lang="en-GB" dirty="0" smtClean="0"/>
              <a:t>Disclosure</a:t>
            </a:r>
            <a:endParaRPr lang="en-GB" dirty="0"/>
          </a:p>
        </p:txBody>
      </p:sp>
      <p:sp>
        <p:nvSpPr>
          <p:cNvPr id="5" name="Subtitle 4"/>
          <p:cNvSpPr>
            <a:spLocks noGrp="1"/>
          </p:cNvSpPr>
          <p:nvPr>
            <p:ph type="subTitle" idx="1"/>
          </p:nvPr>
        </p:nvSpPr>
        <p:spPr/>
        <p:txBody>
          <a:bodyPr/>
          <a:lstStyle/>
          <a:p>
            <a:r>
              <a:rPr lang="en-GB" dirty="0" smtClean="0"/>
              <a:t>One person conveying their experience to another</a:t>
            </a:r>
            <a:endParaRPr lang="en-GB"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1" y="3813888"/>
            <a:ext cx="5260975" cy="24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24250" y="1371600"/>
            <a:ext cx="4305300" cy="1831271"/>
          </a:xfrm>
          <a:prstGeom prst="rect">
            <a:avLst/>
          </a:prstGeom>
          <a:noFill/>
        </p:spPr>
        <p:txBody>
          <a:bodyPr wrap="square" rtlCol="0">
            <a:spAutoFit/>
          </a:bodyPr>
          <a:lstStyle/>
          <a:p>
            <a:r>
              <a:rPr lang="en-GB" sz="4000" b="1" i="1" dirty="0" smtClean="0">
                <a:latin typeface="Corbel Light" panose="020B0303020204020204" pitchFamily="34" charset="0"/>
              </a:rPr>
              <a:t>Vs Allegation?</a:t>
            </a:r>
          </a:p>
          <a:p>
            <a:endParaRPr lang="en-GB" sz="1100" dirty="0"/>
          </a:p>
          <a:p>
            <a:r>
              <a:rPr lang="en-GB" sz="1100" dirty="0"/>
              <a:t>a claim or assertion that someone has done something illegal or wrong, typically one made without proof.</a:t>
            </a:r>
          </a:p>
          <a:p>
            <a:endParaRPr lang="en-GB" sz="4000" b="1" i="1" dirty="0">
              <a:latin typeface="Corbel Light" panose="020B0303020204020204" pitchFamily="34" charset="0"/>
            </a:endParaRPr>
          </a:p>
        </p:txBody>
      </p:sp>
    </p:spTree>
    <p:extLst>
      <p:ext uri="{BB962C8B-B14F-4D97-AF65-F5344CB8AC3E}">
        <p14:creationId xmlns:p14="http://schemas.microsoft.com/office/powerpoint/2010/main" val="31937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normAutofit fontScale="90000"/>
          </a:bodyPr>
          <a:lstStyle/>
          <a:p>
            <a:r>
              <a:rPr lang="en-GB" dirty="0" smtClean="0"/>
              <a:t>What the research tells us (most research looks at verbal disclosure)</a:t>
            </a:r>
            <a:endParaRPr lang="en-GB" dirty="0"/>
          </a:p>
        </p:txBody>
      </p:sp>
      <p:sp>
        <p:nvSpPr>
          <p:cNvPr id="3" name="Content Placeholder 2"/>
          <p:cNvSpPr>
            <a:spLocks noGrp="1"/>
          </p:cNvSpPr>
          <p:nvPr>
            <p:ph idx="1"/>
          </p:nvPr>
        </p:nvSpPr>
        <p:spPr/>
        <p:txBody>
          <a:bodyPr>
            <a:normAutofit/>
          </a:bodyPr>
          <a:lstStyle/>
          <a:p>
            <a:r>
              <a:rPr lang="en-GB" altLang="en-US" sz="1200" dirty="0" err="1" smtClean="0">
                <a:solidFill>
                  <a:schemeClr val="tx2"/>
                </a:solidFill>
              </a:rPr>
              <a:t>Allnock</a:t>
            </a:r>
            <a:r>
              <a:rPr lang="en-GB" altLang="en-US" sz="1200" dirty="0" smtClean="0">
                <a:solidFill>
                  <a:schemeClr val="tx2"/>
                </a:solidFill>
              </a:rPr>
              <a:t> et al (2019</a:t>
            </a:r>
            <a:r>
              <a:rPr lang="en-GB" altLang="en-US" sz="1200" dirty="0" smtClean="0">
                <a:solidFill>
                  <a:schemeClr val="accent3">
                    <a:lumMod val="75000"/>
                  </a:schemeClr>
                </a:solidFill>
              </a:rPr>
              <a:t>) ‘</a:t>
            </a:r>
            <a:r>
              <a:rPr lang="en-GB" dirty="0">
                <a:solidFill>
                  <a:schemeClr val="accent3">
                    <a:lumMod val="75000"/>
                  </a:schemeClr>
                </a:solidFill>
              </a:rPr>
              <a:t>Key messages from research on identifying and responding to disclosures of child sexual </a:t>
            </a:r>
            <a:r>
              <a:rPr lang="en-GB" dirty="0" smtClean="0">
                <a:solidFill>
                  <a:schemeClr val="accent3">
                    <a:lumMod val="75000"/>
                  </a:schemeClr>
                </a:solidFill>
              </a:rPr>
              <a:t>abuse’ (csacentre.org.uk)</a:t>
            </a:r>
            <a:endParaRPr lang="en-GB" dirty="0">
              <a:solidFill>
                <a:schemeClr val="accent3">
                  <a:lumMod val="75000"/>
                </a:schemeClr>
              </a:solidFill>
            </a:endParaRPr>
          </a:p>
          <a:p>
            <a:endParaRPr lang="en-GB" dirty="0" smtClean="0"/>
          </a:p>
          <a:p>
            <a:r>
              <a:rPr lang="en-GB" dirty="0" smtClean="0"/>
              <a:t>31% to </a:t>
            </a:r>
            <a:r>
              <a:rPr lang="en-GB" dirty="0"/>
              <a:t>45% </a:t>
            </a:r>
            <a:r>
              <a:rPr lang="en-GB" dirty="0" smtClean="0"/>
              <a:t>of adults with histories of CSA had talked to an adult </a:t>
            </a:r>
            <a:r>
              <a:rPr lang="en-GB" dirty="0"/>
              <a:t>s</a:t>
            </a:r>
            <a:r>
              <a:rPr lang="en-GB" dirty="0" smtClean="0"/>
              <a:t>oon afterwards or during their childhood</a:t>
            </a:r>
          </a:p>
          <a:p>
            <a:r>
              <a:rPr lang="en-GB" dirty="0"/>
              <a:t>Non-verbal and behavioural attempts to disclose may not be reported </a:t>
            </a:r>
            <a:endParaRPr lang="en-GB" dirty="0" smtClean="0"/>
          </a:p>
          <a:p>
            <a:r>
              <a:rPr lang="en-GB" dirty="0" smtClean="0"/>
              <a:t>Girls are more likely to disclose than boys</a:t>
            </a:r>
          </a:p>
          <a:p>
            <a:r>
              <a:rPr lang="en-GB" dirty="0"/>
              <a:t>Unique barriers to CSA disclosure in some Black and Minority Ethnic (BAME) communities exist </a:t>
            </a:r>
            <a:r>
              <a:rPr lang="en-GB" dirty="0" smtClean="0"/>
              <a:t>but unclear if this means less disclosure</a:t>
            </a:r>
            <a:endParaRPr lang="en-GB" dirty="0"/>
          </a:p>
          <a:p>
            <a:r>
              <a:rPr lang="en-GB" dirty="0"/>
              <a:t>Disabled children and young people (with a range of disabilities) are less likely to disclose </a:t>
            </a:r>
          </a:p>
          <a:p>
            <a:r>
              <a:rPr lang="en-GB" dirty="0"/>
              <a:t>We have no evidence base on other lesser heard communities </a:t>
            </a:r>
          </a:p>
          <a:p>
            <a:endParaRPr lang="en-GB" dirty="0"/>
          </a:p>
        </p:txBody>
      </p:sp>
    </p:spTree>
    <p:extLst>
      <p:ext uri="{BB962C8B-B14F-4D97-AF65-F5344CB8AC3E}">
        <p14:creationId xmlns:p14="http://schemas.microsoft.com/office/powerpoint/2010/main" val="3043306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normAutofit fontScale="90000"/>
          </a:bodyPr>
          <a:lstStyle/>
          <a:p>
            <a:r>
              <a:rPr lang="en-GB" altLang="en-US" dirty="0" smtClean="0"/>
              <a:t>What </a:t>
            </a:r>
            <a:r>
              <a:rPr lang="en-GB" altLang="en-US" dirty="0"/>
              <a:t>the </a:t>
            </a:r>
            <a:r>
              <a:rPr lang="en-GB" altLang="en-US" dirty="0" smtClean="0"/>
              <a:t>research </a:t>
            </a:r>
            <a:r>
              <a:rPr lang="en-GB" altLang="en-US" dirty="0"/>
              <a:t>Tells </a:t>
            </a:r>
            <a:r>
              <a:rPr lang="en-GB" altLang="en-US" dirty="0" smtClean="0"/>
              <a:t>Us:</a:t>
            </a:r>
            <a:r>
              <a:rPr lang="en-GB" altLang="en-US" dirty="0"/>
              <a:t/>
            </a:r>
            <a:br>
              <a:rPr lang="en-GB" altLang="en-US" dirty="0"/>
            </a:br>
            <a:r>
              <a:rPr lang="en-GB" altLang="en-US" dirty="0"/>
              <a:t/>
            </a:r>
            <a:br>
              <a:rPr lang="en-GB" altLang="en-US" dirty="0"/>
            </a:br>
            <a:endParaRPr lang="en-GB" dirty="0"/>
          </a:p>
        </p:txBody>
      </p:sp>
      <p:sp>
        <p:nvSpPr>
          <p:cNvPr id="3" name="Content Placeholder 2"/>
          <p:cNvSpPr>
            <a:spLocks noGrp="1"/>
          </p:cNvSpPr>
          <p:nvPr>
            <p:ph sz="half" idx="1"/>
          </p:nvPr>
        </p:nvSpPr>
        <p:spPr/>
        <p:txBody>
          <a:bodyPr/>
          <a:lstStyle/>
          <a:p>
            <a:pPr>
              <a:defRPr/>
            </a:pPr>
            <a:r>
              <a:rPr lang="en-GB" altLang="en-US" sz="1400" dirty="0">
                <a:solidFill>
                  <a:schemeClr val="tx2"/>
                </a:solidFill>
              </a:rPr>
              <a:t>NSPCC (2013) ‘No one noticed, No one heard’</a:t>
            </a:r>
            <a:endParaRPr lang="en-GB" sz="1400" dirty="0">
              <a:solidFill>
                <a:schemeClr val="tx2"/>
              </a:solidFill>
            </a:endParaRPr>
          </a:p>
          <a:p>
            <a:pPr marL="285750" indent="-285750">
              <a:buFont typeface="Arial" pitchFamily="34" charset="0"/>
              <a:buChar char="•"/>
              <a:defRPr/>
            </a:pPr>
            <a:endParaRPr lang="en-GB" sz="1400" dirty="0" smtClean="0"/>
          </a:p>
          <a:p>
            <a:pPr marL="285750" indent="-285750">
              <a:buFont typeface="Arial" pitchFamily="34" charset="0"/>
              <a:buChar char="•"/>
              <a:defRPr/>
            </a:pPr>
            <a:r>
              <a:rPr lang="en-GB" sz="1400" dirty="0" smtClean="0"/>
              <a:t>Over </a:t>
            </a:r>
            <a:r>
              <a:rPr lang="en-GB" sz="1400" dirty="0"/>
              <a:t>80% tried to tell someone</a:t>
            </a:r>
          </a:p>
          <a:p>
            <a:pPr marL="285750" indent="-285750">
              <a:buFont typeface="Arial" pitchFamily="34" charset="0"/>
              <a:buChar char="•"/>
              <a:defRPr/>
            </a:pPr>
            <a:r>
              <a:rPr lang="en-GB" sz="1400" dirty="0"/>
              <a:t>On average it took 7 years for the young people to disclose </a:t>
            </a:r>
          </a:p>
          <a:p>
            <a:pPr marL="285750" indent="-285750">
              <a:buFont typeface="Arial" pitchFamily="34" charset="0"/>
              <a:buChar char="•"/>
              <a:defRPr/>
            </a:pPr>
            <a:r>
              <a:rPr lang="en-GB" sz="1400" dirty="0"/>
              <a:t>The younger the child was when the sexual abuse started, the longer it took for them to disclose</a:t>
            </a:r>
          </a:p>
          <a:p>
            <a:pPr marL="285750" indent="-285750">
              <a:buFont typeface="Arial" pitchFamily="34" charset="0"/>
              <a:buChar char="•"/>
              <a:defRPr/>
            </a:pPr>
            <a:r>
              <a:rPr lang="en-GB" sz="1400" dirty="0"/>
              <a:t>Many disclosures were either not recognised or understood, or they were dismissed, played down or ignored</a:t>
            </a:r>
          </a:p>
          <a:p>
            <a:pPr marL="285750" indent="-285750">
              <a:buFont typeface="Arial" pitchFamily="34" charset="0"/>
              <a:buChar char="•"/>
              <a:defRPr/>
            </a:pPr>
            <a:r>
              <a:rPr lang="en-GB" sz="1400" dirty="0"/>
              <a:t>90% of the young people had had negative experiences at some </a:t>
            </a:r>
            <a:r>
              <a:rPr lang="en-GB" sz="1400" dirty="0" smtClean="0"/>
              <a:t>point</a:t>
            </a:r>
            <a:endParaRPr lang="en-GB" sz="1400" dirty="0"/>
          </a:p>
        </p:txBody>
      </p:sp>
      <p:sp>
        <p:nvSpPr>
          <p:cNvPr id="4" name="Slide Number Placeholder 3"/>
          <p:cNvSpPr>
            <a:spLocks noGrp="1"/>
          </p:cNvSpPr>
          <p:nvPr>
            <p:ph type="sldNum" sz="quarter" idx="12"/>
          </p:nvPr>
        </p:nvSpPr>
        <p:spPr/>
        <p:txBody>
          <a:bodyPr/>
          <a:lstStyle/>
          <a:p>
            <a:fld id="{5512AD5A-2C28-1D42-B971-4292A709C8F6}" type="slidenum">
              <a:rPr lang="en-US" smtClean="0">
                <a:solidFill>
                  <a:srgbClr val="555859"/>
                </a:solidFill>
              </a:rPr>
              <a:pPr/>
              <a:t>15</a:t>
            </a:fld>
            <a:endParaRPr lang="en-US" dirty="0">
              <a:solidFill>
                <a:srgbClr val="555859"/>
              </a:solidFill>
            </a:endParaRPr>
          </a:p>
        </p:txBody>
      </p:sp>
      <p:sp>
        <p:nvSpPr>
          <p:cNvPr id="6" name="Content Placeholder 1"/>
          <p:cNvSpPr>
            <a:spLocks noGrp="1"/>
          </p:cNvSpPr>
          <p:nvPr>
            <p:ph sz="half" idx="14"/>
          </p:nvPr>
        </p:nvSpPr>
        <p:spPr/>
        <p:txBody>
          <a:bodyPr/>
          <a:lstStyle/>
          <a:p>
            <a:r>
              <a:rPr lang="en-GB" sz="1350" dirty="0" smtClean="0"/>
              <a:t>Making Noise (2017): IV29, Female 18 years:</a:t>
            </a:r>
            <a:br>
              <a:rPr lang="en-GB" sz="1350" dirty="0" smtClean="0"/>
            </a:br>
            <a:endParaRPr lang="en-GB" sz="1350" i="1" dirty="0" smtClean="0"/>
          </a:p>
          <a:p>
            <a:pPr algn="ctr"/>
            <a:r>
              <a:rPr lang="en-GB" sz="1350" i="1" dirty="0" smtClean="0">
                <a:solidFill>
                  <a:schemeClr val="tx2"/>
                </a:solidFill>
              </a:rPr>
              <a:t>“</a:t>
            </a:r>
            <a:r>
              <a:rPr lang="en-GB" sz="1350" i="1" dirty="0">
                <a:solidFill>
                  <a:schemeClr val="tx2"/>
                </a:solidFill>
              </a:rPr>
              <a:t>There were so many times when I thought about telling someone but it was just like, how do you bring it up? </a:t>
            </a:r>
            <a:endParaRPr lang="en-GB" sz="1350" i="1" dirty="0" smtClean="0">
              <a:solidFill>
                <a:schemeClr val="tx2"/>
              </a:solidFill>
            </a:endParaRPr>
          </a:p>
          <a:p>
            <a:pPr algn="ctr"/>
            <a:r>
              <a:rPr lang="en-GB" sz="1350" i="1" dirty="0" smtClean="0">
                <a:solidFill>
                  <a:schemeClr val="tx2"/>
                </a:solidFill>
              </a:rPr>
              <a:t>How </a:t>
            </a:r>
            <a:r>
              <a:rPr lang="en-GB" sz="1350" i="1" dirty="0">
                <a:solidFill>
                  <a:schemeClr val="tx2"/>
                </a:solidFill>
              </a:rPr>
              <a:t>do you just walk into a room and go to someone, ‘oh by the way this happened’?”</a:t>
            </a:r>
          </a:p>
          <a:p>
            <a:endParaRPr lang="en-GB" dirty="0"/>
          </a:p>
        </p:txBody>
      </p:sp>
    </p:spTree>
    <p:extLst>
      <p:ext uri="{BB962C8B-B14F-4D97-AF65-F5344CB8AC3E}">
        <p14:creationId xmlns:p14="http://schemas.microsoft.com/office/powerpoint/2010/main" val="1140841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p:cNvPicPr>
          <p:nvPr/>
        </p:nvPicPr>
        <p:blipFill>
          <a:blip r:embed="rId3"/>
          <a:srcRect b="3089"/>
          <a:stretch>
            <a:fillRect/>
          </a:stretch>
        </p:blipFill>
        <p:spPr>
          <a:xfrm>
            <a:off x="-27432" y="0"/>
            <a:ext cx="18288000" cy="10273352"/>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518064436"/>
              </p:ext>
            </p:extLst>
          </p:nvPr>
        </p:nvGraphicFramePr>
        <p:xfrm>
          <a:off x="219075" y="879232"/>
          <a:ext cx="8296275" cy="3753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a:spLocks noGrp="1"/>
          </p:cNvSpPr>
          <p:nvPr>
            <p:ph type="title"/>
          </p:nvPr>
        </p:nvSpPr>
        <p:spPr/>
        <p:txBody>
          <a:bodyPr>
            <a:normAutofit/>
          </a:bodyPr>
          <a:lstStyle/>
          <a:p>
            <a:r>
              <a:rPr lang="en-GB" dirty="0" smtClean="0"/>
              <a:t>What does telling look like?</a:t>
            </a:r>
            <a:endParaRPr lang="en-GB" dirty="0"/>
          </a:p>
        </p:txBody>
      </p:sp>
    </p:spTree>
    <p:extLst>
      <p:ext uri="{BB962C8B-B14F-4D97-AF65-F5344CB8AC3E}">
        <p14:creationId xmlns:p14="http://schemas.microsoft.com/office/powerpoint/2010/main" val="1217084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normAutofit/>
          </a:bodyPr>
          <a:lstStyle/>
          <a:p>
            <a:r>
              <a:rPr lang="en-GB" dirty="0" smtClean="0"/>
              <a:t>What is the impact of telling?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8449874"/>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6455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Who do children tell?</a:t>
            </a:r>
            <a:endParaRPr lang="en-GB" dirty="0"/>
          </a:p>
        </p:txBody>
      </p:sp>
      <p:sp>
        <p:nvSpPr>
          <p:cNvPr id="3" name="Content Placeholder 2"/>
          <p:cNvSpPr>
            <a:spLocks noGrp="1"/>
          </p:cNvSpPr>
          <p:nvPr>
            <p:ph idx="1"/>
          </p:nvPr>
        </p:nvSpPr>
        <p:spPr/>
        <p:txBody>
          <a:bodyPr>
            <a:normAutofit/>
          </a:bodyPr>
          <a:lstStyle/>
          <a:p>
            <a:r>
              <a:rPr lang="en-GB" dirty="0"/>
              <a:t>Younger children are more likely to confide in a parent or family member in contrast to </a:t>
            </a:r>
            <a:r>
              <a:rPr lang="en-GB" dirty="0" smtClean="0"/>
              <a:t>adolescents (mainly female), </a:t>
            </a:r>
            <a:r>
              <a:rPr lang="en-GB" dirty="0"/>
              <a:t>who are more likely to confide in a friend or peer </a:t>
            </a:r>
            <a:endParaRPr lang="en-GB" dirty="0" smtClean="0"/>
          </a:p>
          <a:p>
            <a:endParaRPr lang="en-GB" dirty="0" smtClean="0"/>
          </a:p>
          <a:p>
            <a:r>
              <a:rPr lang="en-GB" dirty="0" smtClean="0"/>
              <a:t>Teachers </a:t>
            </a:r>
            <a:r>
              <a:rPr lang="en-GB" dirty="0"/>
              <a:t>are the most commonly reported professional to whom children make initial disclosures  </a:t>
            </a:r>
            <a:endParaRPr lang="en-GB" dirty="0" smtClean="0"/>
          </a:p>
          <a:p>
            <a:endParaRPr lang="en-GB" dirty="0"/>
          </a:p>
        </p:txBody>
      </p:sp>
    </p:spTree>
    <p:extLst>
      <p:ext uri="{BB962C8B-B14F-4D97-AF65-F5344CB8AC3E}">
        <p14:creationId xmlns:p14="http://schemas.microsoft.com/office/powerpoint/2010/main" val="3716213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normAutofit fontScale="90000"/>
          </a:bodyPr>
          <a:lstStyle/>
          <a:p>
            <a:r>
              <a:rPr lang="en-GB" dirty="0" smtClean="0"/>
              <a:t>What helps Children tell? A qualitative meta-analysis of Child Sexual Abuse Disclosure. Brennan &amp; </a:t>
            </a:r>
            <a:r>
              <a:rPr lang="en-GB" dirty="0" err="1" smtClean="0"/>
              <a:t>McElvaney</a:t>
            </a:r>
            <a:r>
              <a:rPr lang="en-GB" dirty="0" smtClean="0"/>
              <a:t> 2020</a:t>
            </a:r>
            <a:endParaRPr lang="en-GB" dirty="0"/>
          </a:p>
        </p:txBody>
      </p:sp>
      <p:sp>
        <p:nvSpPr>
          <p:cNvPr id="3" name="Content Placeholder 2"/>
          <p:cNvSpPr>
            <a:spLocks noGrp="1"/>
          </p:cNvSpPr>
          <p:nvPr>
            <p:ph idx="1"/>
          </p:nvPr>
        </p:nvSpPr>
        <p:spPr/>
        <p:txBody>
          <a:bodyPr/>
          <a:lstStyle/>
          <a:p>
            <a:r>
              <a:rPr lang="en-GB" dirty="0" smtClean="0"/>
              <a:t>Needing to tell</a:t>
            </a:r>
          </a:p>
          <a:p>
            <a:pPr marL="285750" indent="-285750">
              <a:buFont typeface="Arial" panose="020B0604020202020204" pitchFamily="34" charset="0"/>
              <a:buChar char="•"/>
            </a:pPr>
            <a:r>
              <a:rPr lang="en-GB" dirty="0" smtClean="0"/>
              <a:t>Realisation not normal – development of language and understanding</a:t>
            </a:r>
          </a:p>
          <a:p>
            <a:pPr marL="285750" indent="-285750">
              <a:buFont typeface="Arial" panose="020B0604020202020204" pitchFamily="34" charset="0"/>
              <a:buChar char="•"/>
            </a:pPr>
            <a:r>
              <a:rPr lang="en-GB" dirty="0" smtClean="0"/>
              <a:t>Unable to cope with psychological distress – hours to years</a:t>
            </a:r>
          </a:p>
          <a:p>
            <a:pPr marL="285750" indent="-285750">
              <a:buFont typeface="Arial" panose="020B0604020202020204" pitchFamily="34" charset="0"/>
              <a:buChar char="•"/>
            </a:pPr>
            <a:r>
              <a:rPr lang="en-GB" dirty="0" smtClean="0"/>
              <a:t>Wanting something to be done about it – protecting others – worries it may get worse</a:t>
            </a:r>
          </a:p>
          <a:p>
            <a:r>
              <a:rPr lang="en-GB" dirty="0" smtClean="0"/>
              <a:t>Opportunity to tell</a:t>
            </a:r>
          </a:p>
          <a:p>
            <a:pPr marL="285750" indent="-285750">
              <a:buFont typeface="Arial" panose="020B0604020202020204" pitchFamily="34" charset="0"/>
              <a:buChar char="•"/>
            </a:pPr>
            <a:r>
              <a:rPr lang="en-GB" dirty="0" smtClean="0"/>
              <a:t>Access to someone you can trust</a:t>
            </a:r>
          </a:p>
          <a:p>
            <a:pPr marL="285750" indent="-285750">
              <a:buFont typeface="Arial" panose="020B0604020202020204" pitchFamily="34" charset="0"/>
              <a:buChar char="•"/>
            </a:pPr>
            <a:r>
              <a:rPr lang="en-GB" dirty="0" smtClean="0"/>
              <a:t>Expecting to be believed</a:t>
            </a:r>
          </a:p>
          <a:p>
            <a:pPr marL="285750" indent="-285750">
              <a:buFont typeface="Arial" panose="020B0604020202020204" pitchFamily="34" charset="0"/>
              <a:buChar char="•"/>
            </a:pPr>
            <a:r>
              <a:rPr lang="en-GB" dirty="0" smtClean="0"/>
              <a:t>Being asked – ‘what’s wrong’, what’s the matter?</a:t>
            </a:r>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pPr/>
              <a:t>19</a:t>
            </a:fld>
            <a:endParaRPr lang="en-US" dirty="0"/>
          </a:p>
        </p:txBody>
      </p:sp>
    </p:spTree>
    <p:extLst>
      <p:ext uri="{BB962C8B-B14F-4D97-AF65-F5344CB8AC3E}">
        <p14:creationId xmlns:p14="http://schemas.microsoft.com/office/powerpoint/2010/main" val="974086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a:extLst>
              <a:ext uri="{FF2B5EF4-FFF2-40B4-BE49-F238E27FC236}">
                <a16:creationId xmlns="" xmlns:a16="http://schemas.microsoft.com/office/drawing/2014/main" id="{14D1DD1A-64EC-0A43-A175-C2A60338DA3E}"/>
              </a:ext>
            </a:extLst>
          </p:cNvPr>
          <p:cNvSpPr>
            <a:spLocks noGrp="1"/>
          </p:cNvSpPr>
          <p:nvPr>
            <p:ph type="title"/>
          </p:nvPr>
        </p:nvSpPr>
        <p:spPr/>
        <p:txBody>
          <a:bodyPr/>
          <a:lstStyle/>
          <a:p>
            <a:r>
              <a:rPr lang="en-GB" dirty="0" smtClean="0"/>
              <a:t>Today’s session</a:t>
            </a:r>
            <a:endParaRPr lang="en-US" dirty="0"/>
          </a:p>
        </p:txBody>
      </p:sp>
      <p:sp>
        <p:nvSpPr>
          <p:cNvPr id="3" name="Content Placeholder 2">
            <a:extLst>
              <a:ext uri="{FF2B5EF4-FFF2-40B4-BE49-F238E27FC236}">
                <a16:creationId xmlns="" xmlns:a16="http://schemas.microsoft.com/office/drawing/2014/main" id="{9649BC19-07B2-6643-BC40-E2D91E810F46}"/>
              </a:ext>
            </a:extLst>
          </p:cNvPr>
          <p:cNvSpPr>
            <a:spLocks noGrp="1"/>
          </p:cNvSpPr>
          <p:nvPr>
            <p:ph idx="1"/>
          </p:nvPr>
        </p:nvSpPr>
        <p:spPr/>
        <p:txBody>
          <a:bodyPr>
            <a:normAutofit/>
          </a:bodyPr>
          <a:lstStyle/>
          <a:p>
            <a:pPr marL="0" lvl="1" indent="0">
              <a:buNone/>
            </a:pPr>
            <a:endParaRPr lang="en-GB" dirty="0"/>
          </a:p>
          <a:p>
            <a:pPr>
              <a:buClr>
                <a:schemeClr val="tx2"/>
              </a:buClr>
            </a:pPr>
            <a:r>
              <a:rPr lang="en-GB" dirty="0" smtClean="0"/>
              <a:t>Introduction and self care</a:t>
            </a:r>
            <a:endParaRPr lang="en-GB" dirty="0"/>
          </a:p>
          <a:p>
            <a:pPr>
              <a:buClr>
                <a:schemeClr val="tx2"/>
              </a:buClr>
            </a:pPr>
            <a:r>
              <a:rPr lang="en-GB" dirty="0" smtClean="0"/>
              <a:t>Child sexual abuse: a hidden harm</a:t>
            </a:r>
          </a:p>
          <a:p>
            <a:pPr>
              <a:buClr>
                <a:schemeClr val="tx2"/>
              </a:buClr>
            </a:pPr>
            <a:r>
              <a:rPr lang="en-GB" dirty="0" smtClean="0"/>
              <a:t>Understanding ‘Telling’</a:t>
            </a:r>
          </a:p>
          <a:p>
            <a:pPr>
              <a:buClr>
                <a:schemeClr val="tx2"/>
              </a:buClr>
            </a:pPr>
            <a:r>
              <a:rPr lang="en-GB" dirty="0" smtClean="0"/>
              <a:t>Recognising potential signs and indicators of CSA</a:t>
            </a:r>
            <a:endParaRPr lang="en-GB" dirty="0"/>
          </a:p>
          <a:p>
            <a:pPr>
              <a:buClr>
                <a:schemeClr val="tx2"/>
              </a:buClr>
            </a:pPr>
            <a:r>
              <a:rPr lang="en-GB" dirty="0" smtClean="0"/>
              <a:t>Receiving and responding to disclosures</a:t>
            </a:r>
          </a:p>
          <a:p>
            <a:pPr>
              <a:buClr>
                <a:schemeClr val="tx2"/>
              </a:buClr>
            </a:pPr>
            <a:r>
              <a:rPr lang="en-GB" dirty="0" smtClean="0"/>
              <a:t>Summary</a:t>
            </a:r>
            <a:endParaRPr lang="en-GB" dirty="0"/>
          </a:p>
        </p:txBody>
      </p:sp>
      <p:sp>
        <p:nvSpPr>
          <p:cNvPr id="4" name="Slide Number Placeholder 3">
            <a:extLst>
              <a:ext uri="{FF2B5EF4-FFF2-40B4-BE49-F238E27FC236}">
                <a16:creationId xmlns="" xmlns:a16="http://schemas.microsoft.com/office/drawing/2014/main" id="{D87D6ED6-222D-0B41-9D6E-40B565D62C0E}"/>
              </a:ext>
            </a:extLst>
          </p:cNvPr>
          <p:cNvSpPr>
            <a:spLocks noGrp="1"/>
          </p:cNvSpPr>
          <p:nvPr>
            <p:ph type="sldNum" sz="quarter" idx="12"/>
          </p:nvPr>
        </p:nvSpPr>
        <p:spPr/>
        <p:txBody>
          <a:bodyPr/>
          <a:lstStyle/>
          <a:p>
            <a:fld id="{5512AD5A-2C28-1D42-B971-4292A709C8F6}" type="slidenum">
              <a:rPr lang="en-US" smtClean="0"/>
              <a:t>2</a:t>
            </a:fld>
            <a:endParaRPr lang="en-US"/>
          </a:p>
        </p:txBody>
      </p:sp>
    </p:spTree>
    <p:extLst>
      <p:ext uri="{BB962C8B-B14F-4D97-AF65-F5344CB8AC3E}">
        <p14:creationId xmlns:p14="http://schemas.microsoft.com/office/powerpoint/2010/main" val="1689790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5" name="Title 4"/>
          <p:cNvSpPr>
            <a:spLocks noGrp="1"/>
          </p:cNvSpPr>
          <p:nvPr>
            <p:ph type="title"/>
          </p:nvPr>
        </p:nvSpPr>
        <p:spPr/>
        <p:txBody>
          <a:bodyPr/>
          <a:lstStyle/>
          <a:p>
            <a:r>
              <a:rPr lang="en-GB" dirty="0" smtClean="0"/>
              <a:t>Case example</a:t>
            </a:r>
            <a:endParaRPr lang="en-GB" dirty="0"/>
          </a:p>
        </p:txBody>
      </p:sp>
      <p:sp>
        <p:nvSpPr>
          <p:cNvPr id="6" name="Content Placeholder 5"/>
          <p:cNvSpPr>
            <a:spLocks noGrp="1"/>
          </p:cNvSpPr>
          <p:nvPr>
            <p:ph sz="half" idx="1"/>
          </p:nvPr>
        </p:nvSpPr>
        <p:spPr/>
        <p:txBody>
          <a:bodyPr/>
          <a:lstStyle/>
          <a:p>
            <a:r>
              <a:rPr lang="en-GB" dirty="0" smtClean="0"/>
              <a:t> A age 14</a:t>
            </a:r>
          </a:p>
          <a:p>
            <a:r>
              <a:rPr lang="en-GB" dirty="0" smtClean="0"/>
              <a:t>Anal rape by adult uncle age 9</a:t>
            </a:r>
          </a:p>
          <a:p>
            <a:r>
              <a:rPr lang="en-GB" dirty="0" smtClean="0"/>
              <a:t>Told parents age 14</a:t>
            </a:r>
          </a:p>
          <a:p>
            <a:endParaRPr lang="en-GB" dirty="0"/>
          </a:p>
          <a:p>
            <a:r>
              <a:rPr lang="en-GB" b="1" dirty="0" smtClean="0"/>
              <a:t>Need:</a:t>
            </a:r>
          </a:p>
          <a:p>
            <a:pPr marL="171450" indent="-171450">
              <a:buFontTx/>
              <a:buChar char="-"/>
            </a:pPr>
            <a:r>
              <a:rPr lang="en-GB" dirty="0" smtClean="0"/>
              <a:t>Psychological pressure</a:t>
            </a:r>
          </a:p>
          <a:p>
            <a:pPr marL="171450" indent="-171450">
              <a:buFontTx/>
              <a:buChar char="-"/>
            </a:pPr>
            <a:endParaRPr lang="en-GB" dirty="0"/>
          </a:p>
          <a:p>
            <a:r>
              <a:rPr lang="en-GB" b="1" dirty="0" smtClean="0"/>
              <a:t>Opportunity</a:t>
            </a:r>
          </a:p>
          <a:p>
            <a:r>
              <a:rPr lang="en-GB" dirty="0" smtClean="0"/>
              <a:t>- Having a trusted adult</a:t>
            </a:r>
          </a:p>
          <a:p>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pPr/>
              <a:t>20</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496" y="1096108"/>
            <a:ext cx="6223138" cy="686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791529" y="1782989"/>
            <a:ext cx="6683071" cy="246221"/>
          </a:xfrm>
          <a:prstGeom prst="rect">
            <a:avLst/>
          </a:prstGeom>
        </p:spPr>
        <p:txBody>
          <a:bodyPr wrap="square">
            <a:spAutoFit/>
          </a:bodyPr>
          <a:lstStyle/>
          <a:p>
            <a:r>
              <a:rPr lang="en-GB" sz="1000" dirty="0"/>
              <a:t>https://www.iicsa.org.uk/key-documents/26252/view/engagement-report-children-young-people-24-june-2021.pdf</a:t>
            </a:r>
          </a:p>
        </p:txBody>
      </p:sp>
    </p:spTree>
    <p:extLst>
      <p:ext uri="{BB962C8B-B14F-4D97-AF65-F5344CB8AC3E}">
        <p14:creationId xmlns:p14="http://schemas.microsoft.com/office/powerpoint/2010/main" val="2700197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Case example</a:t>
            </a:r>
            <a:endParaRPr lang="en-GB" dirty="0"/>
          </a:p>
        </p:txBody>
      </p:sp>
      <p:sp>
        <p:nvSpPr>
          <p:cNvPr id="3" name="Content Placeholder 2"/>
          <p:cNvSpPr>
            <a:spLocks noGrp="1"/>
          </p:cNvSpPr>
          <p:nvPr>
            <p:ph sz="half" idx="1"/>
          </p:nvPr>
        </p:nvSpPr>
        <p:spPr/>
        <p:txBody>
          <a:bodyPr/>
          <a:lstStyle/>
          <a:p>
            <a:r>
              <a:rPr lang="en-GB" dirty="0" smtClean="0"/>
              <a:t>Sisters age 12 and 13 </a:t>
            </a:r>
          </a:p>
          <a:p>
            <a:r>
              <a:rPr lang="en-GB" dirty="0" smtClean="0"/>
              <a:t>Multiple anal rapes by father for 12 months at least</a:t>
            </a:r>
          </a:p>
          <a:p>
            <a:r>
              <a:rPr lang="en-GB" dirty="0" smtClean="0"/>
              <a:t>Told mother</a:t>
            </a:r>
          </a:p>
          <a:p>
            <a:endParaRPr lang="en-GB" dirty="0"/>
          </a:p>
          <a:p>
            <a:r>
              <a:rPr lang="en-GB" b="1" dirty="0" smtClean="0"/>
              <a:t>Need</a:t>
            </a:r>
          </a:p>
          <a:p>
            <a:pPr marL="171450" indent="-171450">
              <a:buFontTx/>
              <a:buChar char="-"/>
            </a:pPr>
            <a:r>
              <a:rPr lang="en-GB" dirty="0" smtClean="0"/>
              <a:t>Threat of vaginal rape and worry about younger sibling (impact)</a:t>
            </a:r>
          </a:p>
          <a:p>
            <a:r>
              <a:rPr lang="en-GB" b="1" dirty="0" smtClean="0"/>
              <a:t>Opportunity</a:t>
            </a:r>
          </a:p>
          <a:p>
            <a:r>
              <a:rPr lang="en-GB" dirty="0" smtClean="0"/>
              <a:t>- Mother noticed interaction of concern and opened door to conversation</a:t>
            </a:r>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t>21</a:t>
            </a:fld>
            <a:endParaRPr lang="en-US"/>
          </a:p>
        </p:txBody>
      </p:sp>
      <p:pic>
        <p:nvPicPr>
          <p:cNvPr id="5123" name="Picture 3"/>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227" r="2227"/>
          <a:stretch>
            <a:fillRect/>
          </a:stretch>
        </p:blipFill>
        <p:spPr bwMode="auto">
          <a:xfrm>
            <a:off x="4827933" y="2363458"/>
            <a:ext cx="3886200" cy="29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132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Case example</a:t>
            </a:r>
            <a:endParaRPr lang="en-GB" dirty="0"/>
          </a:p>
        </p:txBody>
      </p:sp>
      <p:sp>
        <p:nvSpPr>
          <p:cNvPr id="3" name="Content Placeholder 2"/>
          <p:cNvSpPr>
            <a:spLocks noGrp="1"/>
          </p:cNvSpPr>
          <p:nvPr>
            <p:ph sz="half" idx="1"/>
          </p:nvPr>
        </p:nvSpPr>
        <p:spPr>
          <a:xfrm>
            <a:off x="628650" y="1096108"/>
            <a:ext cx="8112484" cy="1925388"/>
          </a:xfrm>
        </p:spPr>
        <p:txBody>
          <a:bodyPr>
            <a:normAutofit fontScale="92500" lnSpcReduction="10000"/>
          </a:bodyPr>
          <a:lstStyle/>
          <a:p>
            <a:r>
              <a:rPr lang="en-GB" dirty="0" smtClean="0"/>
              <a:t>B age 14</a:t>
            </a:r>
          </a:p>
          <a:p>
            <a:r>
              <a:rPr lang="en-GB" dirty="0" smtClean="0"/>
              <a:t>Vaginal rape by peer 5 days earlier</a:t>
            </a:r>
          </a:p>
          <a:p>
            <a:r>
              <a:rPr lang="en-GB" dirty="0" smtClean="0"/>
              <a:t>Told admitting doctor after attendance to hospital following significant deliberate overdose</a:t>
            </a:r>
            <a:endParaRPr lang="en-GB" dirty="0"/>
          </a:p>
          <a:p>
            <a:endParaRPr lang="en-GB" dirty="0" smtClean="0"/>
          </a:p>
          <a:p>
            <a:r>
              <a:rPr lang="en-GB" b="1" dirty="0" smtClean="0"/>
              <a:t>Need</a:t>
            </a:r>
          </a:p>
          <a:p>
            <a:pPr marL="171450" indent="-171450">
              <a:buFontTx/>
              <a:buChar char="-"/>
            </a:pPr>
            <a:r>
              <a:rPr lang="en-GB" dirty="0" smtClean="0"/>
              <a:t>Psychological distress</a:t>
            </a:r>
          </a:p>
          <a:p>
            <a:r>
              <a:rPr lang="en-GB" b="1" dirty="0" smtClean="0"/>
              <a:t>Opportunity</a:t>
            </a:r>
          </a:p>
          <a:p>
            <a:r>
              <a:rPr lang="en-GB" dirty="0" smtClean="0"/>
              <a:t>- Having a trusted adult </a:t>
            </a:r>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t>22</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398148"/>
            <a:ext cx="84582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422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Case example</a:t>
            </a:r>
            <a:endParaRPr lang="en-GB" dirty="0"/>
          </a:p>
        </p:txBody>
      </p:sp>
      <p:sp>
        <p:nvSpPr>
          <p:cNvPr id="3" name="Content Placeholder 2"/>
          <p:cNvSpPr>
            <a:spLocks noGrp="1"/>
          </p:cNvSpPr>
          <p:nvPr>
            <p:ph sz="half" idx="1"/>
          </p:nvPr>
        </p:nvSpPr>
        <p:spPr>
          <a:xfrm>
            <a:off x="628650" y="1096108"/>
            <a:ext cx="7741628" cy="2477850"/>
          </a:xfrm>
        </p:spPr>
        <p:txBody>
          <a:bodyPr/>
          <a:lstStyle/>
          <a:p>
            <a:r>
              <a:rPr lang="en-GB" dirty="0" smtClean="0"/>
              <a:t>C age 4</a:t>
            </a:r>
          </a:p>
          <a:p>
            <a:r>
              <a:rPr lang="en-GB" dirty="0" smtClean="0"/>
              <a:t>Told mum about family friend ‘ stuck his </a:t>
            </a:r>
            <a:r>
              <a:rPr lang="en-GB" dirty="0" err="1" smtClean="0"/>
              <a:t>bernard</a:t>
            </a:r>
            <a:r>
              <a:rPr lang="en-GB" dirty="0" smtClean="0"/>
              <a:t> in my foo </a:t>
            </a:r>
            <a:r>
              <a:rPr lang="en-GB" dirty="0" err="1" smtClean="0"/>
              <a:t>foo</a:t>
            </a:r>
            <a:r>
              <a:rPr lang="en-GB" dirty="0" smtClean="0"/>
              <a:t>’, ‘it hurt a bit but I’m okay, I touched and some white stuff came out’</a:t>
            </a:r>
          </a:p>
          <a:p>
            <a:endParaRPr lang="en-GB" dirty="0"/>
          </a:p>
          <a:p>
            <a:r>
              <a:rPr lang="en-GB" b="1" dirty="0" smtClean="0"/>
              <a:t>Need</a:t>
            </a:r>
          </a:p>
          <a:p>
            <a:pPr marL="171450" indent="-171450">
              <a:buFontTx/>
              <a:buChar char="-"/>
            </a:pPr>
            <a:r>
              <a:rPr lang="en-GB" dirty="0" smtClean="0"/>
              <a:t>Doesn’t apply as such EXCEPT need to share life, experiences with trusted adult (comes from previous positive parenting)</a:t>
            </a:r>
          </a:p>
          <a:p>
            <a:endParaRPr lang="en-GB" dirty="0"/>
          </a:p>
          <a:p>
            <a:r>
              <a:rPr lang="en-GB" b="1" dirty="0" smtClean="0"/>
              <a:t>Opportunity</a:t>
            </a:r>
          </a:p>
          <a:p>
            <a:r>
              <a:rPr lang="en-GB" dirty="0" smtClean="0"/>
              <a:t>- Having a trusted adult</a:t>
            </a:r>
          </a:p>
          <a:p>
            <a:pPr marL="171450" indent="-171450">
              <a:buFontTx/>
              <a:buChar char="-"/>
            </a:pPr>
            <a:endParaRPr lang="en-GB" dirty="0"/>
          </a:p>
          <a:p>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t>23</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412" y="3573958"/>
            <a:ext cx="6096000" cy="97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345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Case Example</a:t>
            </a:r>
            <a:endParaRPr lang="en-GB" dirty="0"/>
          </a:p>
        </p:txBody>
      </p:sp>
      <p:sp>
        <p:nvSpPr>
          <p:cNvPr id="3" name="Content Placeholder 2"/>
          <p:cNvSpPr>
            <a:spLocks noGrp="1"/>
          </p:cNvSpPr>
          <p:nvPr>
            <p:ph idx="1"/>
          </p:nvPr>
        </p:nvSpPr>
        <p:spPr/>
        <p:txBody>
          <a:bodyPr/>
          <a:lstStyle/>
          <a:p>
            <a:r>
              <a:rPr lang="en-GB" dirty="0" smtClean="0"/>
              <a:t>D age 14</a:t>
            </a:r>
          </a:p>
          <a:p>
            <a:r>
              <a:rPr lang="en-GB" dirty="0" smtClean="0"/>
              <a:t>Tells grandmother about sexual abuse over 6 years (the last 2 months earlier) by grandfather after he is arrested for multiple offences against multiple other children and adults with learning difficulties</a:t>
            </a:r>
          </a:p>
          <a:p>
            <a:endParaRPr lang="en-GB" dirty="0"/>
          </a:p>
          <a:p>
            <a:r>
              <a:rPr lang="en-GB" b="1" dirty="0" smtClean="0"/>
              <a:t>Need</a:t>
            </a:r>
          </a:p>
          <a:p>
            <a:pPr marL="171450" indent="-171450">
              <a:buFontTx/>
              <a:buChar char="-"/>
            </a:pPr>
            <a:r>
              <a:rPr lang="en-GB" dirty="0" smtClean="0"/>
              <a:t>Police investigation</a:t>
            </a:r>
          </a:p>
          <a:p>
            <a:pPr marL="171450" indent="-171450">
              <a:buFontTx/>
              <a:buChar char="-"/>
            </a:pPr>
            <a:endParaRPr lang="en-GB" dirty="0"/>
          </a:p>
          <a:p>
            <a:r>
              <a:rPr lang="en-GB" b="1" dirty="0" smtClean="0"/>
              <a:t>Opportunity</a:t>
            </a:r>
          </a:p>
          <a:p>
            <a:r>
              <a:rPr lang="en-GB" dirty="0" smtClean="0"/>
              <a:t>- Being asked outright by grandmother and now feeling safe (suspect in custody/on bail)</a:t>
            </a:r>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t>24</a:t>
            </a:fld>
            <a:endParaRPr lang="en-US"/>
          </a:p>
        </p:txBody>
      </p:sp>
    </p:spTree>
    <p:extLst>
      <p:ext uri="{BB962C8B-B14F-4D97-AF65-F5344CB8AC3E}">
        <p14:creationId xmlns:p14="http://schemas.microsoft.com/office/powerpoint/2010/main" val="833108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a:extLst>
              <a:ext uri="{FF2B5EF4-FFF2-40B4-BE49-F238E27FC236}">
                <a16:creationId xmlns="" xmlns:a16="http://schemas.microsoft.com/office/drawing/2014/main" id="{3D05073E-0C7A-F849-8DDB-AC65C0B0E085}"/>
              </a:ext>
            </a:extLst>
          </p:cNvPr>
          <p:cNvSpPr>
            <a:spLocks noGrp="1"/>
          </p:cNvSpPr>
          <p:nvPr>
            <p:ph type="title"/>
          </p:nvPr>
        </p:nvSpPr>
        <p:spPr/>
        <p:txBody>
          <a:bodyPr/>
          <a:lstStyle/>
          <a:p>
            <a:r>
              <a:rPr lang="en-GB" dirty="0" smtClean="0">
                <a:solidFill>
                  <a:schemeClr val="tx1"/>
                </a:solidFill>
              </a:rPr>
              <a:t>Recognising potential signs and indicators of CSA</a:t>
            </a:r>
            <a:endParaRPr lang="en-US" dirty="0">
              <a:solidFill>
                <a:schemeClr val="tx1"/>
              </a:solidFill>
            </a:endParaRPr>
          </a:p>
        </p:txBody>
      </p:sp>
      <p:sp>
        <p:nvSpPr>
          <p:cNvPr id="3" name="Text Placeholder 2">
            <a:extLst>
              <a:ext uri="{FF2B5EF4-FFF2-40B4-BE49-F238E27FC236}">
                <a16:creationId xmlns="" xmlns:a16="http://schemas.microsoft.com/office/drawing/2014/main" id="{D5739047-BDCF-DB42-A2FD-3E27EB63A3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 xmlns:a16="http://schemas.microsoft.com/office/drawing/2014/main" id="{CE6C68A2-B82D-614F-B08C-D72C50CA8618}"/>
              </a:ext>
            </a:extLst>
          </p:cNvPr>
          <p:cNvSpPr>
            <a:spLocks noGrp="1"/>
          </p:cNvSpPr>
          <p:nvPr>
            <p:ph type="sldNum" sz="quarter" idx="12"/>
          </p:nvPr>
        </p:nvSpPr>
        <p:spPr/>
        <p:txBody>
          <a:bodyPr/>
          <a:lstStyle/>
          <a:p>
            <a:fld id="{5512AD5A-2C28-1D42-B971-4292A709C8F6}" type="slidenum">
              <a:rPr lang="en-US" smtClean="0"/>
              <a:pPr/>
              <a:t>25</a:t>
            </a:fld>
            <a:endParaRPr lang="en-US" dirty="0"/>
          </a:p>
        </p:txBody>
      </p:sp>
    </p:spTree>
    <p:extLst>
      <p:ext uri="{BB962C8B-B14F-4D97-AF65-F5344CB8AC3E}">
        <p14:creationId xmlns:p14="http://schemas.microsoft.com/office/powerpoint/2010/main" val="3765018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Children are more likely to show us than tell us</a:t>
            </a:r>
            <a:endParaRPr lang="en-GB" dirty="0"/>
          </a:p>
        </p:txBody>
      </p:sp>
      <p:sp>
        <p:nvSpPr>
          <p:cNvPr id="3" name="Content Placeholder 2"/>
          <p:cNvSpPr>
            <a:spLocks noGrp="1"/>
          </p:cNvSpPr>
          <p:nvPr>
            <p:ph idx="1"/>
          </p:nvPr>
        </p:nvSpPr>
        <p:spPr/>
        <p:txBody>
          <a:bodyPr/>
          <a:lstStyle/>
          <a:p>
            <a:pPr algn="ctr">
              <a:defRPr/>
            </a:pPr>
            <a:r>
              <a:rPr lang="en-GB" altLang="en-US" sz="1400" i="1" dirty="0">
                <a:solidFill>
                  <a:schemeClr val="tx2"/>
                </a:solidFill>
              </a:rPr>
              <a:t>Children often show us rather than tell us that something is upsetting them </a:t>
            </a:r>
          </a:p>
          <a:p>
            <a:pPr algn="ctr">
              <a:defRPr/>
            </a:pPr>
            <a:r>
              <a:rPr lang="en-GB" altLang="en-US" sz="1400" i="1" dirty="0">
                <a:solidFill>
                  <a:schemeClr val="tx2"/>
                </a:solidFill>
              </a:rPr>
              <a:t>(</a:t>
            </a:r>
            <a:r>
              <a:rPr lang="en-GB" altLang="en-US" sz="1400" i="1" dirty="0" err="1">
                <a:solidFill>
                  <a:schemeClr val="tx2"/>
                </a:solidFill>
              </a:rPr>
              <a:t>Allnock</a:t>
            </a:r>
            <a:r>
              <a:rPr lang="en-GB" altLang="en-US" sz="1400" i="1" dirty="0">
                <a:solidFill>
                  <a:schemeClr val="tx2"/>
                </a:solidFill>
              </a:rPr>
              <a:t>, 2013)</a:t>
            </a:r>
          </a:p>
          <a:p>
            <a:r>
              <a:rPr lang="en-GB" altLang="en-US" sz="1400" dirty="0"/>
              <a:t>Reflection…spend 5 minutes writing down the following:</a:t>
            </a:r>
            <a:endParaRPr lang="en-GB" altLang="en-US" dirty="0"/>
          </a:p>
          <a:p>
            <a:endParaRPr lang="en-GB" altLang="en-US" dirty="0"/>
          </a:p>
          <a:p>
            <a:r>
              <a:rPr lang="en-GB" altLang="en-US" sz="1400" b="1" dirty="0"/>
              <a:t>How might a child or young person present </a:t>
            </a:r>
            <a:r>
              <a:rPr lang="en-GB" altLang="en-US" b="1" dirty="0"/>
              <a:t>given what we know about the impact of child sexual abuse?</a:t>
            </a:r>
          </a:p>
          <a:p>
            <a:endParaRPr lang="en-GB" altLang="en-US" sz="1400" dirty="0"/>
          </a:p>
          <a:p>
            <a:pPr marL="285750" indent="-285750">
              <a:buFont typeface="Arial" panose="020B0604020202020204" pitchFamily="34" charset="0"/>
              <a:buChar char="•"/>
            </a:pPr>
            <a:r>
              <a:rPr lang="en-GB" altLang="en-US" dirty="0"/>
              <a:t>Emotionally</a:t>
            </a:r>
          </a:p>
          <a:p>
            <a:pPr marL="285750" indent="-285750">
              <a:buFont typeface="Arial" panose="020B0604020202020204" pitchFamily="34" charset="0"/>
              <a:buChar char="•"/>
            </a:pPr>
            <a:r>
              <a:rPr lang="en-GB" altLang="en-US" sz="1400" dirty="0"/>
              <a:t>Behaviourally</a:t>
            </a:r>
          </a:p>
          <a:p>
            <a:pPr marL="285750" indent="-285750">
              <a:buFont typeface="Arial" panose="020B0604020202020204" pitchFamily="34" charset="0"/>
              <a:buChar char="•"/>
            </a:pPr>
            <a:r>
              <a:rPr lang="en-GB" altLang="en-US" dirty="0"/>
              <a:t>Physically</a:t>
            </a:r>
          </a:p>
          <a:p>
            <a:endParaRPr lang="en-GB" altLang="en-US" sz="1400" dirty="0"/>
          </a:p>
          <a:p>
            <a:r>
              <a:rPr lang="en-GB" altLang="en-US" dirty="0"/>
              <a:t>Think of as many as possible under each heading </a:t>
            </a:r>
            <a:endParaRPr lang="en-GB" altLang="en-US" sz="1400" dirty="0"/>
          </a:p>
        </p:txBody>
      </p:sp>
      <p:sp>
        <p:nvSpPr>
          <p:cNvPr id="4" name="Slide Number Placeholder 3"/>
          <p:cNvSpPr>
            <a:spLocks noGrp="1"/>
          </p:cNvSpPr>
          <p:nvPr>
            <p:ph type="sldNum" sz="quarter" idx="12"/>
          </p:nvPr>
        </p:nvSpPr>
        <p:spPr/>
        <p:txBody>
          <a:bodyPr/>
          <a:lstStyle/>
          <a:p>
            <a:fld id="{5512AD5A-2C28-1D42-B971-4292A709C8F6}" type="slidenum">
              <a:rPr lang="en-US" smtClean="0"/>
              <a:pPr/>
              <a:t>26</a:t>
            </a:fld>
            <a:endParaRPr lang="en-US" dirty="0"/>
          </a:p>
        </p:txBody>
      </p:sp>
    </p:spTree>
    <p:extLst>
      <p:ext uri="{BB962C8B-B14F-4D97-AF65-F5344CB8AC3E}">
        <p14:creationId xmlns:p14="http://schemas.microsoft.com/office/powerpoint/2010/main" val="1461167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a:extLst>
              <a:ext uri="{FF2B5EF4-FFF2-40B4-BE49-F238E27FC236}">
                <a16:creationId xmlns="" xmlns:a16="http://schemas.microsoft.com/office/drawing/2014/main" id="{1A02CAC2-8E7E-A549-944E-F990E6CDC399}"/>
              </a:ext>
            </a:extLst>
          </p:cNvPr>
          <p:cNvSpPr>
            <a:spLocks noGrp="1"/>
          </p:cNvSpPr>
          <p:nvPr>
            <p:ph type="title"/>
          </p:nvPr>
        </p:nvSpPr>
        <p:spPr/>
        <p:txBody>
          <a:bodyPr/>
          <a:lstStyle/>
          <a:p>
            <a:r>
              <a:rPr lang="en-GB" dirty="0" smtClean="0">
                <a:solidFill>
                  <a:schemeClr val="tx1"/>
                </a:solidFill>
              </a:rPr>
              <a:t>Receiving and Responding to Disclosures</a:t>
            </a:r>
            <a:endParaRPr lang="en-US" dirty="0">
              <a:solidFill>
                <a:schemeClr val="tx1"/>
              </a:solidFill>
            </a:endParaRPr>
          </a:p>
        </p:txBody>
      </p:sp>
      <p:sp>
        <p:nvSpPr>
          <p:cNvPr id="3" name="Text Placeholder 2">
            <a:extLst>
              <a:ext uri="{FF2B5EF4-FFF2-40B4-BE49-F238E27FC236}">
                <a16:creationId xmlns="" xmlns:a16="http://schemas.microsoft.com/office/drawing/2014/main" id="{FC067B1D-A457-F744-9C69-ADD481064E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F079A20E-C6C5-7748-81C3-9FF3E4A3570A}"/>
              </a:ext>
            </a:extLst>
          </p:cNvPr>
          <p:cNvSpPr>
            <a:spLocks noGrp="1"/>
          </p:cNvSpPr>
          <p:nvPr>
            <p:ph type="sldNum" sz="quarter" idx="12"/>
          </p:nvPr>
        </p:nvSpPr>
        <p:spPr/>
        <p:txBody>
          <a:bodyPr/>
          <a:lstStyle/>
          <a:p>
            <a:fld id="{5512AD5A-2C28-1D42-B971-4292A709C8F6}" type="slidenum">
              <a:rPr lang="en-US" smtClean="0"/>
              <a:pPr/>
              <a:t>27</a:t>
            </a:fld>
            <a:endParaRPr lang="en-US" dirty="0"/>
          </a:p>
        </p:txBody>
      </p:sp>
    </p:spTree>
    <p:extLst>
      <p:ext uri="{BB962C8B-B14F-4D97-AF65-F5344CB8AC3E}">
        <p14:creationId xmlns:p14="http://schemas.microsoft.com/office/powerpoint/2010/main" val="1312985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Preparing yourself for conversations with children?</a:t>
            </a:r>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pPr/>
              <a:t>28</a:t>
            </a:fld>
            <a:endParaRPr lang="en-US" dirty="0"/>
          </a:p>
        </p:txBody>
      </p:sp>
      <p:graphicFrame>
        <p:nvGraphicFramePr>
          <p:cNvPr id="5" name="Diagram 4"/>
          <p:cNvGraphicFramePr/>
          <p:nvPr>
            <p:extLst>
              <p:ext uri="{D42A27DB-BD31-4B8C-83A1-F6EECF244321}">
                <p14:modId xmlns:p14="http://schemas.microsoft.com/office/powerpoint/2010/main" val="1367848109"/>
              </p:ext>
            </p:extLst>
          </p:nvPr>
        </p:nvGraphicFramePr>
        <p:xfrm>
          <a:off x="1538288" y="918919"/>
          <a:ext cx="6096000" cy="3553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7639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How can you ask?</a:t>
            </a:r>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pPr/>
              <a:t>29</a:t>
            </a:fld>
            <a:endParaRPr lang="en-US" dirty="0"/>
          </a:p>
        </p:txBody>
      </p:sp>
      <p:sp>
        <p:nvSpPr>
          <p:cNvPr id="5" name="Rounded Rectangular Callout 4"/>
          <p:cNvSpPr/>
          <p:nvPr/>
        </p:nvSpPr>
        <p:spPr>
          <a:xfrm>
            <a:off x="285751" y="879232"/>
            <a:ext cx="2214562" cy="1095558"/>
          </a:xfrm>
          <a:prstGeom prst="wedgeRoundRectCallout">
            <a:avLst>
              <a:gd name="adj1" fmla="val -25994"/>
              <a:gd name="adj2" fmla="val 92495"/>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350" dirty="0"/>
              <a:t>‘I’ve noticed you’re not your usual self - is there anything you want to talk about?’</a:t>
            </a:r>
          </a:p>
        </p:txBody>
      </p:sp>
      <p:sp>
        <p:nvSpPr>
          <p:cNvPr id="6" name="Rounded Rectangular Callout 5"/>
          <p:cNvSpPr/>
          <p:nvPr/>
        </p:nvSpPr>
        <p:spPr>
          <a:xfrm>
            <a:off x="1130382" y="2257424"/>
            <a:ext cx="2128838" cy="976076"/>
          </a:xfrm>
          <a:prstGeom prst="wedgeRoundRectCallout">
            <a:avLst>
              <a:gd name="adj1" fmla="val 12232"/>
              <a:gd name="adj2" fmla="val -79529"/>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dirty="0"/>
              <a:t>‘You don’t seem okay, would you like to tell me what is going on?’</a:t>
            </a:r>
          </a:p>
        </p:txBody>
      </p:sp>
      <p:sp>
        <p:nvSpPr>
          <p:cNvPr id="7" name="Rounded Rectangular Callout 6"/>
          <p:cNvSpPr/>
          <p:nvPr/>
        </p:nvSpPr>
        <p:spPr>
          <a:xfrm>
            <a:off x="2700338" y="879232"/>
            <a:ext cx="1385887" cy="1243013"/>
          </a:xfrm>
          <a:prstGeom prst="wedgeRoundRectCallout">
            <a:avLst>
              <a:gd name="adj1" fmla="val 27621"/>
              <a:gd name="adj2" fmla="val 77443"/>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a:t>
            </a:r>
            <a:r>
              <a:rPr lang="en-GB" sz="1350" dirty="0"/>
              <a:t>What is it that is upsetting you at </a:t>
            </a:r>
            <a:r>
              <a:rPr lang="en-GB" sz="1350" dirty="0" smtClean="0"/>
              <a:t>the</a:t>
            </a:r>
          </a:p>
          <a:p>
            <a:r>
              <a:rPr lang="en-GB" sz="1350" dirty="0" smtClean="0"/>
              <a:t>he </a:t>
            </a:r>
            <a:r>
              <a:rPr lang="en-GB" sz="1350" dirty="0"/>
              <a:t>moment?’</a:t>
            </a:r>
            <a:endParaRPr lang="en-GB" sz="1350" b="1" dirty="0" smtClean="0">
              <a:solidFill>
                <a:schemeClr val="bg1"/>
              </a:solidFill>
            </a:endParaRPr>
          </a:p>
        </p:txBody>
      </p:sp>
      <p:sp>
        <p:nvSpPr>
          <p:cNvPr id="8" name="Rounded Rectangular Callout 7"/>
          <p:cNvSpPr/>
          <p:nvPr/>
        </p:nvSpPr>
        <p:spPr>
          <a:xfrm>
            <a:off x="4572000" y="834080"/>
            <a:ext cx="1971676" cy="1185862"/>
          </a:xfrm>
          <a:prstGeom prst="wedgeRoundRectCallout">
            <a:avLst>
              <a:gd name="adj1" fmla="val -5616"/>
              <a:gd name="adj2" fmla="val 68524"/>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dirty="0"/>
              <a:t>‘Is there something I can do to help you tell me what is going on?’</a:t>
            </a:r>
          </a:p>
        </p:txBody>
      </p:sp>
      <p:sp>
        <p:nvSpPr>
          <p:cNvPr id="9" name="Rounded Rectangular Callout 8"/>
          <p:cNvSpPr/>
          <p:nvPr/>
        </p:nvSpPr>
        <p:spPr>
          <a:xfrm>
            <a:off x="6715125" y="998386"/>
            <a:ext cx="2120656" cy="857249"/>
          </a:xfrm>
          <a:prstGeom prst="wedgeRoundRectCallout">
            <a:avLst>
              <a:gd name="adj1" fmla="val 22286"/>
              <a:gd name="adj2" fmla="val 110833"/>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350" dirty="0"/>
              <a:t>‘Is there something going on that feels too hard to talk about?’  </a:t>
            </a:r>
          </a:p>
        </p:txBody>
      </p:sp>
      <p:sp>
        <p:nvSpPr>
          <p:cNvPr id="10" name="Rounded Rectangular Callout 9"/>
          <p:cNvSpPr/>
          <p:nvPr/>
        </p:nvSpPr>
        <p:spPr>
          <a:xfrm>
            <a:off x="5972175" y="2257424"/>
            <a:ext cx="1971675" cy="857249"/>
          </a:xfrm>
          <a:prstGeom prst="wedgeRoundRectCallout">
            <a:avLst>
              <a:gd name="adj1" fmla="val -77355"/>
              <a:gd name="adj2" fmla="val -24167"/>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350" dirty="0"/>
              <a:t>‘Is there someone who you do feel able to tell?’</a:t>
            </a:r>
          </a:p>
        </p:txBody>
      </p:sp>
      <p:sp>
        <p:nvSpPr>
          <p:cNvPr id="11" name="Rounded Rectangular Callout 10"/>
          <p:cNvSpPr/>
          <p:nvPr/>
        </p:nvSpPr>
        <p:spPr>
          <a:xfrm>
            <a:off x="4318080" y="3233500"/>
            <a:ext cx="4789366" cy="1428752"/>
          </a:xfrm>
          <a:prstGeom prst="wedgeRoundRectCallout">
            <a:avLst>
              <a:gd name="adj1" fmla="val -60419"/>
              <a:gd name="adj2" fmla="val -12786"/>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350" dirty="0"/>
              <a:t>‘Sometimes we worry about what may happen if we tell someone what is going on (e.g. that we’ll get into trouble/that we’ve been told to keep it a secret/that we’ll upset people) – what is it that you are worried may happen if you tell someone what is going on?’</a:t>
            </a:r>
          </a:p>
        </p:txBody>
      </p:sp>
      <p:sp>
        <p:nvSpPr>
          <p:cNvPr id="12" name="Rounded Rectangular Callout 11"/>
          <p:cNvSpPr/>
          <p:nvPr/>
        </p:nvSpPr>
        <p:spPr>
          <a:xfrm>
            <a:off x="681810" y="3355025"/>
            <a:ext cx="3025981" cy="1140830"/>
          </a:xfrm>
          <a:prstGeom prst="wedgeRoundRectCallout">
            <a:avLst>
              <a:gd name="adj1" fmla="val -70833"/>
              <a:gd name="adj2" fmla="val 5500"/>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350" dirty="0"/>
              <a:t>‘</a:t>
            </a:r>
            <a:r>
              <a:rPr lang="en-GB" sz="1350" dirty="0" smtClean="0"/>
              <a:t>Seeing you upset has made me upset and it doesn’t feel nice at all. I want to help make those feelings better for you – what would you like me to do?</a:t>
            </a:r>
            <a:endParaRPr lang="en-GB" sz="1350" dirty="0"/>
          </a:p>
        </p:txBody>
      </p:sp>
    </p:spTree>
    <p:extLst>
      <p:ext uri="{BB962C8B-B14F-4D97-AF65-F5344CB8AC3E}">
        <p14:creationId xmlns:p14="http://schemas.microsoft.com/office/powerpoint/2010/main" val="30467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a:extLst>
              <a:ext uri="{FF2B5EF4-FFF2-40B4-BE49-F238E27FC236}">
                <a16:creationId xmlns="" xmlns:a16="http://schemas.microsoft.com/office/drawing/2014/main" id="{F1D91B06-8AC2-9647-907C-27386814C9C7}"/>
              </a:ext>
            </a:extLst>
          </p:cNvPr>
          <p:cNvSpPr>
            <a:spLocks noGrp="1"/>
          </p:cNvSpPr>
          <p:nvPr>
            <p:ph type="title"/>
          </p:nvPr>
        </p:nvSpPr>
        <p:spPr/>
        <p:txBody>
          <a:bodyPr/>
          <a:lstStyle/>
          <a:p>
            <a:r>
              <a:rPr lang="en-GB" dirty="0" smtClean="0">
                <a:solidFill>
                  <a:schemeClr val="tx1"/>
                </a:solidFill>
              </a:rPr>
              <a:t>Introduction</a:t>
            </a:r>
            <a:endParaRPr lang="en-US" dirty="0">
              <a:solidFill>
                <a:schemeClr val="tx1"/>
              </a:solidFill>
            </a:endParaRPr>
          </a:p>
        </p:txBody>
      </p:sp>
      <p:sp>
        <p:nvSpPr>
          <p:cNvPr id="3" name="Text Placeholder 2">
            <a:extLst>
              <a:ext uri="{FF2B5EF4-FFF2-40B4-BE49-F238E27FC236}">
                <a16:creationId xmlns="" xmlns:a16="http://schemas.microsoft.com/office/drawing/2014/main" id="{E2A62175-7AA3-DA4D-BD69-E4B6691A49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BA247C26-FAB7-154D-B846-43072B5602E3}"/>
              </a:ext>
            </a:extLst>
          </p:cNvPr>
          <p:cNvSpPr>
            <a:spLocks noGrp="1"/>
          </p:cNvSpPr>
          <p:nvPr>
            <p:ph type="sldNum" sz="quarter" idx="12"/>
          </p:nvPr>
        </p:nvSpPr>
        <p:spPr/>
        <p:txBody>
          <a:bodyPr/>
          <a:lstStyle/>
          <a:p>
            <a:fld id="{5512AD5A-2C28-1D42-B971-4292A709C8F6}" type="slidenum">
              <a:rPr lang="en-US" smtClean="0"/>
              <a:pPr/>
              <a:t>3</a:t>
            </a:fld>
            <a:endParaRPr lang="en-US" dirty="0"/>
          </a:p>
        </p:txBody>
      </p:sp>
    </p:spTree>
    <p:extLst>
      <p:ext uri="{BB962C8B-B14F-4D97-AF65-F5344CB8AC3E}">
        <p14:creationId xmlns:p14="http://schemas.microsoft.com/office/powerpoint/2010/main" val="837530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Helping children tell</a:t>
            </a:r>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pPr/>
              <a:t>30</a:t>
            </a:fld>
            <a:endParaRPr lang="en-US" dirty="0"/>
          </a:p>
        </p:txBody>
      </p:sp>
      <p:graphicFrame>
        <p:nvGraphicFramePr>
          <p:cNvPr id="5" name="Diagram 4"/>
          <p:cNvGraphicFramePr/>
          <p:nvPr>
            <p:extLst>
              <p:ext uri="{D42A27DB-BD31-4B8C-83A1-F6EECF244321}">
                <p14:modId xmlns:p14="http://schemas.microsoft.com/office/powerpoint/2010/main" val="2052676876"/>
              </p:ext>
            </p:extLst>
          </p:nvPr>
        </p:nvGraphicFramePr>
        <p:xfrm>
          <a:off x="628650" y="767587"/>
          <a:ext cx="8207131"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0295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US" dirty="0" smtClean="0">
                <a:hlinkClick r:id="rId3"/>
              </a:rPr>
              <a:t>Responding to a Child's Disclosure of Abuse | NSPCC Learning - YouTube</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5512AD5A-2C28-1D42-B971-4292A709C8F6}" type="slidenum">
              <a:rPr lang="en-US" smtClean="0">
                <a:solidFill>
                  <a:srgbClr val="FFFFFF"/>
                </a:solidFill>
              </a:rPr>
              <a:pPr/>
              <a:t>31</a:t>
            </a:fld>
            <a:endParaRPr lang="en-US" dirty="0">
              <a:solidFill>
                <a:srgbClr val="FFFFFF"/>
              </a:solidFill>
            </a:endParaRPr>
          </a:p>
        </p:txBody>
      </p:sp>
    </p:spTree>
    <p:extLst>
      <p:ext uri="{BB962C8B-B14F-4D97-AF65-F5344CB8AC3E}">
        <p14:creationId xmlns:p14="http://schemas.microsoft.com/office/powerpoint/2010/main" val="852085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a:extLst>
              <a:ext uri="{FF2B5EF4-FFF2-40B4-BE49-F238E27FC236}">
                <a16:creationId xmlns:a16="http://schemas.microsoft.com/office/drawing/2014/main" xmlns="" id="{174F8106-D6D4-4CB5-A6C0-8A8CFAF7D3F6}"/>
              </a:ext>
            </a:extLst>
          </p:cNvPr>
          <p:cNvSpPr>
            <a:spLocks noGrp="1"/>
          </p:cNvSpPr>
          <p:nvPr>
            <p:ph type="title"/>
          </p:nvPr>
        </p:nvSpPr>
        <p:spPr>
          <a:xfrm>
            <a:off x="628650" y="-16440"/>
            <a:ext cx="7886700" cy="994172"/>
          </a:xfrm>
        </p:spPr>
        <p:txBody>
          <a:bodyPr>
            <a:normAutofit fontScale="90000"/>
          </a:bodyPr>
          <a:lstStyle/>
          <a:p>
            <a:r>
              <a:rPr lang="en-GB" sz="3600" b="1"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Opening doors</a:t>
            </a:r>
            <a:br>
              <a:rPr lang="en-GB" sz="3600" b="1"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GB" sz="3600" b="1"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https://adc.bmj.com/content/106/2/108</a:t>
            </a:r>
            <a:r>
              <a:rPr lang="en-GB" sz="3600" b="1"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xmlns="" id="{F7FBD8BC-9EC0-4AD5-8658-C861A8D231C1}"/>
              </a:ext>
            </a:extLst>
          </p:cNvPr>
          <p:cNvSpPr>
            <a:spLocks noGrp="1"/>
          </p:cNvSpPr>
          <p:nvPr>
            <p:ph idx="1"/>
          </p:nvPr>
        </p:nvSpPr>
        <p:spPr/>
        <p:txBody>
          <a:bodyPr>
            <a:noAutofit/>
          </a:bodyPr>
          <a:lstStyle/>
          <a:p>
            <a:pPr>
              <a:buFont typeface="Arial" panose="020B0604020202020204" pitchFamily="34" charset="0"/>
              <a:buChar char="•"/>
            </a:pPr>
            <a:r>
              <a:rPr lang="en-GB" sz="1300" dirty="0">
                <a:latin typeface="Microsoft Sans Serif" panose="020B0604020202020204" pitchFamily="34" charset="0"/>
                <a:ea typeface="Microsoft Sans Serif" panose="020B0604020202020204" pitchFamily="34" charset="0"/>
                <a:cs typeface="Microsoft Sans Serif" panose="020B0604020202020204" pitchFamily="34" charset="0"/>
              </a:rPr>
              <a:t>If a child tells or shows, listen and attend carefully, even if you look like you are doing something else. </a:t>
            </a:r>
          </a:p>
          <a:p>
            <a:pPr>
              <a:buFont typeface="Arial" panose="020B0604020202020204" pitchFamily="34" charset="0"/>
              <a:buChar char="•"/>
            </a:pPr>
            <a:r>
              <a:rPr lang="en-GB" sz="1300" dirty="0">
                <a:latin typeface="Microsoft Sans Serif" panose="020B0604020202020204" pitchFamily="34" charset="0"/>
                <a:ea typeface="Microsoft Sans Serif" panose="020B0604020202020204" pitchFamily="34" charset="0"/>
                <a:cs typeface="Microsoft Sans Serif" panose="020B0604020202020204" pitchFamily="34" charset="0"/>
              </a:rPr>
              <a:t>If you are not sure what the child said or did, or if you are not sure what they meant, offer an open invitation, for example, ‘tell me more about that’ or ‘show me that again’. Then say things like ‘uhuh’ or ‘mmhmm’ or ‘go on’ to show you are listening. These are safe things to say because they encourage the child to continue, without directing their account in any way. </a:t>
            </a:r>
          </a:p>
          <a:p>
            <a:pPr>
              <a:buFont typeface="Arial" panose="020B0604020202020204" pitchFamily="34" charset="0"/>
              <a:buChar char="•"/>
            </a:pPr>
            <a:r>
              <a:rPr lang="en-GB" sz="1300" dirty="0">
                <a:latin typeface="Microsoft Sans Serif" panose="020B0604020202020204" pitchFamily="34" charset="0"/>
                <a:ea typeface="Microsoft Sans Serif" panose="020B0604020202020204" pitchFamily="34" charset="0"/>
                <a:cs typeface="Microsoft Sans Serif" panose="020B0604020202020204" pitchFamily="34" charset="0"/>
              </a:rPr>
              <a:t>Make it clear through your behaviour and body language that you are comfortable with the situation and that you have time. </a:t>
            </a:r>
          </a:p>
          <a:p>
            <a:pPr>
              <a:buFont typeface="Arial" panose="020B0604020202020204" pitchFamily="34" charset="0"/>
              <a:buChar char="•"/>
            </a:pPr>
            <a:r>
              <a:rPr lang="en-GB" sz="1300" dirty="0">
                <a:latin typeface="Microsoft Sans Serif" panose="020B0604020202020204" pitchFamily="34" charset="0"/>
                <a:ea typeface="Microsoft Sans Serif" panose="020B0604020202020204" pitchFamily="34" charset="0"/>
                <a:cs typeface="Microsoft Sans Serif" panose="020B0604020202020204" pitchFamily="34" charset="0"/>
              </a:rPr>
              <a:t>Adapt your language and communication style in line with the child’s needs, being mindful of their developmental stage and age. Be clear about what you need to know.</a:t>
            </a:r>
          </a:p>
          <a:p>
            <a:pPr>
              <a:buFont typeface="Arial" panose="020B0604020202020204" pitchFamily="34" charset="0"/>
              <a:buChar char="•"/>
            </a:pPr>
            <a:r>
              <a:rPr lang="en-GB" sz="1300" dirty="0">
                <a:latin typeface="Microsoft Sans Serif" panose="020B0604020202020204" pitchFamily="34" charset="0"/>
                <a:ea typeface="Microsoft Sans Serif" panose="020B0604020202020204" pitchFamily="34" charset="0"/>
                <a:cs typeface="Microsoft Sans Serif" panose="020B0604020202020204" pitchFamily="34" charset="0"/>
              </a:rPr>
              <a:t>Ask one open question at a time. Let the child or young person use his or her own words. Take your time, allow the child time to respond and pause between questions.</a:t>
            </a:r>
          </a:p>
          <a:p>
            <a:r>
              <a:rPr lang="en-GB" sz="1300" dirty="0">
                <a:latin typeface="Microsoft Sans Serif" panose="020B0604020202020204" pitchFamily="34" charset="0"/>
                <a:ea typeface="Microsoft Sans Serif" panose="020B0604020202020204" pitchFamily="34" charset="0"/>
                <a:cs typeface="Microsoft Sans Serif" panose="020B0604020202020204" pitchFamily="34" charset="0"/>
              </a:rPr>
              <a:t>If appropriate, reflect back using the child’s own words. Say exactly what they said, without expanding or amending or asking questions. If appropriate, comment to show that you have noticed what a child is doing</a:t>
            </a:r>
          </a:p>
          <a:p>
            <a:r>
              <a:rPr lang="en-GB" sz="1300" dirty="0">
                <a:latin typeface="Microsoft Sans Serif" panose="020B0604020202020204" pitchFamily="34" charset="0"/>
                <a:ea typeface="Microsoft Sans Serif" panose="020B0604020202020204" pitchFamily="34" charset="0"/>
                <a:cs typeface="Microsoft Sans Serif" panose="020B0604020202020204" pitchFamily="34" charset="0"/>
              </a:rPr>
              <a:t>Let the child know what you will do next. This can be very simple: ‘I am going to have a think and then I will come back’ </a:t>
            </a:r>
          </a:p>
        </p:txBody>
      </p:sp>
      <p:sp>
        <p:nvSpPr>
          <p:cNvPr id="4" name="Slide Number Placeholder 3">
            <a:extLst>
              <a:ext uri="{FF2B5EF4-FFF2-40B4-BE49-F238E27FC236}">
                <a16:creationId xmlns:a16="http://schemas.microsoft.com/office/drawing/2014/main" xmlns="" id="{2F96DB47-5FBD-4FB8-B72C-F73F26AADE43}"/>
              </a:ext>
            </a:extLst>
          </p:cNvPr>
          <p:cNvSpPr>
            <a:spLocks noGrp="1"/>
          </p:cNvSpPr>
          <p:nvPr>
            <p:ph type="sldNum" sz="quarter" idx="12"/>
          </p:nvPr>
        </p:nvSpPr>
        <p:spPr/>
        <p:txBody>
          <a:bodyPr/>
          <a:lstStyle/>
          <a:p>
            <a:fld id="{5512AD5A-2C28-1D42-B971-4292A709C8F6}" type="slidenum">
              <a:rPr lang="en-US" smtClean="0">
                <a:solidFill>
                  <a:srgbClr val="555859"/>
                </a:solidFill>
              </a:rPr>
              <a:pPr/>
              <a:t>32</a:t>
            </a:fld>
            <a:endParaRPr lang="en-US" dirty="0">
              <a:solidFill>
                <a:srgbClr val="555859"/>
              </a:solidFill>
            </a:endParaRPr>
          </a:p>
        </p:txBody>
      </p:sp>
    </p:spTree>
    <p:extLst>
      <p:ext uri="{BB962C8B-B14F-4D97-AF65-F5344CB8AC3E}">
        <p14:creationId xmlns:p14="http://schemas.microsoft.com/office/powerpoint/2010/main" val="2166273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a:extLst>
              <a:ext uri="{FF2B5EF4-FFF2-40B4-BE49-F238E27FC236}">
                <a16:creationId xmlns:a16="http://schemas.microsoft.com/office/drawing/2014/main" xmlns="" id="{174F8106-D6D4-4CB5-A6C0-8A8CFAF7D3F6}"/>
              </a:ext>
            </a:extLst>
          </p:cNvPr>
          <p:cNvSpPr>
            <a:spLocks noGrp="1"/>
          </p:cNvSpPr>
          <p:nvPr>
            <p:ph type="title"/>
          </p:nvPr>
        </p:nvSpPr>
        <p:spPr/>
        <p:txBody>
          <a:bodyPr>
            <a:normAutofit/>
          </a:bodyPr>
          <a:lstStyle/>
          <a:p>
            <a:r>
              <a:rPr lang="en-GB" sz="3600" b="1"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Opening doors: example</a:t>
            </a:r>
            <a:endParaRPr lang="en-GB"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xmlns="" id="{F7FBD8BC-9EC0-4AD5-8658-C861A8D231C1}"/>
              </a:ext>
            </a:extLst>
          </p:cNvPr>
          <p:cNvSpPr>
            <a:spLocks noGrp="1"/>
          </p:cNvSpPr>
          <p:nvPr>
            <p:ph idx="1"/>
          </p:nvPr>
        </p:nvSpPr>
        <p:spPr>
          <a:xfrm>
            <a:off x="553235" y="939998"/>
            <a:ext cx="7886700" cy="3263504"/>
          </a:xfrm>
        </p:spPr>
        <p:txBody>
          <a:bodyPr>
            <a:noAutofit/>
          </a:bodyPr>
          <a:lstStyle/>
          <a:p>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Becky appears anxious and wriggles a bit when on the examination couch. From the information you have already and from her presentation you are confident that Becky does not have a serious abdominal condition.:</a:t>
            </a:r>
          </a:p>
          <a:p>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Becky wriggles a bit and looks uncomfortable. You respond by giving Becky a quiet, fiddly toy but that risks closing the door. </a:t>
            </a:r>
            <a:r>
              <a:rPr lang="en-GB" sz="1050"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Instead, you might comment calmly, ‘</a:t>
            </a:r>
            <a:r>
              <a:rPr lang="en-GB" sz="1050" i="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you are a bit wriggly</a:t>
            </a:r>
            <a:r>
              <a:rPr lang="en-GB" sz="1050"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 to open the door.</a:t>
            </a:r>
          </a:p>
          <a:p>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Becky then makes brief eye contact with you and pulls her jeans away from her genital area. You could then say</a:t>
            </a:r>
            <a:r>
              <a:rPr lang="en-GB" sz="1050" i="1" dirty="0">
                <a:latin typeface="Microsoft Sans Serif" panose="020B0604020202020204" pitchFamily="34" charset="0"/>
                <a:ea typeface="Microsoft Sans Serif" panose="020B0604020202020204" pitchFamily="34" charset="0"/>
                <a:cs typeface="Microsoft Sans Serif" panose="020B0604020202020204" pitchFamily="34" charset="0"/>
              </a:rPr>
              <a:t>, ‘are you sore down there?</a:t>
            </a:r>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 and Becky shakes her head. </a:t>
            </a:r>
            <a:r>
              <a:rPr lang="en-GB" sz="1050" i="1" dirty="0">
                <a:latin typeface="Microsoft Sans Serif" panose="020B0604020202020204" pitchFamily="34" charset="0"/>
                <a:ea typeface="Microsoft Sans Serif" panose="020B0604020202020204" pitchFamily="34" charset="0"/>
                <a:cs typeface="Microsoft Sans Serif" panose="020B0604020202020204" pitchFamily="34" charset="0"/>
              </a:rPr>
              <a:t>The door is closed</a:t>
            </a:r>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r>
              <a:rPr lang="en-GB" sz="1050"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Instead, you again comment calmly, ‘you are pulling your jeans’, to which Becky nods, then leans towards you and says quietly, ‘it’s so ouchy’.</a:t>
            </a:r>
          </a:p>
          <a:p>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You might then pause asking Becky’s mother to tell you about Becky’s ‘tummy pain’, at which point Becky looks away. </a:t>
            </a:r>
            <a:r>
              <a:rPr lang="en-GB" sz="1050"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Instead, you say</a:t>
            </a:r>
            <a:r>
              <a:rPr lang="en-GB" sz="1050" i="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 ‘uhuh’</a:t>
            </a:r>
            <a:r>
              <a:rPr lang="en-GB" sz="1050"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 and wait. Becky nods and says, ‘</a:t>
            </a:r>
            <a:r>
              <a:rPr lang="en-GB" sz="1050" i="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really ouchy down there</a:t>
            </a:r>
            <a:r>
              <a:rPr lang="en-GB" sz="1050"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You could close the door by asking her mother if Becky has reported this to anyone; Becky’s mother says ‘no’, and Becky gets up and looks out the window. </a:t>
            </a:r>
            <a:r>
              <a:rPr lang="en-GB" sz="1050" i="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Instead, you open the door further by </a:t>
            </a:r>
            <a:r>
              <a:rPr lang="en-GB" sz="1050"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saying In the presence of a chaperone, ‘</a:t>
            </a:r>
            <a:r>
              <a:rPr lang="en-GB" sz="1050" i="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you said it’s really ouchy down there. Tell me more about that</a:t>
            </a:r>
            <a:r>
              <a:rPr lang="en-GB" sz="1050"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 This is a very useful, open-ended question</a:t>
            </a:r>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 Becky then says, ‘the mouse makes it ouchy’. You could then close the door by saying, ‘</a:t>
            </a:r>
            <a:r>
              <a:rPr lang="en-GB" sz="1050" i="1" dirty="0">
                <a:latin typeface="Microsoft Sans Serif" panose="020B0604020202020204" pitchFamily="34" charset="0"/>
                <a:ea typeface="Microsoft Sans Serif" panose="020B0604020202020204" pitchFamily="34" charset="0"/>
                <a:cs typeface="Microsoft Sans Serif" panose="020B0604020202020204" pitchFamily="34" charset="0"/>
              </a:rPr>
              <a:t>Do you mean a mouse like a pet mouse</a:t>
            </a:r>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 with Becky looking out the window in silence again; </a:t>
            </a:r>
            <a:r>
              <a:rPr lang="en-GB" sz="1050"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it would be better to open the door even further, with an enabling ‘</a:t>
            </a:r>
            <a:r>
              <a:rPr lang="en-GB" sz="1050" i="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uhuh, tell me more</a:t>
            </a:r>
            <a:r>
              <a:rPr lang="en-GB" sz="1050"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Becky says, ‘</a:t>
            </a:r>
            <a:r>
              <a:rPr lang="en-GB" sz="1050" i="1" dirty="0">
                <a:latin typeface="Microsoft Sans Serif" panose="020B0604020202020204" pitchFamily="34" charset="0"/>
                <a:ea typeface="Microsoft Sans Serif" panose="020B0604020202020204" pitchFamily="34" charset="0"/>
                <a:cs typeface="Microsoft Sans Serif" panose="020B0604020202020204" pitchFamily="34" charset="0"/>
              </a:rPr>
              <a:t>Daddy’s mouse; it’s a secret but my bumbum is so ouchy</a:t>
            </a:r>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 It would be tempting to ask, ‘</a:t>
            </a:r>
            <a:r>
              <a:rPr lang="en-GB" sz="1050" i="1" dirty="0">
                <a:latin typeface="Microsoft Sans Serif" panose="020B0604020202020204" pitchFamily="34" charset="0"/>
                <a:ea typeface="Microsoft Sans Serif" panose="020B0604020202020204" pitchFamily="34" charset="0"/>
                <a:cs typeface="Microsoft Sans Serif" panose="020B0604020202020204" pitchFamily="34" charset="0"/>
              </a:rPr>
              <a:t>Has daddy touched you down there?</a:t>
            </a:r>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 Such a direct question will run the risk of closing the narrative and contaminating the evidence so, </a:t>
            </a:r>
            <a:r>
              <a:rPr lang="en-GB" sz="1050"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instead, you say, ‘</a:t>
            </a:r>
            <a:r>
              <a:rPr lang="en-GB" sz="1050" i="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You told me Daddy’s mouse. It’s a secret but your bumbum is so ouchy. Thank you for telling me this today Becky, it helps me understand why you may be getting tummy pains and how I can help you’.</a:t>
            </a:r>
            <a:r>
              <a:rPr lang="en-GB" sz="1050"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Becky nods and says, ‘</a:t>
            </a:r>
            <a:r>
              <a:rPr lang="en-GB" sz="1050" i="1" dirty="0">
                <a:latin typeface="Microsoft Sans Serif" panose="020B0604020202020204" pitchFamily="34" charset="0"/>
                <a:ea typeface="Microsoft Sans Serif" panose="020B0604020202020204" pitchFamily="34" charset="0"/>
                <a:cs typeface="Microsoft Sans Serif" panose="020B0604020202020204" pitchFamily="34" charset="0"/>
              </a:rPr>
              <a:t>in my bed; the mouse needs to come in the hole and play but it’s too big and it hurts me’.</a:t>
            </a:r>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That is sufficient narrative to warrant action without further questioning; you say, ‘</a:t>
            </a:r>
            <a:r>
              <a:rPr lang="en-GB" sz="1050" i="1" dirty="0">
                <a:latin typeface="Microsoft Sans Serif" panose="020B0604020202020204" pitchFamily="34" charset="0"/>
                <a:ea typeface="Microsoft Sans Serif" panose="020B0604020202020204" pitchFamily="34" charset="0"/>
                <a:cs typeface="Microsoft Sans Serif" panose="020B0604020202020204" pitchFamily="34" charset="0"/>
              </a:rPr>
              <a:t>thank you for telling me</a:t>
            </a:r>
            <a:r>
              <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GB" sz="1050" i="1"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sz="105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Slide Number Placeholder 3">
            <a:extLst>
              <a:ext uri="{FF2B5EF4-FFF2-40B4-BE49-F238E27FC236}">
                <a16:creationId xmlns:a16="http://schemas.microsoft.com/office/drawing/2014/main" xmlns="" id="{2F96DB47-5FBD-4FB8-B72C-F73F26AADE43}"/>
              </a:ext>
            </a:extLst>
          </p:cNvPr>
          <p:cNvSpPr>
            <a:spLocks noGrp="1"/>
          </p:cNvSpPr>
          <p:nvPr>
            <p:ph type="sldNum" sz="quarter" idx="12"/>
          </p:nvPr>
        </p:nvSpPr>
        <p:spPr/>
        <p:txBody>
          <a:bodyPr/>
          <a:lstStyle/>
          <a:p>
            <a:fld id="{5512AD5A-2C28-1D42-B971-4292A709C8F6}" type="slidenum">
              <a:rPr lang="en-US" smtClean="0">
                <a:solidFill>
                  <a:srgbClr val="555859"/>
                </a:solidFill>
              </a:rPr>
              <a:pPr/>
              <a:t>33</a:t>
            </a:fld>
            <a:endParaRPr lang="en-US" dirty="0">
              <a:solidFill>
                <a:srgbClr val="555859"/>
              </a:solidFill>
            </a:endParaRPr>
          </a:p>
        </p:txBody>
      </p:sp>
    </p:spTree>
    <p:extLst>
      <p:ext uri="{BB962C8B-B14F-4D97-AF65-F5344CB8AC3E}">
        <p14:creationId xmlns:p14="http://schemas.microsoft.com/office/powerpoint/2010/main" val="2202943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p:cNvSpPr>
            <a:spLocks noGrp="1"/>
          </p:cNvSpPr>
          <p:nvPr>
            <p:ph type="title"/>
          </p:nvPr>
        </p:nvSpPr>
        <p:spPr>
          <a:xfrm>
            <a:off x="1547664" y="1707654"/>
            <a:ext cx="5915025" cy="1208481"/>
          </a:xfrm>
        </p:spPr>
        <p:txBody>
          <a:bodyPr/>
          <a:lstStyle/>
          <a:p>
            <a:r>
              <a:rPr lang="en-GB" b="1"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p>
        </p:txBody>
      </p:sp>
      <p:sp>
        <p:nvSpPr>
          <p:cNvPr id="4" name="Slide Number Placeholder 3"/>
          <p:cNvSpPr>
            <a:spLocks noGrp="1"/>
          </p:cNvSpPr>
          <p:nvPr>
            <p:ph type="sldNum" sz="quarter" idx="12"/>
          </p:nvPr>
        </p:nvSpPr>
        <p:spPr/>
        <p:txBody>
          <a:bodyPr/>
          <a:lstStyle/>
          <a:p>
            <a:pPr defTabSz="685800">
              <a:defRPr/>
            </a:pPr>
            <a:fld id="{5512AD5A-2C28-1D42-B971-4292A709C8F6}" type="slidenum">
              <a:rPr lang="en-US">
                <a:solidFill>
                  <a:srgbClr val="555859"/>
                </a:solidFill>
                <a:latin typeface="Calibri" panose="020F0502020204030204"/>
              </a:rPr>
              <a:pPr defTabSz="685800">
                <a:defRPr/>
              </a:pPr>
              <a:t>34</a:t>
            </a:fld>
            <a:endParaRPr lang="en-US" dirty="0">
              <a:solidFill>
                <a:srgbClr val="555859"/>
              </a:solidFill>
              <a:latin typeface="Calibri" panose="020F0502020204030204"/>
            </a:endParaRPr>
          </a:p>
        </p:txBody>
      </p:sp>
    </p:spTree>
    <p:extLst>
      <p:ext uri="{BB962C8B-B14F-4D97-AF65-F5344CB8AC3E}">
        <p14:creationId xmlns:p14="http://schemas.microsoft.com/office/powerpoint/2010/main" val="1462094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a:extLst>
              <a:ext uri="{FF2B5EF4-FFF2-40B4-BE49-F238E27FC236}">
                <a16:creationId xmlns:a16="http://schemas.microsoft.com/office/drawing/2014/main" xmlns="" id="{0AF46C85-0EB0-4AC2-A8F9-5FA397332B85}"/>
              </a:ext>
            </a:extLst>
          </p:cNvPr>
          <p:cNvSpPr>
            <a:spLocks noGrp="1"/>
          </p:cNvSpPr>
          <p:nvPr>
            <p:ph type="title"/>
          </p:nvPr>
        </p:nvSpPr>
        <p:spPr>
          <a:xfrm>
            <a:off x="477821" y="676262"/>
            <a:ext cx="7886700" cy="994172"/>
          </a:xfrm>
        </p:spPr>
        <p:txBody>
          <a:bodyPr>
            <a:normAutofit/>
          </a:bodyPr>
          <a:lstStyle/>
          <a:p>
            <a:r>
              <a:rPr lang="en-GB" dirty="0">
                <a:latin typeface="Microsoft Sans Serif" panose="020B0604020202020204" pitchFamily="34" charset="0"/>
                <a:ea typeface="Microsoft Sans Serif" panose="020B0604020202020204" pitchFamily="34" charset="0"/>
                <a:cs typeface="Microsoft Sans Serif" panose="020B0604020202020204" pitchFamily="34" charset="0"/>
              </a:rPr>
              <a:t>Grandad tickles my tummy sometimes</a:t>
            </a:r>
            <a:r>
              <a:rPr lang="en-GB" dirty="0"/>
              <a:t/>
            </a:r>
            <a:br>
              <a:rPr lang="en-GB" dirty="0"/>
            </a:br>
            <a:endParaRPr lang="en-GB" dirty="0"/>
          </a:p>
        </p:txBody>
      </p:sp>
      <p:sp>
        <p:nvSpPr>
          <p:cNvPr id="4" name="Slide Number Placeholder 3">
            <a:extLst>
              <a:ext uri="{FF2B5EF4-FFF2-40B4-BE49-F238E27FC236}">
                <a16:creationId xmlns:a16="http://schemas.microsoft.com/office/drawing/2014/main" xmlns="" id="{36BC25B6-4F37-454B-AC01-BF6A59B0F277}"/>
              </a:ext>
            </a:extLst>
          </p:cNvPr>
          <p:cNvSpPr>
            <a:spLocks noGrp="1"/>
          </p:cNvSpPr>
          <p:nvPr>
            <p:ph type="sldNum" sz="quarter" idx="12"/>
          </p:nvPr>
        </p:nvSpPr>
        <p:spPr/>
        <p:txBody>
          <a:bodyPr/>
          <a:lstStyle/>
          <a:p>
            <a:fld id="{5512AD5A-2C28-1D42-B971-4292A709C8F6}" type="slidenum">
              <a:rPr lang="en-US" smtClean="0">
                <a:solidFill>
                  <a:srgbClr val="555859"/>
                </a:solidFill>
              </a:rPr>
              <a:pPr/>
              <a:t>35</a:t>
            </a:fld>
            <a:endParaRPr lang="en-US" dirty="0">
              <a:solidFill>
                <a:srgbClr val="555859"/>
              </a:solidFill>
            </a:endParaRPr>
          </a:p>
        </p:txBody>
      </p:sp>
      <p:sp>
        <p:nvSpPr>
          <p:cNvPr id="6" name="TextBox 5">
            <a:extLst>
              <a:ext uri="{FF2B5EF4-FFF2-40B4-BE49-F238E27FC236}">
                <a16:creationId xmlns:a16="http://schemas.microsoft.com/office/drawing/2014/main" xmlns="" id="{D9CD205C-7282-4626-93E8-E6DDF00A8932}"/>
              </a:ext>
            </a:extLst>
          </p:cNvPr>
          <p:cNvSpPr txBox="1"/>
          <p:nvPr/>
        </p:nvSpPr>
        <p:spPr>
          <a:xfrm>
            <a:off x="477821" y="1317719"/>
            <a:ext cx="3629520" cy="830997"/>
          </a:xfrm>
          <a:prstGeom prst="rect">
            <a:avLst/>
          </a:prstGeom>
          <a:noFill/>
        </p:spPr>
        <p:txBody>
          <a:bodyPr wrap="none" rtlCol="0">
            <a:spAutoFit/>
          </a:bodyPr>
          <a:lstStyle/>
          <a:p>
            <a:r>
              <a:rPr lang="en-GB" sz="3000" dirty="0">
                <a:latin typeface="Microsoft Sans Serif" panose="020B0604020202020204" pitchFamily="34" charset="0"/>
                <a:ea typeface="Microsoft Sans Serif" panose="020B0604020202020204" pitchFamily="34" charset="0"/>
                <a:cs typeface="Microsoft Sans Serif" panose="020B0604020202020204" pitchFamily="34" charset="0"/>
              </a:rPr>
              <a:t>He does it in his van</a:t>
            </a:r>
            <a:r>
              <a:rPr lang="en-GB" dirty="0"/>
              <a:t/>
            </a:r>
            <a:br>
              <a:rPr lang="en-GB" dirty="0"/>
            </a:br>
            <a:endParaRPr lang="en-GB" dirty="0"/>
          </a:p>
        </p:txBody>
      </p:sp>
      <p:sp>
        <p:nvSpPr>
          <p:cNvPr id="7" name="TextBox 6">
            <a:extLst>
              <a:ext uri="{FF2B5EF4-FFF2-40B4-BE49-F238E27FC236}">
                <a16:creationId xmlns:a16="http://schemas.microsoft.com/office/drawing/2014/main" xmlns="" id="{A5A9AD94-5C90-4D68-AC07-29AF4BB4E943}"/>
              </a:ext>
            </a:extLst>
          </p:cNvPr>
          <p:cNvSpPr txBox="1"/>
          <p:nvPr/>
        </p:nvSpPr>
        <p:spPr>
          <a:xfrm>
            <a:off x="477821" y="1960632"/>
            <a:ext cx="8156400" cy="1292662"/>
          </a:xfrm>
          <a:prstGeom prst="rect">
            <a:avLst/>
          </a:prstGeom>
          <a:noFill/>
        </p:spPr>
        <p:txBody>
          <a:bodyPr wrap="none" rtlCol="0">
            <a:spAutoFit/>
          </a:bodyPr>
          <a:lstStyle/>
          <a:p>
            <a:r>
              <a:rPr lang="en-GB" sz="3000" dirty="0">
                <a:latin typeface="Microsoft Sans Serif" panose="020B0604020202020204" pitchFamily="34" charset="0"/>
                <a:ea typeface="Microsoft Sans Serif" panose="020B0604020202020204" pitchFamily="34" charset="0"/>
                <a:cs typeface="Microsoft Sans Serif" panose="020B0604020202020204" pitchFamily="34" charset="0"/>
              </a:rPr>
              <a:t>Yeah, then he buys me McDonalds for being a </a:t>
            </a:r>
          </a:p>
          <a:p>
            <a:r>
              <a:rPr lang="en-GB" sz="3000" dirty="0">
                <a:latin typeface="Microsoft Sans Serif" panose="020B0604020202020204" pitchFamily="34" charset="0"/>
                <a:ea typeface="Microsoft Sans Serif" panose="020B0604020202020204" pitchFamily="34" charset="0"/>
                <a:cs typeface="Microsoft Sans Serif" panose="020B0604020202020204" pitchFamily="34" charset="0"/>
              </a:rPr>
              <a:t>good girl</a:t>
            </a:r>
            <a:r>
              <a:rPr lang="en-GB" dirty="0"/>
              <a:t/>
            </a:r>
            <a:br>
              <a:rPr lang="en-GB" dirty="0"/>
            </a:br>
            <a:endParaRPr lang="en-GB" dirty="0"/>
          </a:p>
        </p:txBody>
      </p:sp>
      <p:sp>
        <p:nvSpPr>
          <p:cNvPr id="8" name="TextBox 7">
            <a:extLst>
              <a:ext uri="{FF2B5EF4-FFF2-40B4-BE49-F238E27FC236}">
                <a16:creationId xmlns:a16="http://schemas.microsoft.com/office/drawing/2014/main" xmlns="" id="{DB3750FD-1F99-4BD5-8C56-F2E8649BEBEE}"/>
              </a:ext>
            </a:extLst>
          </p:cNvPr>
          <p:cNvSpPr txBox="1"/>
          <p:nvPr/>
        </p:nvSpPr>
        <p:spPr>
          <a:xfrm>
            <a:off x="434567" y="3125805"/>
            <a:ext cx="9124614" cy="1292662"/>
          </a:xfrm>
          <a:prstGeom prst="rect">
            <a:avLst/>
          </a:prstGeom>
          <a:noFill/>
        </p:spPr>
        <p:txBody>
          <a:bodyPr wrap="none" rtlCol="0">
            <a:spAutoFit/>
          </a:bodyPr>
          <a:lstStyle/>
          <a:p>
            <a:r>
              <a:rPr lang="en-GB" sz="3000" dirty="0">
                <a:latin typeface="Microsoft Sans Serif" panose="020B0604020202020204" pitchFamily="34" charset="0"/>
                <a:ea typeface="Microsoft Sans Serif" panose="020B0604020202020204" pitchFamily="34" charset="0"/>
                <a:cs typeface="Microsoft Sans Serif" panose="020B0604020202020204" pitchFamily="34" charset="0"/>
              </a:rPr>
              <a:t>Yeah, he tickles me all the time, every time he takes </a:t>
            </a:r>
          </a:p>
          <a:p>
            <a:r>
              <a:rPr lang="en-GB" sz="3000" dirty="0">
                <a:latin typeface="Microsoft Sans Serif" panose="020B0604020202020204" pitchFamily="34" charset="0"/>
                <a:ea typeface="Microsoft Sans Serif" panose="020B0604020202020204" pitchFamily="34" charset="0"/>
                <a:cs typeface="Microsoft Sans Serif" panose="020B0604020202020204" pitchFamily="34" charset="0"/>
              </a:rPr>
              <a:t>me in his van he tickles me</a:t>
            </a:r>
            <a:r>
              <a:rPr lang="en-GB" dirty="0"/>
              <a:t/>
            </a:r>
            <a:br>
              <a:rPr lang="en-GB" dirty="0"/>
            </a:br>
            <a:endParaRPr lang="en-GB" dirty="0"/>
          </a:p>
        </p:txBody>
      </p:sp>
      <p:sp>
        <p:nvSpPr>
          <p:cNvPr id="9" name="TextBox 8">
            <a:extLst>
              <a:ext uri="{FF2B5EF4-FFF2-40B4-BE49-F238E27FC236}">
                <a16:creationId xmlns:a16="http://schemas.microsoft.com/office/drawing/2014/main" xmlns="" id="{146414C6-41DA-4747-A1CB-CA19A7B9F13C}"/>
              </a:ext>
            </a:extLst>
          </p:cNvPr>
          <p:cNvSpPr txBox="1"/>
          <p:nvPr/>
        </p:nvSpPr>
        <p:spPr>
          <a:xfrm>
            <a:off x="434567" y="4213265"/>
            <a:ext cx="6404317" cy="553998"/>
          </a:xfrm>
          <a:prstGeom prst="rect">
            <a:avLst/>
          </a:prstGeom>
          <a:noFill/>
        </p:spPr>
        <p:txBody>
          <a:bodyPr wrap="none" rtlCol="0">
            <a:spAutoFit/>
          </a:bodyPr>
          <a:lstStyle/>
          <a:p>
            <a:r>
              <a:rPr lang="en-GB" sz="3000" dirty="0">
                <a:latin typeface="Microsoft Sans Serif" panose="020B0604020202020204" pitchFamily="34" charset="0"/>
                <a:ea typeface="Microsoft Sans Serif" panose="020B0604020202020204" pitchFamily="34" charset="0"/>
                <a:cs typeface="Microsoft Sans Serif" panose="020B0604020202020204" pitchFamily="34" charset="0"/>
              </a:rPr>
              <a:t>He tickles me here (points to vagina)</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5841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 </a:t>
            </a:r>
            <a:r>
              <a:rPr lang="en-GB" dirty="0" err="1" smtClean="0"/>
              <a:t>DfE</a:t>
            </a:r>
            <a:r>
              <a:rPr lang="en-GB" dirty="0" smtClean="0"/>
              <a:t> </a:t>
            </a:r>
            <a:r>
              <a:rPr lang="en-GB" dirty="0"/>
              <a:t>(2015) Guidance on managing disclosures</a:t>
            </a:r>
          </a:p>
        </p:txBody>
      </p:sp>
      <p:sp>
        <p:nvSpPr>
          <p:cNvPr id="3" name="Content Placeholder 2"/>
          <p:cNvSpPr>
            <a:spLocks noGrp="1"/>
          </p:cNvSpPr>
          <p:nvPr>
            <p:ph idx="1"/>
          </p:nvPr>
        </p:nvSpPr>
        <p:spPr/>
        <p:txBody>
          <a:bodyPr>
            <a:normAutofit fontScale="92500" lnSpcReduction="10000"/>
          </a:bodyPr>
          <a:lstStyle/>
          <a:p>
            <a:pPr algn="ctr">
              <a:lnSpc>
                <a:spcPct val="170000"/>
              </a:lnSpc>
            </a:pPr>
            <a:r>
              <a:rPr lang="en-GB" i="1" dirty="0">
                <a:solidFill>
                  <a:schemeClr val="tx2"/>
                </a:solidFill>
              </a:rPr>
              <a:t>“If a child reports, following a conversation </a:t>
            </a:r>
            <a:r>
              <a:rPr lang="en-GB" b="1" i="1" dirty="0">
                <a:solidFill>
                  <a:schemeClr val="tx2"/>
                </a:solidFill>
              </a:rPr>
              <a:t>you have initiated or otherwise</a:t>
            </a:r>
            <a:r>
              <a:rPr lang="en-GB" i="1" dirty="0">
                <a:solidFill>
                  <a:schemeClr val="tx2"/>
                </a:solidFill>
              </a:rPr>
              <a:t>, that they are being abused and neglected, you should listen to them, take their allegation seriously, and reassure them that you will take action to keep them safe.”</a:t>
            </a:r>
          </a:p>
          <a:p>
            <a:pPr marL="285750" indent="-285750">
              <a:buFont typeface="Arial" panose="020B0604020202020204" pitchFamily="34" charset="0"/>
              <a:buChar char="•"/>
            </a:pPr>
            <a:r>
              <a:rPr lang="en-GB" dirty="0"/>
              <a:t>To ensure the safe handling of a disclosure from a child, there are a number of basic rules that should be followed:</a:t>
            </a:r>
          </a:p>
          <a:p>
            <a:pPr marL="285750" lvl="0" indent="-285750">
              <a:buFont typeface="Arial" panose="020B0604020202020204" pitchFamily="34" charset="0"/>
              <a:buChar char="•"/>
            </a:pPr>
            <a:r>
              <a:rPr lang="en-GB" dirty="0"/>
              <a:t>Don’t panic – remain </a:t>
            </a:r>
            <a:r>
              <a:rPr lang="en-GB" b="1" dirty="0"/>
              <a:t>calm</a:t>
            </a:r>
            <a:r>
              <a:rPr lang="en-GB" dirty="0"/>
              <a:t> and </a:t>
            </a:r>
            <a:r>
              <a:rPr lang="en-GB" b="1" dirty="0"/>
              <a:t>reassuring</a:t>
            </a:r>
            <a:r>
              <a:rPr lang="en-GB" dirty="0"/>
              <a:t> in your manner.</a:t>
            </a:r>
          </a:p>
          <a:p>
            <a:pPr marL="285750" lvl="0" indent="-285750">
              <a:buFont typeface="Arial" panose="020B0604020202020204" pitchFamily="34" charset="0"/>
              <a:buChar char="•"/>
            </a:pPr>
            <a:r>
              <a:rPr lang="en-GB" dirty="0"/>
              <a:t>Give the child your full attention to demonstrate you are </a:t>
            </a:r>
            <a:r>
              <a:rPr lang="en-GB" b="1" dirty="0"/>
              <a:t>listening carefully</a:t>
            </a:r>
            <a:r>
              <a:rPr lang="en-GB" dirty="0"/>
              <a:t> and taking the information </a:t>
            </a:r>
            <a:r>
              <a:rPr lang="en-GB" b="1" dirty="0"/>
              <a:t>seriously</a:t>
            </a:r>
            <a:r>
              <a:rPr lang="en-GB" dirty="0"/>
              <a:t>. </a:t>
            </a:r>
          </a:p>
          <a:p>
            <a:pPr marL="285750" lvl="0" indent="-285750">
              <a:buFont typeface="Arial" panose="020B0604020202020204" pitchFamily="34" charset="0"/>
              <a:buChar char="•"/>
            </a:pPr>
            <a:r>
              <a:rPr lang="en-GB" dirty="0"/>
              <a:t>Let the child take their time, go at their </a:t>
            </a:r>
            <a:r>
              <a:rPr lang="en-GB" b="1" dirty="0"/>
              <a:t>own pace</a:t>
            </a:r>
            <a:r>
              <a:rPr lang="en-GB" dirty="0"/>
              <a:t> and use their </a:t>
            </a:r>
            <a:r>
              <a:rPr lang="en-GB" b="1" dirty="0"/>
              <a:t>own words</a:t>
            </a:r>
            <a:r>
              <a:rPr lang="en-GB" dirty="0"/>
              <a:t>.</a:t>
            </a:r>
          </a:p>
          <a:p>
            <a:pPr marL="285750" lvl="0" indent="-285750">
              <a:buFont typeface="Arial" panose="020B0604020202020204" pitchFamily="34" charset="0"/>
              <a:buChar char="•"/>
            </a:pPr>
            <a:r>
              <a:rPr lang="en-GB" b="1" dirty="0"/>
              <a:t>Reassure</a:t>
            </a:r>
            <a:r>
              <a:rPr lang="en-GB" dirty="0"/>
              <a:t> them that they did the right thing by telling someone, and that they have been </a:t>
            </a:r>
            <a:r>
              <a:rPr lang="en-GB" b="1" dirty="0"/>
              <a:t>brave</a:t>
            </a:r>
            <a:r>
              <a:rPr lang="en-GB" dirty="0"/>
              <a:t> in doing so.</a:t>
            </a:r>
          </a:p>
          <a:p>
            <a:pPr marL="285750" lvl="0" indent="-285750">
              <a:buFont typeface="Arial" panose="020B0604020202020204" pitchFamily="34" charset="0"/>
              <a:buChar char="•"/>
            </a:pPr>
            <a:r>
              <a:rPr lang="en-GB" dirty="0"/>
              <a:t>Assure them that it is </a:t>
            </a:r>
            <a:r>
              <a:rPr lang="en-GB" b="1" dirty="0"/>
              <a:t>not their fault</a:t>
            </a:r>
            <a:r>
              <a:rPr lang="en-GB" dirty="0"/>
              <a:t> and you will do your best to help.</a:t>
            </a:r>
          </a:p>
          <a:p>
            <a:pPr marL="285750" lvl="0" indent="-285750">
              <a:buFont typeface="Arial" panose="020B0604020202020204" pitchFamily="34" charset="0"/>
              <a:buChar char="•"/>
            </a:pPr>
            <a:r>
              <a:rPr lang="en-GB" dirty="0"/>
              <a:t>Let them know that to, ensure they will be safe, you will need to </a:t>
            </a:r>
            <a:r>
              <a:rPr lang="en-GB" b="1" dirty="0"/>
              <a:t>tell someone</a:t>
            </a:r>
            <a:r>
              <a:rPr lang="en-GB" dirty="0"/>
              <a:t> else.</a:t>
            </a:r>
          </a:p>
          <a:p>
            <a:pPr marL="285750" lvl="0" indent="-285750">
              <a:buFont typeface="Arial" panose="020B0604020202020204" pitchFamily="34" charset="0"/>
              <a:buChar char="•"/>
            </a:pPr>
            <a:r>
              <a:rPr lang="en-GB" dirty="0"/>
              <a:t>Let them know </a:t>
            </a:r>
            <a:r>
              <a:rPr lang="en-GB" b="1" dirty="0"/>
              <a:t>what you are going to do next</a:t>
            </a:r>
            <a:r>
              <a:rPr lang="en-GB" dirty="0"/>
              <a:t> and that you will let them know what happens.</a:t>
            </a:r>
          </a:p>
          <a:p>
            <a:pPr marL="285750" lvl="0" indent="-285750">
              <a:buFont typeface="Arial" panose="020B0604020202020204" pitchFamily="34" charset="0"/>
              <a:buChar char="•"/>
            </a:pPr>
            <a:r>
              <a:rPr lang="en-GB" dirty="0"/>
              <a:t>Don’t make promises you can’t keep.</a:t>
            </a:r>
          </a:p>
          <a:p>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pPr/>
              <a:t>36</a:t>
            </a:fld>
            <a:endParaRPr lang="en-US" dirty="0"/>
          </a:p>
        </p:txBody>
      </p:sp>
      <p:sp>
        <p:nvSpPr>
          <p:cNvPr id="6" name="TextBox 5"/>
          <p:cNvSpPr txBox="1"/>
          <p:nvPr/>
        </p:nvSpPr>
        <p:spPr>
          <a:xfrm>
            <a:off x="1626921" y="2245782"/>
            <a:ext cx="5807033" cy="1754326"/>
          </a:xfrm>
          <a:prstGeom prst="rect">
            <a:avLst/>
          </a:prstGeom>
          <a:solidFill>
            <a:schemeClr val="tx2">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GB" sz="5400" dirty="0" smtClean="0"/>
              <a:t>Choice and control</a:t>
            </a:r>
            <a:endParaRPr lang="en-GB" sz="5400" dirty="0"/>
          </a:p>
        </p:txBody>
      </p:sp>
    </p:spTree>
    <p:extLst>
      <p:ext uri="{BB962C8B-B14F-4D97-AF65-F5344CB8AC3E}">
        <p14:creationId xmlns:p14="http://schemas.microsoft.com/office/powerpoint/2010/main" val="7591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What </a:t>
            </a:r>
            <a:r>
              <a:rPr lang="en-GB" dirty="0"/>
              <a:t>to say and </a:t>
            </a:r>
            <a:r>
              <a:rPr lang="en-GB" dirty="0" smtClean="0"/>
              <a:t>not </a:t>
            </a:r>
            <a:r>
              <a:rPr lang="en-GB" dirty="0"/>
              <a:t>say</a:t>
            </a:r>
          </a:p>
        </p:txBody>
      </p:sp>
      <p:sp>
        <p:nvSpPr>
          <p:cNvPr id="4" name="Slide Number Placeholder 3"/>
          <p:cNvSpPr>
            <a:spLocks noGrp="1"/>
          </p:cNvSpPr>
          <p:nvPr>
            <p:ph type="sldNum" sz="quarter" idx="12"/>
          </p:nvPr>
        </p:nvSpPr>
        <p:spPr/>
        <p:txBody>
          <a:bodyPr/>
          <a:lstStyle/>
          <a:p>
            <a:fld id="{5512AD5A-2C28-1D42-B971-4292A709C8F6}" type="slidenum">
              <a:rPr lang="en-US" smtClean="0"/>
              <a:pPr/>
              <a:t>37</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587842530"/>
              </p:ext>
            </p:extLst>
          </p:nvPr>
        </p:nvGraphicFramePr>
        <p:xfrm>
          <a:off x="899592" y="1013867"/>
          <a:ext cx="7272808" cy="3528392"/>
        </p:xfrm>
        <a:graphic>
          <a:graphicData uri="http://schemas.openxmlformats.org/drawingml/2006/table">
            <a:tbl>
              <a:tblPr firstRow="1" firstCol="1" bandRow="1">
                <a:tableStyleId>{46F890A9-2807-4EBB-B81D-B2AA78EC7F39}</a:tableStyleId>
              </a:tblPr>
              <a:tblGrid>
                <a:gridCol w="3636404"/>
                <a:gridCol w="3636404"/>
              </a:tblGrid>
              <a:tr h="620601">
                <a:tc>
                  <a:txBody>
                    <a:bodyPr/>
                    <a:lstStyle/>
                    <a:p>
                      <a:pPr>
                        <a:lnSpc>
                          <a:spcPct val="120000"/>
                        </a:lnSpc>
                        <a:spcAft>
                          <a:spcPts val="800"/>
                        </a:spcAft>
                      </a:pPr>
                      <a:r>
                        <a:rPr lang="en-GB" sz="2000" dirty="0">
                          <a:effectLst/>
                        </a:rPr>
                        <a:t>Things to say:</a:t>
                      </a:r>
                      <a:endParaRPr lang="en-GB" sz="2000" dirty="0">
                        <a:solidFill>
                          <a:srgbClr val="000000"/>
                        </a:solidFill>
                        <a:effectLst/>
                        <a:latin typeface="Arial"/>
                        <a:ea typeface="Times New Roman"/>
                      </a:endParaRPr>
                    </a:p>
                  </a:txBody>
                  <a:tcPr marL="68580" marR="68580" marT="71755" marB="0"/>
                </a:tc>
                <a:tc>
                  <a:txBody>
                    <a:bodyPr/>
                    <a:lstStyle/>
                    <a:p>
                      <a:pPr>
                        <a:lnSpc>
                          <a:spcPct val="120000"/>
                        </a:lnSpc>
                        <a:spcAft>
                          <a:spcPts val="800"/>
                        </a:spcAft>
                      </a:pPr>
                      <a:r>
                        <a:rPr lang="en-GB" sz="2000" dirty="0">
                          <a:effectLst/>
                        </a:rPr>
                        <a:t>Things </a:t>
                      </a:r>
                      <a:r>
                        <a:rPr lang="en-GB" sz="2000" u="sng" dirty="0">
                          <a:effectLst/>
                        </a:rPr>
                        <a:t>NOT</a:t>
                      </a:r>
                      <a:r>
                        <a:rPr lang="en-GB" sz="2000" u="none" dirty="0">
                          <a:effectLst/>
                        </a:rPr>
                        <a:t> </a:t>
                      </a:r>
                      <a:r>
                        <a:rPr lang="en-GB" sz="2000" u="none" dirty="0" smtClean="0">
                          <a:effectLst/>
                        </a:rPr>
                        <a:t> </a:t>
                      </a:r>
                      <a:r>
                        <a:rPr lang="en-GB" sz="2000" dirty="0" smtClean="0">
                          <a:effectLst/>
                        </a:rPr>
                        <a:t>to </a:t>
                      </a:r>
                      <a:r>
                        <a:rPr lang="en-GB" sz="2000" dirty="0">
                          <a:effectLst/>
                        </a:rPr>
                        <a:t>say:</a:t>
                      </a:r>
                      <a:endParaRPr lang="en-GB" sz="2000" dirty="0">
                        <a:solidFill>
                          <a:srgbClr val="000000"/>
                        </a:solidFill>
                        <a:effectLst/>
                        <a:latin typeface="Arial"/>
                        <a:ea typeface="Times New Roman"/>
                      </a:endParaRPr>
                    </a:p>
                  </a:txBody>
                  <a:tcPr marL="68580" marR="68580" marT="71755" marB="0"/>
                </a:tc>
              </a:tr>
              <a:tr h="2907791">
                <a:tc>
                  <a:txBody>
                    <a:bodyPr/>
                    <a:lstStyle/>
                    <a:p>
                      <a:pPr marL="342900" lvl="0" indent="-342900">
                        <a:lnSpc>
                          <a:spcPct val="120000"/>
                        </a:lnSpc>
                        <a:spcAft>
                          <a:spcPts val="0"/>
                        </a:spcAft>
                        <a:buSzPts val="1000"/>
                        <a:buFont typeface="Symbol"/>
                        <a:buChar char=""/>
                        <a:tabLst>
                          <a:tab pos="457200" algn="l"/>
                        </a:tabLst>
                      </a:pPr>
                      <a:r>
                        <a:rPr lang="en-GB" sz="1800" b="0" i="1" dirty="0">
                          <a:effectLst/>
                        </a:rPr>
                        <a:t>‘I believe you’</a:t>
                      </a:r>
                    </a:p>
                    <a:p>
                      <a:pPr marL="342900" lvl="0" indent="-342900">
                        <a:lnSpc>
                          <a:spcPct val="120000"/>
                        </a:lnSpc>
                        <a:spcAft>
                          <a:spcPts val="0"/>
                        </a:spcAft>
                        <a:buSzPts val="1000"/>
                        <a:buFont typeface="Symbol"/>
                        <a:buChar char=""/>
                        <a:tabLst>
                          <a:tab pos="457200" algn="l"/>
                        </a:tabLst>
                      </a:pPr>
                      <a:r>
                        <a:rPr lang="en-GB" sz="1800" b="0" dirty="0">
                          <a:effectLst/>
                        </a:rPr>
                        <a:t>‘I am going to try to help you’</a:t>
                      </a:r>
                    </a:p>
                    <a:p>
                      <a:pPr marL="342900" lvl="0" indent="-342900">
                        <a:lnSpc>
                          <a:spcPct val="120000"/>
                        </a:lnSpc>
                        <a:spcAft>
                          <a:spcPts val="0"/>
                        </a:spcAft>
                        <a:buSzPts val="1000"/>
                        <a:buFont typeface="Symbol"/>
                        <a:buChar char=""/>
                        <a:tabLst>
                          <a:tab pos="457200" algn="l"/>
                        </a:tabLst>
                      </a:pPr>
                      <a:r>
                        <a:rPr lang="en-GB" sz="1800" b="0" dirty="0">
                          <a:effectLst/>
                        </a:rPr>
                        <a:t>‘I am glad that you told me’</a:t>
                      </a:r>
                    </a:p>
                    <a:p>
                      <a:pPr marL="342900" lvl="0" indent="-342900">
                        <a:lnSpc>
                          <a:spcPct val="120000"/>
                        </a:lnSpc>
                        <a:spcAft>
                          <a:spcPts val="0"/>
                        </a:spcAft>
                        <a:buSzPts val="1000"/>
                        <a:buFont typeface="Symbol"/>
                        <a:buChar char=""/>
                        <a:tabLst>
                          <a:tab pos="457200" algn="l"/>
                        </a:tabLst>
                      </a:pPr>
                      <a:r>
                        <a:rPr lang="en-GB" sz="1800" b="0" dirty="0">
                          <a:effectLst/>
                        </a:rPr>
                        <a:t>‘You are not to blame’</a:t>
                      </a:r>
                    </a:p>
                    <a:p>
                      <a:pPr marL="342900" lvl="0" indent="-342900">
                        <a:lnSpc>
                          <a:spcPct val="120000"/>
                        </a:lnSpc>
                        <a:spcAft>
                          <a:spcPts val="0"/>
                        </a:spcAft>
                        <a:buSzPts val="1000"/>
                        <a:buFont typeface="Symbol"/>
                        <a:buChar char=""/>
                        <a:tabLst>
                          <a:tab pos="457200" algn="l"/>
                        </a:tabLst>
                      </a:pPr>
                      <a:r>
                        <a:rPr lang="en-GB" sz="1800" b="0" dirty="0">
                          <a:effectLst/>
                        </a:rPr>
                        <a:t>‘This is not your fault’</a:t>
                      </a:r>
                      <a:endParaRPr lang="en-GB" sz="1800" b="0" dirty="0">
                        <a:solidFill>
                          <a:srgbClr val="000000"/>
                        </a:solidFill>
                        <a:effectLst/>
                        <a:latin typeface="Arial"/>
                        <a:ea typeface="Times New Roman"/>
                      </a:endParaRPr>
                    </a:p>
                  </a:txBody>
                  <a:tcPr marL="68580" marR="68580" marT="71755" marB="0"/>
                </a:tc>
                <a:tc>
                  <a:txBody>
                    <a:bodyPr/>
                    <a:lstStyle/>
                    <a:p>
                      <a:pPr marL="342900" lvl="0" indent="-342900">
                        <a:lnSpc>
                          <a:spcPct val="120000"/>
                        </a:lnSpc>
                        <a:spcAft>
                          <a:spcPts val="0"/>
                        </a:spcAft>
                        <a:buSzPts val="1000"/>
                        <a:buFont typeface="Symbol"/>
                        <a:buChar char=""/>
                        <a:tabLst>
                          <a:tab pos="457200" algn="l"/>
                        </a:tabLst>
                      </a:pPr>
                      <a:r>
                        <a:rPr lang="en-GB" sz="1800" dirty="0">
                          <a:effectLst/>
                        </a:rPr>
                        <a:t>‘Why didn’t you tell anyone before?’</a:t>
                      </a:r>
                    </a:p>
                    <a:p>
                      <a:pPr marL="342900" lvl="0" indent="-342900">
                        <a:lnSpc>
                          <a:spcPct val="120000"/>
                        </a:lnSpc>
                        <a:spcAft>
                          <a:spcPts val="0"/>
                        </a:spcAft>
                        <a:buSzPts val="1000"/>
                        <a:buFont typeface="Symbol"/>
                        <a:buChar char=""/>
                        <a:tabLst>
                          <a:tab pos="457200" algn="l"/>
                        </a:tabLst>
                      </a:pPr>
                      <a:r>
                        <a:rPr lang="en-GB" sz="1800" dirty="0">
                          <a:effectLst/>
                        </a:rPr>
                        <a:t>‘I can’t believe that!’</a:t>
                      </a:r>
                    </a:p>
                    <a:p>
                      <a:pPr marL="342900" lvl="0" indent="-342900">
                        <a:lnSpc>
                          <a:spcPct val="120000"/>
                        </a:lnSpc>
                        <a:spcAft>
                          <a:spcPts val="0"/>
                        </a:spcAft>
                        <a:buSzPts val="1000"/>
                        <a:buFont typeface="Symbol"/>
                        <a:buChar char=""/>
                        <a:tabLst>
                          <a:tab pos="457200" algn="l"/>
                        </a:tabLst>
                      </a:pPr>
                      <a:r>
                        <a:rPr lang="en-GB" sz="1800" dirty="0">
                          <a:effectLst/>
                        </a:rPr>
                        <a:t>‘Are you sure that’s true?’</a:t>
                      </a:r>
                    </a:p>
                    <a:p>
                      <a:pPr marL="342900" lvl="0" indent="-342900">
                        <a:lnSpc>
                          <a:spcPct val="120000"/>
                        </a:lnSpc>
                        <a:spcAft>
                          <a:spcPts val="0"/>
                        </a:spcAft>
                        <a:buSzPts val="1000"/>
                        <a:buFont typeface="Symbol"/>
                        <a:buChar char=""/>
                        <a:tabLst>
                          <a:tab pos="457200" algn="l"/>
                        </a:tabLst>
                      </a:pPr>
                      <a:r>
                        <a:rPr lang="en-GB" sz="1800" dirty="0">
                          <a:effectLst/>
                        </a:rPr>
                        <a:t>‘Oh, that explains a lot’</a:t>
                      </a:r>
                    </a:p>
                    <a:p>
                      <a:pPr marL="342900" lvl="0" indent="-342900">
                        <a:lnSpc>
                          <a:spcPct val="120000"/>
                        </a:lnSpc>
                        <a:spcAft>
                          <a:spcPts val="0"/>
                        </a:spcAft>
                        <a:buSzPts val="1000"/>
                        <a:buFont typeface="Symbol"/>
                        <a:buChar char=""/>
                        <a:tabLst>
                          <a:tab pos="457200" algn="l"/>
                        </a:tabLst>
                      </a:pPr>
                      <a:r>
                        <a:rPr lang="en-GB" sz="1800" dirty="0">
                          <a:effectLst/>
                        </a:rPr>
                        <a:t>‘I won’t tell anyone else’</a:t>
                      </a:r>
                    </a:p>
                    <a:p>
                      <a:pPr marL="342900" lvl="0" indent="-342900">
                        <a:lnSpc>
                          <a:spcPct val="120000"/>
                        </a:lnSpc>
                        <a:spcAft>
                          <a:spcPts val="800"/>
                        </a:spcAft>
                        <a:buSzPts val="1000"/>
                        <a:buFont typeface="Symbol"/>
                        <a:buChar char=""/>
                        <a:tabLst>
                          <a:tab pos="457200" algn="l"/>
                        </a:tabLst>
                      </a:pPr>
                      <a:r>
                        <a:rPr lang="en-GB" sz="1800" dirty="0">
                          <a:effectLst/>
                        </a:rPr>
                        <a:t>‘Why? How? When? Where? Who?’</a:t>
                      </a:r>
                      <a:endParaRPr lang="en-GB" sz="1800" dirty="0">
                        <a:solidFill>
                          <a:srgbClr val="000000"/>
                        </a:solidFill>
                        <a:effectLst/>
                        <a:latin typeface="Arial"/>
                        <a:ea typeface="Times New Roman"/>
                      </a:endParaRPr>
                    </a:p>
                  </a:txBody>
                  <a:tcPr marL="68580" marR="68580" marT="71755" marB="0"/>
                </a:tc>
              </a:tr>
            </a:tbl>
          </a:graphicData>
        </a:graphic>
      </p:graphicFrame>
    </p:spTree>
    <p:extLst>
      <p:ext uri="{BB962C8B-B14F-4D97-AF65-F5344CB8AC3E}">
        <p14:creationId xmlns:p14="http://schemas.microsoft.com/office/powerpoint/2010/main" val="2722693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solidFill>
                  <a:schemeClr val="tx1"/>
                </a:solidFill>
              </a:rPr>
              <a:t>Summary</a:t>
            </a:r>
            <a:endParaRPr lang="en-GB" dirty="0">
              <a:solidFill>
                <a:schemeClr val="tx1"/>
              </a:solidFill>
            </a:endParaRPr>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5512AD5A-2C28-1D42-B971-4292A709C8F6}" type="slidenum">
              <a:rPr lang="en-US" smtClean="0"/>
              <a:pPr/>
              <a:t>38</a:t>
            </a:fld>
            <a:endParaRPr lang="en-US" dirty="0"/>
          </a:p>
        </p:txBody>
      </p:sp>
    </p:spTree>
    <p:extLst>
      <p:ext uri="{BB962C8B-B14F-4D97-AF65-F5344CB8AC3E}">
        <p14:creationId xmlns:p14="http://schemas.microsoft.com/office/powerpoint/2010/main" val="13596529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Summary – you can help break the silence </a:t>
            </a:r>
            <a:endParaRPr lang="en-GB" dirty="0"/>
          </a:p>
        </p:txBody>
      </p:sp>
      <p:sp>
        <p:nvSpPr>
          <p:cNvPr id="3" name="Content Placeholder 2"/>
          <p:cNvSpPr>
            <a:spLocks noGrp="1"/>
          </p:cNvSpPr>
          <p:nvPr>
            <p:ph idx="1"/>
          </p:nvPr>
        </p:nvSpPr>
        <p:spPr/>
        <p:txBody>
          <a:bodyPr/>
          <a:lstStyle/>
          <a:p>
            <a:pPr marL="342900" indent="-342900">
              <a:buFont typeface="Wingdings" pitchFamily="2" charset="2"/>
              <a:buChar char="ü"/>
            </a:pPr>
            <a:r>
              <a:rPr lang="en-GB" dirty="0"/>
              <a:t>Recognise </a:t>
            </a:r>
            <a:r>
              <a:rPr lang="en-GB" b="1" dirty="0" smtClean="0"/>
              <a:t>your </a:t>
            </a:r>
            <a:r>
              <a:rPr lang="en-GB" b="1" dirty="0"/>
              <a:t>role </a:t>
            </a:r>
            <a:r>
              <a:rPr lang="en-GB" dirty="0"/>
              <a:t>in the disclosure process</a:t>
            </a:r>
          </a:p>
          <a:p>
            <a:pPr marL="342900" indent="-342900">
              <a:buFont typeface="Wingdings" pitchFamily="2" charset="2"/>
              <a:buChar char="ü"/>
            </a:pPr>
            <a:r>
              <a:rPr lang="en-GB" dirty="0"/>
              <a:t>Disclosure is an </a:t>
            </a:r>
            <a:r>
              <a:rPr lang="en-GB" dirty="0" err="1"/>
              <a:t>ongoing</a:t>
            </a:r>
            <a:r>
              <a:rPr lang="en-GB" dirty="0"/>
              <a:t> process, of which </a:t>
            </a:r>
            <a:r>
              <a:rPr lang="en-GB" dirty="0" smtClean="0"/>
              <a:t> </a:t>
            </a:r>
            <a:r>
              <a:rPr lang="en-GB" b="1" dirty="0" smtClean="0"/>
              <a:t>you</a:t>
            </a:r>
            <a:r>
              <a:rPr lang="en-GB" dirty="0" smtClean="0"/>
              <a:t> </a:t>
            </a:r>
            <a:r>
              <a:rPr lang="en-GB" dirty="0"/>
              <a:t>are a key part</a:t>
            </a:r>
          </a:p>
          <a:p>
            <a:pPr marL="342900" indent="-342900">
              <a:buFont typeface="Wingdings" pitchFamily="2" charset="2"/>
              <a:buChar char="ü"/>
            </a:pPr>
            <a:r>
              <a:rPr lang="en-GB" dirty="0"/>
              <a:t>Children are more likely to show us rather than tell us</a:t>
            </a:r>
          </a:p>
          <a:p>
            <a:pPr marL="342900" indent="-342900">
              <a:buFont typeface="Wingdings" pitchFamily="2" charset="2"/>
              <a:buChar char="ü"/>
            </a:pPr>
            <a:r>
              <a:rPr lang="en-GB" dirty="0"/>
              <a:t>Don’t see a lack of verbal disclosure as a reason not to intervene</a:t>
            </a:r>
          </a:p>
          <a:p>
            <a:pPr marL="342900" indent="-342900">
              <a:buFont typeface="Wingdings" pitchFamily="2" charset="2"/>
              <a:buChar char="ü"/>
            </a:pPr>
            <a:r>
              <a:rPr lang="en-GB" dirty="0"/>
              <a:t>Challenge our own and others’ assumptions</a:t>
            </a:r>
          </a:p>
          <a:p>
            <a:pPr marL="342900" indent="-342900">
              <a:buFont typeface="Wingdings" pitchFamily="2" charset="2"/>
              <a:buChar char="ü"/>
            </a:pPr>
            <a:r>
              <a:rPr lang="en-GB" dirty="0"/>
              <a:t>Think ‘</a:t>
            </a:r>
            <a:r>
              <a:rPr lang="en-GB" i="1" dirty="0"/>
              <a:t>what if I’m right</a:t>
            </a:r>
            <a:r>
              <a:rPr lang="en-GB" dirty="0"/>
              <a:t>’ not ‘</a:t>
            </a:r>
            <a:r>
              <a:rPr lang="en-GB" i="1" dirty="0"/>
              <a:t>what if I’m wrong</a:t>
            </a:r>
            <a:r>
              <a:rPr lang="en-GB" dirty="0"/>
              <a:t>’</a:t>
            </a:r>
          </a:p>
          <a:p>
            <a:pPr marL="342900" indent="-342900">
              <a:buFont typeface="Wingdings" pitchFamily="2" charset="2"/>
              <a:buChar char="ü"/>
            </a:pPr>
            <a:r>
              <a:rPr lang="en-GB" dirty="0"/>
              <a:t>Be brave </a:t>
            </a:r>
          </a:p>
          <a:p>
            <a:pPr marL="342900" indent="-342900">
              <a:buFont typeface="Wingdings" pitchFamily="2" charset="2"/>
              <a:buChar char="ü"/>
            </a:pPr>
            <a:r>
              <a:rPr lang="en-GB" dirty="0"/>
              <a:t>Be hopeful</a:t>
            </a:r>
          </a:p>
          <a:p>
            <a:pPr marL="342900" indent="-342900">
              <a:buFont typeface="Wingdings" pitchFamily="2" charset="2"/>
              <a:buChar char="ü"/>
            </a:pPr>
            <a:r>
              <a:rPr lang="en-GB" dirty="0"/>
              <a:t>Have confidence in our own skills </a:t>
            </a:r>
          </a:p>
          <a:p>
            <a:pPr marL="342900" indent="-342900">
              <a:buFont typeface="Wingdings" pitchFamily="2" charset="2"/>
              <a:buChar char="ü"/>
            </a:pPr>
            <a:r>
              <a:rPr lang="en-GB" dirty="0"/>
              <a:t>Practice</a:t>
            </a:r>
          </a:p>
          <a:p>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pPr/>
              <a:t>39</a:t>
            </a:fld>
            <a:endParaRPr lang="en-US" dirty="0"/>
          </a:p>
        </p:txBody>
      </p:sp>
    </p:spTree>
    <p:extLst>
      <p:ext uri="{BB962C8B-B14F-4D97-AF65-F5344CB8AC3E}">
        <p14:creationId xmlns:p14="http://schemas.microsoft.com/office/powerpoint/2010/main" val="1650104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89FC4E3-1746-5F4A-AAFB-270AE27637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5500" y="3562350"/>
            <a:ext cx="3238500" cy="1581150"/>
          </a:xfrm>
          <a:prstGeom prst="rect">
            <a:avLst/>
          </a:prstGeom>
        </p:spPr>
      </p:pic>
      <p:pic>
        <p:nvPicPr>
          <p:cNvPr id="7"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Self care</a:t>
            </a:r>
            <a:endParaRPr lang="en-GB" dirty="0"/>
          </a:p>
        </p:txBody>
      </p:sp>
      <p:sp>
        <p:nvSpPr>
          <p:cNvPr id="3" name="Slide Number Placeholder 2"/>
          <p:cNvSpPr>
            <a:spLocks noGrp="1"/>
          </p:cNvSpPr>
          <p:nvPr>
            <p:ph type="sldNum" sz="quarter" idx="12"/>
          </p:nvPr>
        </p:nvSpPr>
        <p:spPr/>
        <p:txBody>
          <a:bodyPr/>
          <a:lstStyle/>
          <a:p>
            <a:fld id="{5512AD5A-2C28-1D42-B971-4292A709C8F6}" type="slidenum">
              <a:rPr lang="en-US" smtClean="0"/>
              <a:t>4</a:t>
            </a:fld>
            <a:endParaRPr lang="en-US"/>
          </a:p>
        </p:txBody>
      </p:sp>
      <p:sp>
        <p:nvSpPr>
          <p:cNvPr id="4" name="Content Placeholder 3"/>
          <p:cNvSpPr>
            <a:spLocks noGrp="1"/>
          </p:cNvSpPr>
          <p:nvPr>
            <p:ph idx="13"/>
          </p:nvPr>
        </p:nvSpPr>
        <p:spPr/>
        <p:txBody>
          <a:bodyPr/>
          <a:lstStyle/>
          <a:p>
            <a:r>
              <a:rPr lang="en-GB" dirty="0"/>
              <a:t>Sexual abuse can be difficult to think about and talk about.  Thinking about it  and talking about it will affect us all in different ways, at different times.  </a:t>
            </a:r>
          </a:p>
          <a:p>
            <a:r>
              <a:rPr lang="en-GB" dirty="0"/>
              <a:t>We know that a high number of people experience child sexual abuse and that many of them have never told anyone about it.  </a:t>
            </a:r>
          </a:p>
          <a:p>
            <a:r>
              <a:rPr lang="en-GB" dirty="0"/>
              <a:t>We can </a:t>
            </a:r>
            <a:r>
              <a:rPr lang="en-GB" dirty="0" smtClean="0"/>
              <a:t>assume </a:t>
            </a:r>
            <a:r>
              <a:rPr lang="en-GB" dirty="0"/>
              <a:t>that there will be people </a:t>
            </a:r>
            <a:r>
              <a:rPr lang="en-GB" dirty="0" smtClean="0"/>
              <a:t>listening to this session today </a:t>
            </a:r>
            <a:r>
              <a:rPr lang="en-GB" dirty="0"/>
              <a:t>who have either experienced sexual abuse themselves, or who have a family member or friend who has been sexually </a:t>
            </a:r>
            <a:r>
              <a:rPr lang="en-GB" dirty="0" smtClean="0"/>
              <a:t>abused.</a:t>
            </a:r>
            <a:endParaRPr lang="en-GB" dirty="0"/>
          </a:p>
          <a:p>
            <a:r>
              <a:rPr lang="en-GB" dirty="0"/>
              <a:t>It is therefore important that </a:t>
            </a:r>
            <a:r>
              <a:rPr lang="en-GB" dirty="0" smtClean="0"/>
              <a:t>we are;</a:t>
            </a:r>
          </a:p>
          <a:p>
            <a:pPr marL="285750" indent="-285750">
              <a:buFontTx/>
              <a:buChar char="-"/>
            </a:pPr>
            <a:r>
              <a:rPr lang="en-GB" dirty="0" smtClean="0"/>
              <a:t>kind to each other</a:t>
            </a:r>
          </a:p>
          <a:p>
            <a:pPr marL="285750" indent="-285750">
              <a:buFontTx/>
              <a:buChar char="-"/>
            </a:pPr>
            <a:r>
              <a:rPr lang="en-GB" dirty="0" smtClean="0"/>
              <a:t>Respect all opinions</a:t>
            </a:r>
          </a:p>
          <a:p>
            <a:pPr marL="285750" indent="-285750">
              <a:buFontTx/>
              <a:buChar char="-"/>
            </a:pPr>
            <a:r>
              <a:rPr lang="en-GB" dirty="0" smtClean="0"/>
              <a:t>we take time if we need it</a:t>
            </a:r>
          </a:p>
          <a:p>
            <a:pPr marL="285750" indent="-285750">
              <a:buFontTx/>
              <a:buChar char="-"/>
            </a:pPr>
            <a:r>
              <a:rPr lang="en-GB" dirty="0" smtClean="0"/>
              <a:t>we recognise the impact</a:t>
            </a:r>
            <a:endParaRPr lang="en-GB" dirty="0"/>
          </a:p>
          <a:p>
            <a:endParaRPr lang="en-GB" dirty="0"/>
          </a:p>
        </p:txBody>
      </p:sp>
    </p:spTree>
    <p:extLst>
      <p:ext uri="{BB962C8B-B14F-4D97-AF65-F5344CB8AC3E}">
        <p14:creationId xmlns:p14="http://schemas.microsoft.com/office/powerpoint/2010/main" val="2986247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normAutofit fontScale="90000"/>
          </a:bodyPr>
          <a:lstStyle/>
          <a:p>
            <a:r>
              <a:rPr lang="en-GB" dirty="0"/>
              <a:t>If you are affected by anything that is/has been discussed today…</a:t>
            </a:r>
          </a:p>
        </p:txBody>
      </p:sp>
      <p:sp>
        <p:nvSpPr>
          <p:cNvPr id="3" name="Content Placeholder 2"/>
          <p:cNvSpPr>
            <a:spLocks noGrp="1"/>
          </p:cNvSpPr>
          <p:nvPr>
            <p:ph idx="1"/>
          </p:nvPr>
        </p:nvSpPr>
        <p:spPr>
          <a:xfrm>
            <a:off x="628650" y="879232"/>
            <a:ext cx="7886700" cy="3753491"/>
          </a:xfrm>
        </p:spPr>
        <p:txBody>
          <a:bodyPr>
            <a:normAutofit lnSpcReduction="10000"/>
          </a:bodyPr>
          <a:lstStyle/>
          <a:p>
            <a:r>
              <a:rPr lang="en-US" b="1" dirty="0" smtClean="0"/>
              <a:t>The Bridge 0117 342 6999 </a:t>
            </a:r>
            <a:r>
              <a:rPr lang="en-US" b="1" dirty="0" smtClean="0">
                <a:hlinkClick r:id="rId3"/>
              </a:rPr>
              <a:t>http://www.thebridgecanhelp.org</a:t>
            </a:r>
            <a:r>
              <a:rPr lang="en-US" b="1" dirty="0" smtClean="0"/>
              <a:t>   </a:t>
            </a:r>
          </a:p>
          <a:p>
            <a:endParaRPr lang="en-US" b="1" dirty="0"/>
          </a:p>
          <a:p>
            <a:r>
              <a:rPr lang="en-US" b="1" dirty="0" smtClean="0"/>
              <a:t>The </a:t>
            </a:r>
            <a:r>
              <a:rPr lang="en-US" b="1" dirty="0"/>
              <a:t>Survivors Trust</a:t>
            </a:r>
          </a:p>
          <a:p>
            <a:r>
              <a:rPr lang="en-US" dirty="0"/>
              <a:t>Find help, support and advice in your area: </a:t>
            </a:r>
            <a:r>
              <a:rPr lang="en-US" dirty="0">
                <a:hlinkClick r:id="rId4"/>
              </a:rPr>
              <a:t>Survivors Trust directory of services.</a:t>
            </a:r>
            <a:endParaRPr lang="en-US" dirty="0"/>
          </a:p>
          <a:p>
            <a:endParaRPr lang="en-US" b="1" dirty="0" smtClean="0"/>
          </a:p>
          <a:p>
            <a:r>
              <a:rPr lang="en-US" b="1" dirty="0" smtClean="0"/>
              <a:t>Rape </a:t>
            </a:r>
            <a:r>
              <a:rPr lang="en-US" b="1" dirty="0"/>
              <a:t>Crisis helpline – </a:t>
            </a:r>
            <a:r>
              <a:rPr lang="en-US" b="1" dirty="0">
                <a:hlinkClick r:id="rId5"/>
              </a:rPr>
              <a:t>0808 802 9999</a:t>
            </a:r>
            <a:endParaRPr lang="en-US" b="1" dirty="0"/>
          </a:p>
          <a:p>
            <a:r>
              <a:rPr lang="en-GB" dirty="0" smtClean="0">
                <a:hlinkClick r:id="rId6"/>
              </a:rPr>
              <a:t>www.rapecrisis.org.uk</a:t>
            </a:r>
            <a:endParaRPr lang="en-GB" dirty="0"/>
          </a:p>
          <a:p>
            <a:endParaRPr lang="en-US" b="1" dirty="0" smtClean="0"/>
          </a:p>
          <a:p>
            <a:r>
              <a:rPr lang="en-US" b="1" dirty="0" smtClean="0"/>
              <a:t>National </a:t>
            </a:r>
            <a:r>
              <a:rPr lang="en-US" b="1" dirty="0"/>
              <a:t>Association for People Abused in Childhood – </a:t>
            </a:r>
            <a:r>
              <a:rPr lang="en-US" b="1" dirty="0">
                <a:hlinkClick r:id="rId7"/>
              </a:rPr>
              <a:t>0808 801 0331</a:t>
            </a:r>
            <a:endParaRPr lang="en-US" b="1" dirty="0"/>
          </a:p>
          <a:p>
            <a:r>
              <a:rPr lang="en-US" dirty="0"/>
              <a:t> </a:t>
            </a:r>
            <a:r>
              <a:rPr lang="en-US" dirty="0">
                <a:hlinkClick r:id="rId8"/>
              </a:rPr>
              <a:t>https://napac.org.uk/</a:t>
            </a:r>
            <a:endParaRPr lang="en-US" dirty="0"/>
          </a:p>
          <a:p>
            <a:endParaRPr lang="en-US" b="1" dirty="0" smtClean="0"/>
          </a:p>
          <a:p>
            <a:r>
              <a:rPr lang="en-US" b="1" dirty="0" err="1" smtClean="0"/>
              <a:t>SurvivorsUK</a:t>
            </a:r>
            <a:endParaRPr lang="en-US" b="1" dirty="0"/>
          </a:p>
          <a:p>
            <a:r>
              <a:rPr lang="en-US" dirty="0"/>
              <a:t>Online help for male survivors of sexual abuse and rape. </a:t>
            </a:r>
            <a:endParaRPr lang="en-US" dirty="0" smtClean="0"/>
          </a:p>
          <a:p>
            <a:r>
              <a:rPr lang="en-GB" dirty="0" smtClean="0">
                <a:hlinkClick r:id="rId9"/>
              </a:rPr>
              <a:t>https</a:t>
            </a:r>
            <a:r>
              <a:rPr lang="en-GB" dirty="0">
                <a:hlinkClick r:id="rId9"/>
              </a:rPr>
              <a:t>://www.survivorsuk.org/ways-we-can-help/online-helpline/</a:t>
            </a:r>
            <a:r>
              <a:rPr lang="en-GB" dirty="0"/>
              <a:t> </a:t>
            </a:r>
            <a:endParaRPr lang="en-US" dirty="0"/>
          </a:p>
          <a:p>
            <a:endParaRPr lang="en-GB" dirty="0"/>
          </a:p>
          <a:p>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pPr/>
              <a:t>40</a:t>
            </a:fld>
            <a:endParaRPr lang="en-US" dirty="0"/>
          </a:p>
        </p:txBody>
      </p:sp>
    </p:spTree>
    <p:extLst>
      <p:ext uri="{BB962C8B-B14F-4D97-AF65-F5344CB8AC3E}">
        <p14:creationId xmlns:p14="http://schemas.microsoft.com/office/powerpoint/2010/main" val="2119966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5" name="Title 4"/>
          <p:cNvSpPr>
            <a:spLocks noGrp="1"/>
          </p:cNvSpPr>
          <p:nvPr>
            <p:ph type="title"/>
          </p:nvPr>
        </p:nvSpPr>
        <p:spPr/>
        <p:txBody>
          <a:bodyPr/>
          <a:lstStyle/>
          <a:p>
            <a:r>
              <a:rPr lang="en-GB" dirty="0">
                <a:solidFill>
                  <a:schemeClr val="tx1"/>
                </a:solidFill>
              </a:rPr>
              <a:t>Coming soon…https://www.csacentre.org.uk</a:t>
            </a:r>
            <a:r>
              <a:rPr lang="en-GB" dirty="0" smtClean="0">
                <a:solidFill>
                  <a:schemeClr val="tx1"/>
                </a:solidFill>
              </a:rPr>
              <a:t>/</a:t>
            </a:r>
            <a:endParaRPr lang="en-GB" dirty="0">
              <a:solidFill>
                <a:schemeClr val="tx1"/>
              </a:solidFill>
            </a:endParaRPr>
          </a:p>
        </p:txBody>
      </p:sp>
      <p:sp>
        <p:nvSpPr>
          <p:cNvPr id="6" name="Text Placeholder 5"/>
          <p:cNvSpPr>
            <a:spLocks noGrp="1"/>
          </p:cNvSpPr>
          <p:nvPr>
            <p:ph type="body" idx="1"/>
          </p:nvPr>
        </p:nvSpPr>
        <p:spPr/>
        <p:txBody>
          <a:bodyPr/>
          <a:lstStyle/>
          <a:p>
            <a:r>
              <a:rPr lang="en-GB" dirty="0" smtClean="0">
                <a:solidFill>
                  <a:schemeClr val="tx1"/>
                </a:solidFill>
              </a:rPr>
              <a:t>Communicating with children and signs and indicators resources </a:t>
            </a:r>
            <a:endParaRPr lang="en-GB" dirty="0">
              <a:solidFill>
                <a:schemeClr val="tx1"/>
              </a:solidFill>
            </a:endParaRPr>
          </a:p>
        </p:txBody>
      </p:sp>
      <p:sp>
        <p:nvSpPr>
          <p:cNvPr id="4" name="Slide Number Placeholder 3"/>
          <p:cNvSpPr>
            <a:spLocks noGrp="1"/>
          </p:cNvSpPr>
          <p:nvPr>
            <p:ph type="sldNum" sz="quarter" idx="12"/>
          </p:nvPr>
        </p:nvSpPr>
        <p:spPr/>
        <p:txBody>
          <a:bodyPr/>
          <a:lstStyle/>
          <a:p>
            <a:fld id="{5512AD5A-2C28-1D42-B971-4292A709C8F6}" type="slidenum">
              <a:rPr lang="en-US" smtClean="0"/>
              <a:pPr/>
              <a:t>41</a:t>
            </a:fld>
            <a:endParaRPr lang="en-US" dirty="0"/>
          </a:p>
        </p:txBody>
      </p:sp>
    </p:spTree>
    <p:extLst>
      <p:ext uri="{BB962C8B-B14F-4D97-AF65-F5344CB8AC3E}">
        <p14:creationId xmlns:p14="http://schemas.microsoft.com/office/powerpoint/2010/main" val="33332791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3089"/>
          <a:stretch>
            <a:fillRect/>
          </a:stretch>
        </p:blipFill>
        <p:spPr>
          <a:xfrm>
            <a:off x="4572" y="20574"/>
            <a:ext cx="9144000" cy="5136676"/>
          </a:xfrm>
          <a:prstGeom prst="rect">
            <a:avLst/>
          </a:prstGeom>
        </p:spPr>
      </p:pic>
      <p:sp>
        <p:nvSpPr>
          <p:cNvPr id="9" name="Subtitle 2"/>
          <p:cNvSpPr txBox="1">
            <a:spLocks/>
          </p:cNvSpPr>
          <p:nvPr/>
        </p:nvSpPr>
        <p:spPr>
          <a:xfrm>
            <a:off x="239773" y="3746919"/>
            <a:ext cx="8604250" cy="1314450"/>
          </a:xfrm>
          <a:prstGeom prst="rect">
            <a:avLst/>
          </a:prstGeom>
        </p:spPr>
        <p:txBody>
          <a:bodyPr lIns="45720" tIns="22860" rIns="45720" bIns="2286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500" dirty="0">
                <a:solidFill>
                  <a:srgbClr val="99258E"/>
                </a:solidFill>
                <a:latin typeface="Gill Sans MT" panose="020B0502020104020203" pitchFamily="34" charset="0"/>
              </a:rPr>
              <a:t>Website:   </a:t>
            </a:r>
            <a:r>
              <a:rPr lang="en-GB" sz="2500" dirty="0">
                <a:solidFill>
                  <a:srgbClr val="99258E"/>
                </a:solidFill>
                <a:latin typeface="Gill Sans MT" panose="020B0502020104020203" pitchFamily="34" charset="0"/>
                <a:hlinkClick r:id="rId3"/>
              </a:rPr>
              <a:t>www.thebridgecanhelp.org</a:t>
            </a:r>
            <a:r>
              <a:rPr lang="en-GB" sz="2500" dirty="0">
                <a:solidFill>
                  <a:srgbClr val="99258E"/>
                </a:solidFill>
                <a:latin typeface="Gill Sans MT" panose="020B0502020104020203" pitchFamily="34" charset="0"/>
              </a:rPr>
              <a:t/>
            </a:r>
            <a:br>
              <a:rPr lang="en-GB" sz="2500" dirty="0">
                <a:solidFill>
                  <a:srgbClr val="99258E"/>
                </a:solidFill>
                <a:latin typeface="Gill Sans MT" panose="020B0502020104020203" pitchFamily="34" charset="0"/>
              </a:rPr>
            </a:br>
            <a:r>
              <a:rPr lang="en-GB" sz="2500" dirty="0">
                <a:solidFill>
                  <a:srgbClr val="99258E"/>
                </a:solidFill>
                <a:latin typeface="Gill Sans MT" panose="020B0502020104020203" pitchFamily="34" charset="0"/>
              </a:rPr>
              <a:t>Email:  </a:t>
            </a:r>
            <a:r>
              <a:rPr lang="en-GB" sz="2500" dirty="0">
                <a:latin typeface="Gill Sans MT" panose="020B0502020104020203" pitchFamily="34" charset="0"/>
                <a:hlinkClick r:id="rId4"/>
              </a:rPr>
              <a:t>ubh-tr.thebridgecanhelp@nhs.net</a:t>
            </a:r>
            <a:endParaRPr lang="en-GB" sz="2500" dirty="0">
              <a:solidFill>
                <a:srgbClr val="99258E"/>
              </a:solidFill>
            </a:endParaRPr>
          </a:p>
          <a:p>
            <a:r>
              <a:rPr lang="en-GB" sz="2500" dirty="0">
                <a:solidFill>
                  <a:srgbClr val="99258E"/>
                </a:solidFill>
              </a:rPr>
              <a:t>Or phone </a:t>
            </a:r>
            <a:r>
              <a:rPr lang="en-GB" sz="2500" dirty="0">
                <a:solidFill>
                  <a:schemeClr val="tx2"/>
                </a:solidFill>
              </a:rPr>
              <a:t>0117 342 6999</a:t>
            </a:r>
          </a:p>
          <a:p>
            <a:endParaRPr lang="en-GB" dirty="0">
              <a:latin typeface="Arial Rounded MT Bold" panose="020F0704030504030204" pitchFamily="34" charset="0"/>
            </a:endParaRPr>
          </a:p>
        </p:txBody>
      </p:sp>
      <p:sp>
        <p:nvSpPr>
          <p:cNvPr id="14" name="Title 13"/>
          <p:cNvSpPr>
            <a:spLocks noGrp="1"/>
          </p:cNvSpPr>
          <p:nvPr>
            <p:ph type="ctrTitle"/>
          </p:nvPr>
        </p:nvSpPr>
        <p:spPr/>
        <p:txBody>
          <a:bodyPr/>
          <a:lstStyle/>
          <a:p>
            <a:r>
              <a:rPr lang="en-GB" dirty="0" smtClean="0"/>
              <a:t>Thank you</a:t>
            </a:r>
            <a:endParaRPr lang="en-GB" dirty="0"/>
          </a:p>
        </p:txBody>
      </p:sp>
      <p:sp>
        <p:nvSpPr>
          <p:cNvPr id="15" name="Subtitle 1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894174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a:extLst>
              <a:ext uri="{FF2B5EF4-FFF2-40B4-BE49-F238E27FC236}">
                <a16:creationId xmlns="" xmlns:a16="http://schemas.microsoft.com/office/drawing/2014/main" id="{1F89644C-4D8A-AA48-8C4B-61FD84CEEB9E}"/>
              </a:ext>
            </a:extLst>
          </p:cNvPr>
          <p:cNvSpPr>
            <a:spLocks noGrp="1"/>
          </p:cNvSpPr>
          <p:nvPr>
            <p:ph type="title"/>
          </p:nvPr>
        </p:nvSpPr>
        <p:spPr/>
        <p:txBody>
          <a:bodyPr/>
          <a:lstStyle/>
          <a:p>
            <a:r>
              <a:rPr lang="en-GB" dirty="0" smtClean="0">
                <a:solidFill>
                  <a:schemeClr val="tx1"/>
                </a:solidFill>
              </a:rPr>
              <a:t>Child sexual abuse: A hidden harm</a:t>
            </a:r>
            <a:endParaRPr lang="en-US" dirty="0">
              <a:solidFill>
                <a:schemeClr val="tx1"/>
              </a:solidFill>
            </a:endParaRPr>
          </a:p>
        </p:txBody>
      </p:sp>
      <p:sp>
        <p:nvSpPr>
          <p:cNvPr id="3" name="Text Placeholder 2">
            <a:extLst>
              <a:ext uri="{FF2B5EF4-FFF2-40B4-BE49-F238E27FC236}">
                <a16:creationId xmlns="" xmlns:a16="http://schemas.microsoft.com/office/drawing/2014/main" id="{4B8A9FF5-1E79-A044-BF71-F1854F69EB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 xmlns:a16="http://schemas.microsoft.com/office/drawing/2014/main" id="{A718134E-6D06-0548-8B12-3EC848D04EB6}"/>
              </a:ext>
            </a:extLst>
          </p:cNvPr>
          <p:cNvSpPr>
            <a:spLocks noGrp="1"/>
          </p:cNvSpPr>
          <p:nvPr>
            <p:ph type="sldNum" sz="quarter" idx="12"/>
          </p:nvPr>
        </p:nvSpPr>
        <p:spPr/>
        <p:txBody>
          <a:bodyPr/>
          <a:lstStyle/>
          <a:p>
            <a:fld id="{5512AD5A-2C28-1D42-B971-4292A709C8F6}" type="slidenum">
              <a:rPr lang="en-US" smtClean="0"/>
              <a:pPr/>
              <a:t>5</a:t>
            </a:fld>
            <a:endParaRPr lang="en-US" dirty="0"/>
          </a:p>
        </p:txBody>
      </p:sp>
    </p:spTree>
    <p:extLst>
      <p:ext uri="{BB962C8B-B14F-4D97-AF65-F5344CB8AC3E}">
        <p14:creationId xmlns:p14="http://schemas.microsoft.com/office/powerpoint/2010/main" val="3708354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srcRect b="3089"/>
          <a:stretch>
            <a:fillRect/>
          </a:stretch>
        </p:blipFill>
        <p:spPr>
          <a:xfrm>
            <a:off x="-27432" y="0"/>
            <a:ext cx="18288000" cy="10273352"/>
          </a:xfrm>
          <a:prstGeom prst="rect">
            <a:avLst/>
          </a:prstGeom>
        </p:spPr>
      </p:pic>
      <p:sp>
        <p:nvSpPr>
          <p:cNvPr id="3" name="Title 2"/>
          <p:cNvSpPr>
            <a:spLocks noGrp="1"/>
          </p:cNvSpPr>
          <p:nvPr>
            <p:ph type="ctrTitle"/>
          </p:nvPr>
        </p:nvSpPr>
        <p:spPr/>
        <p:txBody>
          <a:bodyPr>
            <a:normAutofit fontScale="90000"/>
          </a:bodyPr>
          <a:lstStyle/>
          <a:p>
            <a:r>
              <a:rPr lang="en-GB" dirty="0"/>
              <a:t>ONS Child abuse compendium January </a:t>
            </a:r>
            <a:r>
              <a:rPr lang="en-GB" dirty="0" smtClean="0">
                <a:hlinkClick r:id="rId4"/>
              </a:rPr>
              <a:t>2020</a:t>
            </a:r>
            <a:r>
              <a:rPr lang="en-GB" dirty="0"/>
              <a:t/>
            </a:r>
            <a:br>
              <a:rPr lang="en-GB" dirty="0"/>
            </a:br>
            <a:endParaRPr lang="en-GB" dirty="0"/>
          </a:p>
        </p:txBody>
      </p:sp>
      <p:sp>
        <p:nvSpPr>
          <p:cNvPr id="2" name="Content Placeholder 1"/>
          <p:cNvSpPr>
            <a:spLocks noGrp="1"/>
          </p:cNvSpPr>
          <p:nvPr>
            <p:ph type="subTitle" idx="1"/>
          </p:nvPr>
        </p:nvSpPr>
        <p:spPr>
          <a:xfrm>
            <a:off x="752475" y="2790826"/>
            <a:ext cx="7772400" cy="2009775"/>
          </a:xfrm>
        </p:spPr>
        <p:txBody>
          <a:bodyPr>
            <a:normAutofit fontScale="92500" lnSpcReduction="20000"/>
          </a:bodyPr>
          <a:lstStyle/>
          <a:p>
            <a:r>
              <a:rPr lang="en-GB" b="1" dirty="0"/>
              <a:t>7.5% of adult population - </a:t>
            </a:r>
            <a:r>
              <a:rPr lang="en-GB" b="1" dirty="0">
                <a:solidFill>
                  <a:schemeClr val="tx2">
                    <a:lumMod val="60000"/>
                    <a:lumOff val="40000"/>
                  </a:schemeClr>
                </a:solidFill>
              </a:rPr>
              <a:t>3.1 million people </a:t>
            </a:r>
            <a:r>
              <a:rPr lang="en-GB" b="1" dirty="0"/>
              <a:t>aged 18-74 - have experienced some form of sexual abuse before the age </a:t>
            </a:r>
            <a:r>
              <a:rPr lang="en-GB" b="1" dirty="0" smtClean="0"/>
              <a:t>16</a:t>
            </a:r>
          </a:p>
          <a:p>
            <a:r>
              <a:rPr lang="en-GB" b="1" dirty="0">
                <a:solidFill>
                  <a:schemeClr val="tx2">
                    <a:lumMod val="60000"/>
                    <a:lumOff val="40000"/>
                  </a:schemeClr>
                </a:solidFill>
              </a:rPr>
              <a:t>73,260 </a:t>
            </a:r>
            <a:r>
              <a:rPr lang="en-GB" b="1" dirty="0"/>
              <a:t>sexual offences against children under 18 were recorded for the year ending March 2019 by the police in England and Wales </a:t>
            </a:r>
            <a:endParaRPr lang="en-GB" b="1" dirty="0" smtClean="0"/>
          </a:p>
          <a:p>
            <a:r>
              <a:rPr lang="en-GB" b="1" dirty="0" smtClean="0"/>
              <a:t>This </a:t>
            </a:r>
            <a:r>
              <a:rPr lang="en-GB" b="1" dirty="0"/>
              <a:t>does not include CSA image offences which accounted for additional 17,521 </a:t>
            </a:r>
            <a:endParaRPr lang="en-GB" b="1" dirty="0" smtClean="0"/>
          </a:p>
          <a:p>
            <a:r>
              <a:rPr lang="en-GB" b="1" dirty="0"/>
              <a:t>CSA is now the most frequent type of abuse that children contact NSPCC </a:t>
            </a:r>
            <a:r>
              <a:rPr lang="en-GB" b="1" dirty="0" smtClean="0"/>
              <a:t>ChildLine</a:t>
            </a:r>
            <a:r>
              <a:rPr lang="en-GB" dirty="0"/>
              <a:t> </a:t>
            </a:r>
          </a:p>
        </p:txBody>
      </p:sp>
    </p:spTree>
    <p:extLst>
      <p:ext uri="{BB962C8B-B14F-4D97-AF65-F5344CB8AC3E}">
        <p14:creationId xmlns:p14="http://schemas.microsoft.com/office/powerpoint/2010/main" val="954090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89FC4E3-1746-5F4A-AAFB-270AE27637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5500" y="3562350"/>
            <a:ext cx="3238500" cy="1581150"/>
          </a:xfrm>
          <a:prstGeom prst="rect">
            <a:avLst/>
          </a:prstGeom>
        </p:spPr>
      </p:pic>
      <p:pic>
        <p:nvPicPr>
          <p:cNvPr id="7" name="Picture 10"/>
          <p:cNvPicPr>
            <a:picLocks noChangeAspect="1"/>
          </p:cNvPicPr>
          <p:nvPr/>
        </p:nvPicPr>
        <p:blipFill>
          <a:blip r:embed="rId4"/>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Prevalence of child sexual abuse (csacentre.org.uk)</a:t>
            </a:r>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pPr/>
              <a:t>7</a:t>
            </a:fld>
            <a:endParaRPr lang="en-US" dirty="0"/>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299625" y="1095375"/>
            <a:ext cx="6544750" cy="353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005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2"/>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Prevalence of child sexual abuse (csacentre.org.uk)</a:t>
            </a:r>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pPr/>
              <a:t>8</a:t>
            </a:fld>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8890" y="1095375"/>
            <a:ext cx="6246220" cy="353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703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89FC4E3-1746-5F4A-AAFB-270AE27637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5500" y="3562350"/>
            <a:ext cx="3238500" cy="1581150"/>
          </a:xfrm>
          <a:prstGeom prst="rect">
            <a:avLst/>
          </a:prstGeom>
        </p:spPr>
      </p:pic>
      <p:pic>
        <p:nvPicPr>
          <p:cNvPr id="6" name="Picture 10"/>
          <p:cNvPicPr>
            <a:picLocks noChangeAspect="1"/>
          </p:cNvPicPr>
          <p:nvPr/>
        </p:nvPicPr>
        <p:blipFill>
          <a:blip r:embed="rId4"/>
          <a:srcRect b="3089"/>
          <a:stretch>
            <a:fillRect/>
          </a:stretch>
        </p:blipFill>
        <p:spPr>
          <a:xfrm>
            <a:off x="-27432" y="0"/>
            <a:ext cx="18288000" cy="10273352"/>
          </a:xfrm>
          <a:prstGeom prst="rect">
            <a:avLst/>
          </a:prstGeom>
        </p:spPr>
      </p:pic>
      <p:sp>
        <p:nvSpPr>
          <p:cNvPr id="2" name="Title 1"/>
          <p:cNvSpPr>
            <a:spLocks noGrp="1"/>
          </p:cNvSpPr>
          <p:nvPr>
            <p:ph type="title"/>
          </p:nvPr>
        </p:nvSpPr>
        <p:spPr/>
        <p:txBody>
          <a:bodyPr/>
          <a:lstStyle/>
          <a:p>
            <a:r>
              <a:rPr lang="en-GB" dirty="0" smtClean="0"/>
              <a:t>Why is sexual abuse so hidden?</a:t>
            </a:r>
            <a:endParaRPr lang="en-GB" dirty="0"/>
          </a:p>
        </p:txBody>
      </p:sp>
      <p:sp>
        <p:nvSpPr>
          <p:cNvPr id="3" name="Content Placeholder 2"/>
          <p:cNvSpPr>
            <a:spLocks noGrp="1"/>
          </p:cNvSpPr>
          <p:nvPr>
            <p:ph idx="1"/>
          </p:nvPr>
        </p:nvSpPr>
        <p:spPr/>
        <p:txBody>
          <a:bodyPr>
            <a:normAutofit fontScale="92500" lnSpcReduction="10000"/>
          </a:bodyPr>
          <a:lstStyle/>
          <a:p>
            <a:pPr>
              <a:lnSpc>
                <a:spcPct val="110000"/>
              </a:lnSpc>
              <a:defRPr/>
            </a:pPr>
            <a:r>
              <a:rPr lang="en-GB" sz="1500" dirty="0"/>
              <a:t>Think for a minute about something you would not want to tell anyone else – perhaps something you feel bad about, or ashamed of…</a:t>
            </a:r>
          </a:p>
          <a:p>
            <a:pPr marL="109728">
              <a:defRPr/>
            </a:pPr>
            <a:endParaRPr lang="en-GB" dirty="0"/>
          </a:p>
          <a:p>
            <a:pPr marL="395478" indent="-285750">
              <a:buFont typeface="Wingdings" pitchFamily="2" charset="2"/>
              <a:buChar char="Ø"/>
              <a:defRPr/>
            </a:pPr>
            <a:r>
              <a:rPr lang="en-GB" sz="1500" dirty="0"/>
              <a:t>Have you ever told anyone about it?</a:t>
            </a:r>
          </a:p>
          <a:p>
            <a:pPr marL="395478" indent="-285750">
              <a:buFont typeface="Wingdings" pitchFamily="2" charset="2"/>
              <a:buChar char="Ø"/>
              <a:defRPr/>
            </a:pPr>
            <a:r>
              <a:rPr lang="en-GB" sz="1500" dirty="0"/>
              <a:t>If not, why not?</a:t>
            </a:r>
          </a:p>
          <a:p>
            <a:pPr marL="395478" indent="-285750">
              <a:buFont typeface="Wingdings" pitchFamily="2" charset="2"/>
              <a:buChar char="Ø"/>
              <a:defRPr/>
            </a:pPr>
            <a:r>
              <a:rPr lang="en-GB" sz="1500" dirty="0"/>
              <a:t>If you have told someone, who did you tell?</a:t>
            </a:r>
          </a:p>
          <a:p>
            <a:pPr marL="395478" indent="-285750">
              <a:buFont typeface="Wingdings" pitchFamily="2" charset="2"/>
              <a:buChar char="Ø"/>
              <a:defRPr/>
            </a:pPr>
            <a:r>
              <a:rPr lang="en-GB" sz="1500" dirty="0"/>
              <a:t>How did you work out who to tell?</a:t>
            </a:r>
          </a:p>
          <a:p>
            <a:pPr marL="395478" indent="-285750">
              <a:buFont typeface="Wingdings" pitchFamily="2" charset="2"/>
              <a:buChar char="Ø"/>
              <a:defRPr/>
            </a:pPr>
            <a:r>
              <a:rPr lang="en-GB" sz="1500" dirty="0"/>
              <a:t>How much of what happened did you tell them?</a:t>
            </a:r>
          </a:p>
          <a:p>
            <a:pPr marL="395478" indent="-285750">
              <a:buFont typeface="Wingdings" pitchFamily="2" charset="2"/>
              <a:buChar char="Ø"/>
              <a:defRPr/>
            </a:pPr>
            <a:r>
              <a:rPr lang="en-GB" sz="1500" dirty="0"/>
              <a:t>Did you tell them all of the detail at one time?  Or in stages?</a:t>
            </a:r>
          </a:p>
          <a:p>
            <a:pPr marL="395478" indent="-285750">
              <a:buFont typeface="Wingdings" pitchFamily="2" charset="2"/>
              <a:buChar char="Ø"/>
              <a:defRPr/>
            </a:pPr>
            <a:r>
              <a:rPr lang="en-GB" sz="1500" dirty="0"/>
              <a:t>Did you test them out first to see if they would be supportive?</a:t>
            </a:r>
          </a:p>
          <a:p>
            <a:pPr marL="395478" indent="-285750">
              <a:buFont typeface="Wingdings" pitchFamily="2" charset="2"/>
              <a:buChar char="Ø"/>
              <a:defRPr/>
            </a:pPr>
            <a:r>
              <a:rPr lang="en-GB" sz="1500" dirty="0"/>
              <a:t>Did you worry about what they would think of you?</a:t>
            </a:r>
          </a:p>
          <a:p>
            <a:pPr marL="395478" indent="-285750">
              <a:buFont typeface="Wingdings" pitchFamily="2" charset="2"/>
              <a:buChar char="Ø"/>
              <a:defRPr/>
            </a:pPr>
            <a:r>
              <a:rPr lang="en-GB" sz="1500" dirty="0"/>
              <a:t>Did you worry about who they may tell</a:t>
            </a:r>
            <a:r>
              <a:rPr lang="en-GB" sz="1500" dirty="0" smtClean="0"/>
              <a:t>?</a:t>
            </a:r>
            <a:endParaRPr lang="en-GB" sz="1500" dirty="0"/>
          </a:p>
          <a:p>
            <a:pPr marL="395478" indent="-285750">
              <a:buFont typeface="Wingdings" pitchFamily="2" charset="2"/>
              <a:buChar char="Ø"/>
              <a:defRPr/>
            </a:pPr>
            <a:r>
              <a:rPr lang="en-GB" sz="1500" dirty="0"/>
              <a:t>How </a:t>
            </a:r>
            <a:r>
              <a:rPr lang="en-GB" sz="1500" dirty="0" smtClean="0"/>
              <a:t>would you feel if I asked you to tell me about that thing now?</a:t>
            </a:r>
            <a:endParaRPr lang="en-GB" sz="1500" dirty="0"/>
          </a:p>
          <a:p>
            <a:endParaRPr lang="en-GB" dirty="0"/>
          </a:p>
        </p:txBody>
      </p:sp>
      <p:sp>
        <p:nvSpPr>
          <p:cNvPr id="4" name="Slide Number Placeholder 3"/>
          <p:cNvSpPr>
            <a:spLocks noGrp="1"/>
          </p:cNvSpPr>
          <p:nvPr>
            <p:ph type="sldNum" sz="quarter" idx="12"/>
          </p:nvPr>
        </p:nvSpPr>
        <p:spPr/>
        <p:txBody>
          <a:bodyPr/>
          <a:lstStyle/>
          <a:p>
            <a:fld id="{5512AD5A-2C28-1D42-B971-4292A709C8F6}" type="slidenum">
              <a:rPr lang="en-US" smtClean="0"/>
              <a:pPr/>
              <a:t>9</a:t>
            </a:fld>
            <a:endParaRPr lang="en-US" dirty="0"/>
          </a:p>
        </p:txBody>
      </p:sp>
    </p:spTree>
    <p:extLst>
      <p:ext uri="{BB962C8B-B14F-4D97-AF65-F5344CB8AC3E}">
        <p14:creationId xmlns:p14="http://schemas.microsoft.com/office/powerpoint/2010/main" val="140224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SA Theme">
  <a:themeElements>
    <a:clrScheme name="CSA colours">
      <a:dk1>
        <a:srgbClr val="555859"/>
      </a:dk1>
      <a:lt1>
        <a:srgbClr val="FFFFFF"/>
      </a:lt1>
      <a:dk2>
        <a:srgbClr val="702474"/>
      </a:dk2>
      <a:lt2>
        <a:srgbClr val="ECEBEC"/>
      </a:lt2>
      <a:accent1>
        <a:srgbClr val="304B9A"/>
      </a:accent1>
      <a:accent2>
        <a:srgbClr val="83BA26"/>
      </a:accent2>
      <a:accent3>
        <a:srgbClr val="AC70AD"/>
      </a:accent3>
      <a:accent4>
        <a:srgbClr val="64669F"/>
      </a:accent4>
      <a:accent5>
        <a:srgbClr val="49B179"/>
      </a:accent5>
      <a:accent6>
        <a:srgbClr val="2FA2A9"/>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l">
          <a:defRPr sz="12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CSA Theme" id="{AEFC4D5E-0ACC-884A-98D0-620E39709764}" vid="{DB7615A3-E894-CF42-A0C8-B08CDBE08299}"/>
    </a:ext>
  </a:extLst>
</a:theme>
</file>

<file path=ppt/theme/theme2.xml><?xml version="1.0" encoding="utf-8"?>
<a:theme xmlns:a="http://schemas.openxmlformats.org/drawingml/2006/main" name="1_Office Theme">
  <a:themeElements>
    <a:clrScheme name="CSA colours">
      <a:dk1>
        <a:srgbClr val="555859"/>
      </a:dk1>
      <a:lt1>
        <a:srgbClr val="FFFFFF"/>
      </a:lt1>
      <a:dk2>
        <a:srgbClr val="702474"/>
      </a:dk2>
      <a:lt2>
        <a:srgbClr val="ECEBEC"/>
      </a:lt2>
      <a:accent1>
        <a:srgbClr val="304B9A"/>
      </a:accent1>
      <a:accent2>
        <a:srgbClr val="83BA26"/>
      </a:accent2>
      <a:accent3>
        <a:srgbClr val="AC70AD"/>
      </a:accent3>
      <a:accent4>
        <a:srgbClr val="64669F"/>
      </a:accent4>
      <a:accent5>
        <a:srgbClr val="49B179"/>
      </a:accent5>
      <a:accent6>
        <a:srgbClr val="2FA2A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l">
          <a:defRPr sz="12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CSA Theme</Template>
  <TotalTime>1644</TotalTime>
  <Words>3748</Words>
  <Application>Microsoft Office PowerPoint</Application>
  <PresentationFormat>On-screen Show (16:9)</PresentationFormat>
  <Paragraphs>389</Paragraphs>
  <Slides>42</Slides>
  <Notes>20</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CSA Theme</vt:lpstr>
      <vt:lpstr>1_Office Theme</vt:lpstr>
      <vt:lpstr>Child sexual abuse (CSA): Understanding, Recognising and Responding when children tell</vt:lpstr>
      <vt:lpstr>Today’s session</vt:lpstr>
      <vt:lpstr>Introduction</vt:lpstr>
      <vt:lpstr>Self care</vt:lpstr>
      <vt:lpstr>Child sexual abuse: A hidden harm</vt:lpstr>
      <vt:lpstr>ONS Child abuse compendium January 2020 </vt:lpstr>
      <vt:lpstr>Prevalence of child sexual abuse (csacentre.org.uk)</vt:lpstr>
      <vt:lpstr>Prevalence of child sexual abuse (csacentre.org.uk)</vt:lpstr>
      <vt:lpstr>Why is sexual abuse so hidden?</vt:lpstr>
      <vt:lpstr>Reasons children can’t be expected to tell us</vt:lpstr>
      <vt:lpstr>Coronavirus: special considerations we may have</vt:lpstr>
      <vt:lpstr>Understanding disclosure ‘telling’</vt:lpstr>
      <vt:lpstr>Disclosure</vt:lpstr>
      <vt:lpstr>What the research tells us (most research looks at verbal disclosure)</vt:lpstr>
      <vt:lpstr>What the research Tells Us:  </vt:lpstr>
      <vt:lpstr>What does telling look like?</vt:lpstr>
      <vt:lpstr>What is the impact of telling?</vt:lpstr>
      <vt:lpstr>Who do children tell?</vt:lpstr>
      <vt:lpstr>What helps Children tell? A qualitative meta-analysis of Child Sexual Abuse Disclosure. Brennan &amp; McElvaney 2020</vt:lpstr>
      <vt:lpstr>Case example</vt:lpstr>
      <vt:lpstr>Case example</vt:lpstr>
      <vt:lpstr>Case example</vt:lpstr>
      <vt:lpstr>Case example</vt:lpstr>
      <vt:lpstr>Case Example</vt:lpstr>
      <vt:lpstr>Recognising potential signs and indicators of CSA</vt:lpstr>
      <vt:lpstr>Children are more likely to show us than tell us</vt:lpstr>
      <vt:lpstr>Receiving and Responding to Disclosures</vt:lpstr>
      <vt:lpstr>Preparing yourself for conversations with children?</vt:lpstr>
      <vt:lpstr>How can you ask?</vt:lpstr>
      <vt:lpstr>Helping children tell</vt:lpstr>
      <vt:lpstr>Responding to a Child's Disclosure of Abuse | NSPCC Learning - YouTube</vt:lpstr>
      <vt:lpstr>Opening doors https://adc.bmj.com/content/106/2/108 </vt:lpstr>
      <vt:lpstr>Opening doors: example</vt:lpstr>
      <vt:lpstr>Activity</vt:lpstr>
      <vt:lpstr>Grandad tickles my tummy sometimes </vt:lpstr>
      <vt:lpstr> DfE (2015) Guidance on managing disclosures</vt:lpstr>
      <vt:lpstr>What to say and not say</vt:lpstr>
      <vt:lpstr>Summary</vt:lpstr>
      <vt:lpstr>Summary – you can help break the silence </vt:lpstr>
      <vt:lpstr>If you are affected by anything that is/has been discussed today…</vt:lpstr>
      <vt:lpstr>Coming soon…https://www.csacentre.org.uk/</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Cutland, Michelle</cp:lastModifiedBy>
  <cp:revision>92</cp:revision>
  <dcterms:created xsi:type="dcterms:W3CDTF">2018-02-20T17:12:21Z</dcterms:created>
  <dcterms:modified xsi:type="dcterms:W3CDTF">2021-07-05T12:26:09Z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