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6" r:id="rId2"/>
    <p:sldId id="415" r:id="rId3"/>
    <p:sldId id="538" r:id="rId4"/>
    <p:sldId id="539" r:id="rId5"/>
    <p:sldId id="540" r:id="rId6"/>
    <p:sldId id="545" r:id="rId7"/>
    <p:sldId id="546" r:id="rId8"/>
    <p:sldId id="541" r:id="rId9"/>
    <p:sldId id="542" r:id="rId10"/>
    <p:sldId id="543" r:id="rId11"/>
    <p:sldId id="544" r:id="rId12"/>
    <p:sldId id="547" r:id="rId13"/>
    <p:sldId id="548" r:id="rId14"/>
    <p:sldId id="412" r:id="rId15"/>
    <p:sldId id="550" r:id="rId16"/>
    <p:sldId id="552" r:id="rId17"/>
    <p:sldId id="551" r:id="rId18"/>
    <p:sldId id="553" r:id="rId19"/>
    <p:sldId id="416" r:id="rId20"/>
    <p:sldId id="375"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14C"/>
    <a:srgbClr val="AF986E"/>
    <a:srgbClr val="FFFFFF"/>
    <a:srgbClr val="5657E5"/>
    <a:srgbClr val="ECC208"/>
    <a:srgbClr val="E82404"/>
    <a:srgbClr val="77E824"/>
    <a:srgbClr val="7D890C"/>
    <a:srgbClr val="B98F2E"/>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9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92CD6-5437-45A5-9F5C-774A3891D3B7}" type="datetimeFigureOut">
              <a:rPr lang="en-GB" smtClean="0"/>
              <a:pPr/>
              <a:t>17/05/2019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12C658-7245-4B2D-A42C-C3DC06767888}" type="slidenum">
              <a:rPr lang="en-GB" smtClean="0"/>
              <a:pPr/>
              <a:t>‹#›</a:t>
            </a:fld>
            <a:endParaRPr lang="en-GB"/>
          </a:p>
        </p:txBody>
      </p:sp>
    </p:spTree>
    <p:extLst>
      <p:ext uri="{BB962C8B-B14F-4D97-AF65-F5344CB8AC3E}">
        <p14:creationId xmlns:p14="http://schemas.microsoft.com/office/powerpoint/2010/main" val="426215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13</a:t>
            </a:fld>
            <a:endParaRPr lang="en-GB"/>
          </a:p>
        </p:txBody>
      </p:sp>
    </p:spTree>
    <p:extLst>
      <p:ext uri="{BB962C8B-B14F-4D97-AF65-F5344CB8AC3E}">
        <p14:creationId xmlns:p14="http://schemas.microsoft.com/office/powerpoint/2010/main" val="397697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16</a:t>
            </a:fld>
            <a:endParaRPr lang="en-GB"/>
          </a:p>
        </p:txBody>
      </p:sp>
    </p:spTree>
    <p:extLst>
      <p:ext uri="{BB962C8B-B14F-4D97-AF65-F5344CB8AC3E}">
        <p14:creationId xmlns:p14="http://schemas.microsoft.com/office/powerpoint/2010/main" val="1643562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17</a:t>
            </a:fld>
            <a:endParaRPr lang="en-GB"/>
          </a:p>
        </p:txBody>
      </p:sp>
    </p:spTree>
    <p:extLst>
      <p:ext uri="{BB962C8B-B14F-4D97-AF65-F5344CB8AC3E}">
        <p14:creationId xmlns:p14="http://schemas.microsoft.com/office/powerpoint/2010/main" val="246068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18</a:t>
            </a:fld>
            <a:endParaRPr lang="en-GB"/>
          </a:p>
        </p:txBody>
      </p:sp>
    </p:spTree>
    <p:extLst>
      <p:ext uri="{BB962C8B-B14F-4D97-AF65-F5344CB8AC3E}">
        <p14:creationId xmlns:p14="http://schemas.microsoft.com/office/powerpoint/2010/main" val="2460689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20</a:t>
            </a:fld>
            <a:endParaRPr lang="en-GB"/>
          </a:p>
        </p:txBody>
      </p:sp>
    </p:spTree>
    <p:extLst>
      <p:ext uri="{BB962C8B-B14F-4D97-AF65-F5344CB8AC3E}">
        <p14:creationId xmlns:p14="http://schemas.microsoft.com/office/powerpoint/2010/main" val="320776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0908259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4"/>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5"/>
          <a:stretch>
            <a:fillRect/>
          </a:stretch>
        </p:blipFill>
        <p:spPr>
          <a:xfrm>
            <a:off x="7467600" y="6172200"/>
            <a:ext cx="1299809"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mentalcapacitylawandpolicy.org.uk/resources-2/liberty-protection-safeguards-resources/"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39essex.com/resources-and-training/mental-capacity-law/" TargetMode="External"/><Relationship Id="rId7" Type="http://schemas.openxmlformats.org/officeDocument/2006/relationships/hyperlink" Target="http://www.lag.org.uk/bookshop.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mentalhealthlaw.co.uk/" TargetMode="External"/><Relationship Id="rId10" Type="http://schemas.openxmlformats.org/officeDocument/2006/relationships/image" Target="../media/image6.jpg"/><Relationship Id="rId4" Type="http://schemas.openxmlformats.org/officeDocument/2006/relationships/hyperlink" Target="http://www.mclap.org.uk/" TargetMode="External"/><Relationship Id="rId9"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hyperlink" Target="https://mhj.org.uk/"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bma.org.uk/canh" TargetMode="External"/><Relationship Id="rId2" Type="http://schemas.openxmlformats.org/officeDocument/2006/relationships/hyperlink" Target="https://www.39essex.com/mental-capacity-guidance-note-best-interests-april-2019/"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9"/>
          <p:cNvSpPr>
            <a:spLocks noGrp="1"/>
          </p:cNvSpPr>
          <p:nvPr>
            <p:ph type="body" idx="4294967295"/>
          </p:nvPr>
        </p:nvSpPr>
        <p:spPr>
          <a:xfrm>
            <a:off x="611187" y="3284537"/>
            <a:ext cx="5761013" cy="2304703"/>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ormAutofit fontScale="77500" lnSpcReduction="20000"/>
          </a:bodyPr>
          <a:lstStyle/>
          <a:p>
            <a:pPr marL="0" lvl="0" indent="0">
              <a:buSzTx/>
              <a:buNone/>
              <a:defRPr sz="1800"/>
            </a:pPr>
            <a:r>
              <a:rPr lang="en-GB" sz="2900" dirty="0" smtClean="0"/>
              <a:t>June 2019</a:t>
            </a:r>
            <a:endParaRPr lang="en-GB" sz="2900" dirty="0"/>
          </a:p>
          <a:p>
            <a:pPr marL="0" lvl="0" indent="0">
              <a:buSzTx/>
              <a:buNone/>
              <a:defRPr sz="1800"/>
            </a:pPr>
            <a:endParaRPr lang="en-GB" dirty="0"/>
          </a:p>
          <a:p>
            <a:pPr marL="0" lvl="0" indent="0">
              <a:buSzTx/>
              <a:buNone/>
              <a:defRPr sz="1800"/>
            </a:pPr>
            <a:r>
              <a:rPr lang="en-GB" sz="4000" b="1" dirty="0" smtClean="0"/>
              <a:t>Alex </a:t>
            </a:r>
            <a:r>
              <a:rPr lang="en-GB" sz="4000" b="1" dirty="0"/>
              <a:t>Ruck Keene</a:t>
            </a:r>
          </a:p>
          <a:p>
            <a:pPr marL="0" lvl="0" indent="0">
              <a:buSzTx/>
              <a:buNone/>
              <a:defRPr sz="1800"/>
            </a:pPr>
            <a:r>
              <a:rPr lang="en-GB" sz="1400" dirty="0"/>
              <a:t>Barrister, 39 Essex Chambers </a:t>
            </a:r>
          </a:p>
          <a:p>
            <a:pPr marL="0" lvl="0" indent="0">
              <a:buSzTx/>
              <a:buNone/>
              <a:defRPr sz="1800"/>
            </a:pPr>
            <a:r>
              <a:rPr lang="en-GB" sz="1400" dirty="0" err="1"/>
              <a:t>Wellcome</a:t>
            </a:r>
            <a:r>
              <a:rPr lang="en-GB" sz="1400" dirty="0"/>
              <a:t> Research Fellow and Visiting Lecturer King’s College London</a:t>
            </a:r>
          </a:p>
          <a:p>
            <a:pPr marL="0" lvl="0" indent="0">
              <a:buSzTx/>
              <a:buNone/>
              <a:defRPr sz="1800"/>
            </a:pPr>
            <a:r>
              <a:rPr lang="en-GB" sz="1400" dirty="0"/>
              <a:t>Visiting Senior Lecturer, Institute of Psychiatry, Psychology and Neuroscience, King’s College London </a:t>
            </a:r>
          </a:p>
          <a:p>
            <a:pPr marL="0" lvl="0" indent="0">
              <a:buSzTx/>
              <a:buNone/>
              <a:defRPr sz="1800"/>
            </a:pPr>
            <a:r>
              <a:rPr lang="en-GB" sz="1400" dirty="0"/>
              <a:t>Research Affiliate, Essex Autonomy Project, University of Essex</a:t>
            </a:r>
          </a:p>
          <a:p>
            <a:pPr marL="0" lvl="0" indent="0">
              <a:spcBef>
                <a:spcPts val="400"/>
              </a:spcBef>
              <a:buSzTx/>
              <a:buNone/>
              <a:defRPr sz="1800"/>
            </a:pPr>
            <a:r>
              <a:rPr lang="en-GB" sz="1400" dirty="0"/>
              <a:t>alex.ruckkeene@39essex.com</a:t>
            </a:r>
          </a:p>
          <a:p>
            <a:pPr marL="0" lvl="0" indent="0">
              <a:spcBef>
                <a:spcPts val="400"/>
              </a:spcBef>
              <a:buSzTx/>
              <a:buNone/>
              <a:defRPr sz="1800"/>
            </a:pPr>
            <a:r>
              <a:rPr lang="en-GB" sz="1400" dirty="0"/>
              <a:t>@</a:t>
            </a:r>
            <a:r>
              <a:rPr lang="en-GB" sz="1400" dirty="0" err="1"/>
              <a:t>capacitylaw</a:t>
            </a:r>
            <a:r>
              <a:rPr lang="en-GB" sz="1400" dirty="0"/>
              <a:t> </a:t>
            </a:r>
          </a:p>
          <a:p>
            <a:pPr marL="0" lvl="0" indent="0">
              <a:spcBef>
                <a:spcPts val="400"/>
              </a:spcBef>
              <a:buSzTx/>
              <a:buNone/>
              <a:defRPr sz="1800"/>
            </a:pPr>
            <a:endParaRPr sz="2200" dirty="0"/>
          </a:p>
        </p:txBody>
      </p:sp>
      <p:sp>
        <p:nvSpPr>
          <p:cNvPr id="10" name="Shape 10"/>
          <p:cNvSpPr>
            <a:spLocks noGrp="1"/>
          </p:cNvSpPr>
          <p:nvPr>
            <p:ph type="title" idx="4294967295"/>
          </p:nvPr>
        </p:nvSpPr>
        <p:spPr>
          <a:xfrm>
            <a:off x="539750" y="692150"/>
            <a:ext cx="7772400" cy="24495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l">
              <a:defRPr sz="3600">
                <a:latin typeface="Arial Bold"/>
                <a:ea typeface="Arial Bold"/>
                <a:cs typeface="Arial Bold"/>
                <a:sym typeface="Arial Bold"/>
              </a:defRPr>
            </a:lvl1pPr>
          </a:lstStyle>
          <a:p>
            <a:pPr lvl="0">
              <a:defRPr sz="1800"/>
            </a:pPr>
            <a:r>
              <a:rPr lang="en-GB" sz="3200" b="1" dirty="0"/>
              <a:t>The MCA </a:t>
            </a:r>
            <a:r>
              <a:rPr lang="en-GB" sz="3200" b="1" dirty="0" smtClean="0"/>
              <a:t>11 </a:t>
            </a:r>
            <a:r>
              <a:rPr lang="en-GB" sz="3200" b="1" dirty="0"/>
              <a:t>years on: </a:t>
            </a:r>
            <a:r>
              <a:rPr lang="en-GB" sz="3200" b="1" dirty="0" smtClean="0"/>
              <a:t>lessons </a:t>
            </a:r>
            <a:r>
              <a:rPr lang="en-GB" sz="3200" b="1" smtClean="0"/>
              <a:t>and prospects</a:t>
            </a:r>
            <a:endParaRPr sz="5400" dirty="0"/>
          </a:p>
        </p:txBody>
      </p:sp>
    </p:spTree>
    <p:extLst>
      <p:ext uri="{BB962C8B-B14F-4D97-AF65-F5344CB8AC3E}">
        <p14:creationId xmlns:p14="http://schemas.microsoft.com/office/powerpoint/2010/main" val="236800746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77500" lnSpcReduction="20000"/>
          </a:bodyPr>
          <a:lstStyle/>
          <a:p>
            <a:r>
              <a:rPr lang="en-GB" sz="2400" dirty="0"/>
              <a:t>The line between clinical appropriateness and best interests: </a:t>
            </a:r>
            <a:r>
              <a:rPr lang="en-GB" sz="2400" i="1" dirty="0"/>
              <a:t>University Hospitals Birmingham NHS Foundation Trust v HB </a:t>
            </a:r>
            <a:r>
              <a:rPr lang="en-GB" sz="2400" dirty="0"/>
              <a:t>[2018] EWCOP 39: “it is plain that administering CPR in the event of a further collapse and giving her, albeit a very, very small chance of life, is what she would wish”</a:t>
            </a:r>
          </a:p>
          <a:p>
            <a:endParaRPr lang="en-GB" sz="2400" dirty="0"/>
          </a:p>
          <a:p>
            <a:r>
              <a:rPr lang="en-GB" sz="2400" dirty="0"/>
              <a:t>The consistently idiosyncratic (</a:t>
            </a:r>
            <a:r>
              <a:rPr lang="en-GB" sz="2400" i="1" dirty="0"/>
              <a:t>Wye Valley</a:t>
            </a:r>
            <a:r>
              <a:rPr lang="en-GB" sz="2400" dirty="0"/>
              <a:t>) and the pre- and post- incapacity (</a:t>
            </a:r>
            <a:r>
              <a:rPr lang="en-GB" sz="2400" i="1" dirty="0"/>
              <a:t>Briggs</a:t>
            </a:r>
            <a:r>
              <a:rPr lang="en-GB" sz="2400" dirty="0"/>
              <a:t>) </a:t>
            </a:r>
          </a:p>
          <a:p>
            <a:endParaRPr lang="en-GB" sz="2400" dirty="0"/>
          </a:p>
          <a:p>
            <a:r>
              <a:rPr lang="en-GB" sz="2400" dirty="0"/>
              <a:t>Where wishes and feelings are not reliably identifiable: </a:t>
            </a:r>
            <a:r>
              <a:rPr lang="en-GB" sz="2400" i="1" dirty="0"/>
              <a:t>Abertawe Bro Morgannwg University Local Health Board v RY &amp; Anor</a:t>
            </a:r>
            <a:r>
              <a:rPr lang="en-GB" sz="2400" dirty="0"/>
              <a:t> [2017] EWCOP 2</a:t>
            </a:r>
          </a:p>
          <a:p>
            <a:endParaRPr lang="en-GB" sz="2400" dirty="0"/>
          </a:p>
          <a:p>
            <a:r>
              <a:rPr lang="en-GB" sz="2400" dirty="0"/>
              <a:t>Circumstances under which wishes expressed: </a:t>
            </a:r>
            <a:r>
              <a:rPr lang="en-GB" sz="2400" i="1" dirty="0"/>
              <a:t>ADS v DSM </a:t>
            </a:r>
            <a:r>
              <a:rPr lang="en-GB" sz="2400" dirty="0"/>
              <a:t>[2017] EWCOP 8  </a:t>
            </a:r>
          </a:p>
          <a:p>
            <a:endParaRPr lang="en-GB" sz="2400" dirty="0"/>
          </a:p>
          <a:p>
            <a:r>
              <a:rPr lang="en-GB" sz="2400" dirty="0"/>
              <a:t>The potential for the clash between past and present wishes: “</a:t>
            </a:r>
            <a:r>
              <a:rPr lang="en-GB" sz="2400" i="1" dirty="0"/>
              <a:t>When past and present wishes collide: the theory, the practice and the futur</a:t>
            </a:r>
            <a:r>
              <a:rPr lang="en-GB" sz="2400" dirty="0"/>
              <a:t>e” </a:t>
            </a:r>
            <a:r>
              <a:rPr lang="en-GB" sz="2400" dirty="0" err="1"/>
              <a:t>Eld</a:t>
            </a:r>
            <a:r>
              <a:rPr lang="en-GB" sz="2400" dirty="0"/>
              <a:t>. L.J. 2016, 7(2) 132-140</a:t>
            </a:r>
          </a:p>
          <a:p>
            <a:endParaRPr lang="en-GB" sz="2400" dirty="0"/>
          </a:p>
          <a:p>
            <a:endParaRPr lang="en-GB" sz="2300" dirty="0"/>
          </a:p>
          <a:p>
            <a:endParaRPr lang="en-GB" sz="2300" dirty="0"/>
          </a:p>
          <a:p>
            <a:endParaRPr lang="en-GB" sz="2300" dirty="0"/>
          </a:p>
          <a:p>
            <a:pPr>
              <a:buFont typeface="Arial" panose="020B0604020202020204" pitchFamily="34" charset="0"/>
              <a:buChar char="•"/>
            </a:pPr>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a:t>Standing in the shoes of P – the implications </a:t>
            </a:r>
            <a:endParaRPr sz="2800" dirty="0"/>
          </a:p>
        </p:txBody>
      </p:sp>
    </p:spTree>
    <p:extLst>
      <p:ext uri="{BB962C8B-B14F-4D97-AF65-F5344CB8AC3E}">
        <p14:creationId xmlns:p14="http://schemas.microsoft.com/office/powerpoint/2010/main" val="3668777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Risk and the person </a:t>
            </a:r>
            <a:endParaRPr sz="28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marL="566737" indent="-457200"/>
            <a:r>
              <a:rPr lang="en-US" i="1" dirty="0"/>
              <a:t>B v D </a:t>
            </a:r>
            <a:r>
              <a:rPr lang="en-US" dirty="0"/>
              <a:t>[2017] EWCOP 15 – stem cell: </a:t>
            </a:r>
          </a:p>
          <a:p>
            <a:pPr marL="966787" lvl="1" indent="-457200"/>
            <a:r>
              <a:rPr lang="en-US" dirty="0"/>
              <a:t>All life is an experiment: w</a:t>
            </a:r>
            <a:r>
              <a:rPr lang="en-GB" dirty="0"/>
              <a:t>hat good is it making someone safer if it merely makes them… </a:t>
            </a:r>
            <a:endParaRPr lang="en-US" dirty="0"/>
          </a:p>
          <a:p>
            <a:pPr marL="109537" indent="0">
              <a:buNone/>
            </a:pPr>
            <a:endParaRPr lang="en-US" i="1" dirty="0"/>
          </a:p>
          <a:p>
            <a:pPr marL="566737" indent="-457200"/>
            <a:r>
              <a:rPr lang="en-US" i="1" dirty="0"/>
              <a:t>LB Islington v AA </a:t>
            </a:r>
            <a:r>
              <a:rPr lang="en-US" dirty="0"/>
              <a:t>[2018] EWCOP 24 </a:t>
            </a:r>
            <a:r>
              <a:rPr lang="en-GB" sz="1600" dirty="0"/>
              <a:t> </a:t>
            </a:r>
          </a:p>
          <a:p>
            <a:pPr marL="966787" lvl="1" indent="-457200"/>
            <a:r>
              <a:rPr lang="en-GB" dirty="0"/>
              <a:t>Basically adequate care at home, strong desire to remain vs rehabilitation support in placement </a:t>
            </a:r>
          </a:p>
          <a:p>
            <a:pPr marL="192881" lvl="0" indent="-192881">
              <a:spcBef>
                <a:spcPts val="400"/>
              </a:spcBef>
              <a:buChar char="•"/>
              <a:defRPr sz="1800"/>
            </a:pPr>
            <a:endParaRPr lang="en-GB" dirty="0"/>
          </a:p>
        </p:txBody>
      </p:sp>
    </p:spTree>
    <p:extLst>
      <p:ext uri="{BB962C8B-B14F-4D97-AF65-F5344CB8AC3E}">
        <p14:creationId xmlns:p14="http://schemas.microsoft.com/office/powerpoint/2010/main" val="359724182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The limits of s.5 – two views </a:t>
            </a:r>
            <a:endParaRPr sz="28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gn="just"/>
            <a:r>
              <a:rPr lang="en-GB" sz="2800" i="1" dirty="0"/>
              <a:t>Re AG </a:t>
            </a:r>
            <a:r>
              <a:rPr lang="en-GB" sz="2800" dirty="0"/>
              <a:t>[2015] EWCOP 78: “</a:t>
            </a:r>
            <a:r>
              <a:rPr lang="en-GB" sz="2800" i="1" dirty="0"/>
              <a:t>Local authorities must seek and obtain appropriate judicial authority before moving an </a:t>
            </a:r>
            <a:r>
              <a:rPr lang="en-GB" sz="2800" i="1" dirty="0" err="1"/>
              <a:t>incapacitous</a:t>
            </a:r>
            <a:r>
              <a:rPr lang="en-GB" sz="2800" i="1" dirty="0"/>
              <a:t> adult from their home into other accommodation. Local authorities do not themselves have power to do this</a:t>
            </a:r>
            <a:r>
              <a:rPr lang="en-GB" sz="2800" dirty="0"/>
              <a:t>” </a:t>
            </a:r>
          </a:p>
          <a:p>
            <a:pPr lvl="0" algn="just"/>
            <a:endParaRPr lang="en-GB" sz="2800" dirty="0"/>
          </a:p>
          <a:p>
            <a:pPr marL="0" indent="0" algn="just">
              <a:buNone/>
            </a:pPr>
            <a:endParaRPr lang="en-GB" sz="2800" dirty="0"/>
          </a:p>
          <a:p>
            <a:pPr algn="just"/>
            <a:endParaRPr lang="en-GB" sz="2800" dirty="0"/>
          </a:p>
          <a:p>
            <a:pPr algn="just"/>
            <a:endParaRPr lang="en-GB" sz="2800" dirty="0"/>
          </a:p>
          <a:p>
            <a:pPr algn="just"/>
            <a:endParaRPr lang="en-GB" sz="2800" dirty="0"/>
          </a:p>
          <a:p>
            <a:pPr algn="just"/>
            <a:endParaRPr lang="en-GB" sz="2800" dirty="0"/>
          </a:p>
          <a:p>
            <a:pPr marL="633752" lvl="1" indent="-192881">
              <a:spcBef>
                <a:spcPts val="400"/>
              </a:spcBef>
              <a:buChar char="•"/>
              <a:defRPr sz="1800"/>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87331314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The wider view</a:t>
            </a:r>
            <a:endParaRPr sz="2800" dirty="0"/>
          </a:p>
        </p:txBody>
      </p:sp>
      <p:sp>
        <p:nvSpPr>
          <p:cNvPr id="28" name="Shape 28"/>
          <p:cNvSpPr>
            <a:spLocks noGrp="1"/>
          </p:cNvSpPr>
          <p:nvPr>
            <p:ph type="body" idx="4294967295"/>
          </p:nvPr>
        </p:nvSpPr>
        <p:spPr>
          <a:xfrm>
            <a:off x="395536" y="1196752"/>
            <a:ext cx="8291264" cy="532859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lnSpcReduction="10000"/>
          </a:bodyPr>
          <a:lstStyle/>
          <a:p>
            <a:pPr marL="0" indent="0" algn="just">
              <a:spcBef>
                <a:spcPts val="0"/>
              </a:spcBef>
              <a:buNone/>
            </a:pPr>
            <a:r>
              <a:rPr lang="en-GB" sz="2400" dirty="0"/>
              <a:t>“</a:t>
            </a:r>
            <a:r>
              <a:rPr lang="en-GB" sz="2400" i="1" dirty="0"/>
              <a:t>Section 5 of the 2005 Act gives a general authority, to act in relation to the care or treatment of P, to those caring for him who reasonably believe both that P lacks capacity in relation to the matter and that it will be in P’s best interests for the act to be done. This will usually suffice, unless the decision is so serious that the court itself has said it must be taken to court. But if there is a dispute (or if what is to be done amounts to a deprivation of liberty for which there is no authorisation under the “deprivation of liberty safeguards” in Schedule A1 to the 2005 Act) then it may be necessary to bring the case to court</a:t>
            </a:r>
            <a:r>
              <a:rPr lang="en-GB" sz="2400" dirty="0"/>
              <a:t>…”</a:t>
            </a:r>
          </a:p>
          <a:p>
            <a:pPr marL="0" indent="0" algn="r">
              <a:spcBef>
                <a:spcPts val="0"/>
              </a:spcBef>
              <a:buNone/>
            </a:pPr>
            <a:r>
              <a:rPr lang="en-GB" sz="2400" i="1" dirty="0"/>
              <a:t>N v ACCG </a:t>
            </a:r>
            <a:r>
              <a:rPr lang="en-GB" sz="2400" dirty="0"/>
              <a:t>[2017] UKSC 22</a:t>
            </a:r>
          </a:p>
          <a:p>
            <a:pPr marL="0" indent="0" algn="just">
              <a:spcBef>
                <a:spcPts val="0"/>
              </a:spcBef>
              <a:buNone/>
            </a:pPr>
            <a:endParaRPr lang="en-GB" sz="2400" dirty="0"/>
          </a:p>
          <a:p>
            <a:pPr marL="0" indent="0" algn="r">
              <a:spcBef>
                <a:spcPts val="0"/>
              </a:spcBef>
              <a:buNone/>
            </a:pPr>
            <a:r>
              <a:rPr lang="en-GB" sz="2400" dirty="0"/>
              <a:t>(“</a:t>
            </a:r>
            <a:r>
              <a:rPr lang="en-GB" sz="2400" i="1" dirty="0"/>
              <a:t>Powers, defences and the "need" for judicial sanction</a:t>
            </a:r>
            <a:r>
              <a:rPr lang="en-GB" sz="2400" dirty="0"/>
              <a:t>” at www.mclap.org.uk/articles)</a:t>
            </a:r>
          </a:p>
          <a:p>
            <a:pPr marL="0" indent="0" algn="r">
              <a:spcBef>
                <a:spcPts val="0"/>
              </a:spcBef>
              <a:buNone/>
            </a:pPr>
            <a:endParaRPr lang="en-GB" sz="2400" i="1" dirty="0"/>
          </a:p>
          <a:p>
            <a:pPr marL="0" indent="0">
              <a:spcBef>
                <a:spcPts val="0"/>
              </a:spcBef>
              <a:buNone/>
            </a:pPr>
            <a:endParaRPr lang="en-GB" sz="2400" dirty="0"/>
          </a:p>
          <a:p>
            <a:pPr>
              <a:spcBef>
                <a:spcPts val="0"/>
              </a:spcBef>
            </a:pPr>
            <a:endParaRPr lang="en-GB" dirty="0"/>
          </a:p>
          <a:p>
            <a:pPr>
              <a:spcBef>
                <a:spcPts val="0"/>
              </a:spcBef>
            </a:pPr>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210935126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6032A-66F8-5842-B529-59C28550A8B9}"/>
              </a:ext>
            </a:extLst>
          </p:cNvPr>
          <p:cNvSpPr>
            <a:spLocks noGrp="1"/>
          </p:cNvSpPr>
          <p:nvPr>
            <p:ph type="title"/>
          </p:nvPr>
        </p:nvSpPr>
        <p:spPr/>
        <p:txBody>
          <a:bodyPr/>
          <a:lstStyle/>
          <a:p>
            <a:r>
              <a:rPr lang="en-GB" sz="2800" dirty="0">
                <a:latin typeface="Arial Bold"/>
                <a:cs typeface="Arial Bold"/>
                <a:sym typeface="Arial Bold"/>
              </a:rPr>
              <a:t>Deprivation of liberty – the story so far </a:t>
            </a:r>
            <a:endParaRPr lang="en-US" sz="2800" dirty="0">
              <a:latin typeface="Arial Bold"/>
              <a:cs typeface="Arial Bold"/>
              <a:sym typeface="Arial Bold"/>
            </a:endParaRPr>
          </a:p>
        </p:txBody>
      </p:sp>
      <p:sp>
        <p:nvSpPr>
          <p:cNvPr id="3" name="Content Placeholder 2">
            <a:extLst>
              <a:ext uri="{FF2B5EF4-FFF2-40B4-BE49-F238E27FC236}">
                <a16:creationId xmlns:a16="http://schemas.microsoft.com/office/drawing/2014/main" xmlns="" id="{DA9B5C53-9B24-9A45-8B61-3CB5E4296CEE}"/>
              </a:ext>
            </a:extLst>
          </p:cNvPr>
          <p:cNvSpPr>
            <a:spLocks noGrp="1"/>
          </p:cNvSpPr>
          <p:nvPr>
            <p:ph idx="1"/>
          </p:nvPr>
        </p:nvSpPr>
        <p:spPr>
          <a:xfrm>
            <a:off x="467544" y="1340768"/>
            <a:ext cx="8229600" cy="4525963"/>
          </a:xfrm>
        </p:spPr>
        <p:txBody>
          <a:bodyPr/>
          <a:lstStyle/>
          <a:p>
            <a:r>
              <a:rPr lang="en-GB" sz="2400" dirty="0"/>
              <a:t>March 2014: House of Lords Select Committee and </a:t>
            </a:r>
            <a:r>
              <a:rPr lang="en-GB" sz="2400" i="1" dirty="0"/>
              <a:t>Cheshire West </a:t>
            </a:r>
          </a:p>
          <a:p>
            <a:endParaRPr lang="en-GB" sz="2400" dirty="0"/>
          </a:p>
          <a:p>
            <a:r>
              <a:rPr lang="en-GB" sz="2400" dirty="0"/>
              <a:t>Law Commission MCD project summer 2014-March 2017</a:t>
            </a:r>
          </a:p>
          <a:p>
            <a:endParaRPr lang="en-GB" sz="2400" dirty="0"/>
          </a:p>
          <a:p>
            <a:r>
              <a:rPr lang="en-GB" sz="2400" dirty="0" smtClean="0"/>
              <a:t>Joint Committee on Human Rights June 2018 </a:t>
            </a:r>
          </a:p>
          <a:p>
            <a:endParaRPr lang="en-GB" sz="2400" dirty="0" smtClean="0"/>
          </a:p>
          <a:p>
            <a:r>
              <a:rPr lang="en-GB" sz="2400" dirty="0" smtClean="0"/>
              <a:t>Independent Review of MHA 1983 December 2018</a:t>
            </a:r>
          </a:p>
          <a:p>
            <a:endParaRPr lang="en-GB" sz="2400" dirty="0" smtClean="0"/>
          </a:p>
          <a:p>
            <a:r>
              <a:rPr lang="en-GB" sz="2400" dirty="0" smtClean="0"/>
              <a:t>Mental </a:t>
            </a:r>
            <a:r>
              <a:rPr lang="en-GB" sz="2400" dirty="0"/>
              <a:t>Capacity (Amendment) </a:t>
            </a:r>
            <a:r>
              <a:rPr lang="en-GB" sz="2400" dirty="0" smtClean="0"/>
              <a:t>Act 2019</a:t>
            </a:r>
            <a:endParaRPr lang="en-US" sz="2400" dirty="0"/>
          </a:p>
        </p:txBody>
      </p:sp>
    </p:spTree>
    <p:extLst>
      <p:ext uri="{BB962C8B-B14F-4D97-AF65-F5344CB8AC3E}">
        <p14:creationId xmlns:p14="http://schemas.microsoft.com/office/powerpoint/2010/main" val="2934174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85000" lnSpcReduction="20000"/>
          </a:bodyPr>
          <a:lstStyle/>
          <a:p>
            <a:r>
              <a:rPr lang="en-GB" sz="2300" dirty="0"/>
              <a:t>Body of the Act: </a:t>
            </a:r>
          </a:p>
          <a:p>
            <a:pPr lvl="1"/>
            <a:r>
              <a:rPr lang="en-GB" sz="1900" dirty="0"/>
              <a:t>No MCA 1.5 or tort </a:t>
            </a:r>
          </a:p>
          <a:p>
            <a:pPr lvl="1"/>
            <a:r>
              <a:rPr lang="en-GB" sz="1900" dirty="0"/>
              <a:t>Revised s.4B – court approval, replacement for urgent DOLS and emergency </a:t>
            </a:r>
          </a:p>
          <a:p>
            <a:pPr lvl="1"/>
            <a:r>
              <a:rPr lang="en-GB" sz="1900" dirty="0"/>
              <a:t>Statutory definition of deprivation of liberty </a:t>
            </a:r>
          </a:p>
          <a:p>
            <a:pPr lvl="1"/>
            <a:r>
              <a:rPr lang="en-GB" sz="1900" dirty="0"/>
              <a:t>Provisions relating to Court of Protection</a:t>
            </a:r>
          </a:p>
          <a:p>
            <a:pPr lvl="1"/>
            <a:endParaRPr lang="en-GB" sz="1900" dirty="0"/>
          </a:p>
          <a:p>
            <a:r>
              <a:rPr lang="en-GB" sz="2300" dirty="0"/>
              <a:t>Schedule AA1: The Liberty Protection Safeguards</a:t>
            </a:r>
          </a:p>
          <a:p>
            <a:pPr lvl="1"/>
            <a:r>
              <a:rPr lang="en-GB" sz="1900" dirty="0"/>
              <a:t>Setting neutral and more than one setting, from age 16 </a:t>
            </a:r>
          </a:p>
          <a:p>
            <a:pPr lvl="1"/>
            <a:r>
              <a:rPr lang="en-GB" sz="1900" dirty="0"/>
              <a:t>Authorisation by responsible body – NHS for CCG/hospitals, LA for all other cases (including self-funders and independent hospitals).  Potential for delegation of some tasks to care home managers in some cases</a:t>
            </a:r>
          </a:p>
          <a:p>
            <a:pPr lvl="1"/>
            <a:r>
              <a:rPr lang="en-GB" sz="1900" dirty="0"/>
              <a:t>Conditions: capacity, mental disorder and necessity and proportionality (of risk to self alone)  </a:t>
            </a:r>
          </a:p>
          <a:p>
            <a:pPr lvl="1"/>
            <a:r>
              <a:rPr lang="en-GB" sz="1900" dirty="0"/>
              <a:t>Additional scrutiny by AMCP in ‘objection’ cases (and independent hospitals)</a:t>
            </a:r>
          </a:p>
          <a:p>
            <a:pPr lvl="1"/>
            <a:r>
              <a:rPr lang="en-GB" sz="1900" dirty="0"/>
              <a:t>(Broadly) opt-in representation and support by appropriate person/advocate (latter on ‘all reasonable steps</a:t>
            </a:r>
            <a:r>
              <a:rPr lang="en-GB" sz="1900"/>
              <a:t>’ basis) </a:t>
            </a:r>
            <a:endParaRPr lang="en-GB" sz="1900" dirty="0"/>
          </a:p>
          <a:p>
            <a:pPr lvl="1"/>
            <a:r>
              <a:rPr lang="en-GB" sz="1900" dirty="0"/>
              <a:t>Provisions for variation, review and renewal (1 year, 1 year then up to 3 years)</a:t>
            </a:r>
          </a:p>
          <a:p>
            <a:pPr lvl="1"/>
            <a:r>
              <a:rPr lang="en-GB" sz="1900" dirty="0"/>
              <a:t>(Broadly) the same interface between the MCA and MHA as under DOLS</a:t>
            </a:r>
            <a:endParaRPr lang="en-GB" sz="2300" dirty="0"/>
          </a:p>
          <a:p>
            <a:pPr marL="457200" lvl="1" indent="0">
              <a:buNone/>
            </a:pPr>
            <a:endParaRPr lang="en-GB" sz="1900" dirty="0"/>
          </a:p>
          <a:p>
            <a:endParaRPr lang="en-GB" sz="2300" dirty="0"/>
          </a:p>
          <a:p>
            <a:pPr>
              <a:buFont typeface="Arial" panose="020B0604020202020204" pitchFamily="34" charset="0"/>
              <a:buChar char="•"/>
            </a:pPr>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a:t>The Mental Capacity (Amendment) </a:t>
            </a:r>
            <a:r>
              <a:rPr lang="en-GB" sz="2800" dirty="0" smtClean="0"/>
              <a:t>Act 2019 </a:t>
            </a:r>
            <a:r>
              <a:rPr lang="en-GB" sz="2800" dirty="0"/>
              <a:t>in one slide </a:t>
            </a:r>
            <a:endParaRPr sz="2800" dirty="0"/>
          </a:p>
        </p:txBody>
      </p:sp>
    </p:spTree>
    <p:extLst>
      <p:ext uri="{BB962C8B-B14F-4D97-AF65-F5344CB8AC3E}">
        <p14:creationId xmlns:p14="http://schemas.microsoft.com/office/powerpoint/2010/main" val="243396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Summary: key changes from </a:t>
            </a:r>
            <a:r>
              <a:rPr lang="en-GB" sz="2800" dirty="0" err="1"/>
              <a:t>DoLS</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55000" lnSpcReduction="20000"/>
          </a:bodyPr>
          <a:lstStyle/>
          <a:p>
            <a:r>
              <a:rPr lang="en-GB" dirty="0"/>
              <a:t>Wider scope – location and age (but query whether statutory definition will narrow cohort) </a:t>
            </a:r>
          </a:p>
          <a:p>
            <a:endParaRPr lang="en-GB" dirty="0"/>
          </a:p>
          <a:p>
            <a:r>
              <a:rPr lang="en-GB" dirty="0"/>
              <a:t>Responsibilities lying with NHS bodies in some cases where do not at present </a:t>
            </a:r>
          </a:p>
          <a:p>
            <a:endParaRPr lang="en-GB" dirty="0"/>
          </a:p>
          <a:p>
            <a:r>
              <a:rPr lang="en-GB" dirty="0"/>
              <a:t>The (unlikely) potential for greater role for care home managers</a:t>
            </a:r>
          </a:p>
          <a:p>
            <a:endParaRPr lang="en-GB" dirty="0"/>
          </a:p>
          <a:p>
            <a:r>
              <a:rPr lang="en-GB" dirty="0"/>
              <a:t>No more urgent authorisations</a:t>
            </a:r>
          </a:p>
          <a:p>
            <a:endParaRPr lang="en-GB" dirty="0"/>
          </a:p>
          <a:p>
            <a:r>
              <a:rPr lang="en-GB" dirty="0"/>
              <a:t>No more conditions (at least expressly, but in practice implicit)</a:t>
            </a:r>
          </a:p>
          <a:p>
            <a:r>
              <a:rPr lang="en-GB" dirty="0"/>
              <a:t> </a:t>
            </a:r>
          </a:p>
          <a:p>
            <a:r>
              <a:rPr lang="en-GB" dirty="0"/>
              <a:t>Necessity and proportionality rather than best interests requirement (but in practice proportionality encompasses same considerations) </a:t>
            </a:r>
          </a:p>
          <a:p>
            <a:endParaRPr lang="en-GB" dirty="0"/>
          </a:p>
          <a:p>
            <a:r>
              <a:rPr lang="en-GB" dirty="0"/>
              <a:t>No more RPRs – appropriate person and advocates (and watering down of advocacy </a:t>
            </a:r>
            <a:r>
              <a:rPr lang="en-GB"/>
              <a:t>duty to ‘all </a:t>
            </a:r>
            <a:r>
              <a:rPr lang="en-GB" dirty="0"/>
              <a:t>reasonable steps’) </a:t>
            </a:r>
          </a:p>
          <a:p>
            <a:endParaRPr lang="en-GB" dirty="0"/>
          </a:p>
          <a:p>
            <a:r>
              <a:rPr lang="en-GB" dirty="0"/>
              <a:t>Renewals </a:t>
            </a:r>
          </a:p>
          <a:p>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51690432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Where next?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85000" lnSpcReduction="20000"/>
          </a:bodyPr>
          <a:lstStyle/>
          <a:p>
            <a:r>
              <a:rPr lang="en-GB" dirty="0" smtClean="0"/>
              <a:t>Implementation at some point in 2020 </a:t>
            </a:r>
            <a:endParaRPr lang="en-GB" dirty="0"/>
          </a:p>
          <a:p>
            <a:endParaRPr lang="en-GB" dirty="0"/>
          </a:p>
          <a:p>
            <a:r>
              <a:rPr lang="en-GB" dirty="0"/>
              <a:t>Regulations required – e.g. as to knowledge and experience required for assessors</a:t>
            </a:r>
          </a:p>
          <a:p>
            <a:endParaRPr lang="en-GB" dirty="0"/>
          </a:p>
          <a:p>
            <a:r>
              <a:rPr lang="en-GB" dirty="0"/>
              <a:t>Code of Practice – in parallel or as part of new single Code (main Code also under review) </a:t>
            </a:r>
          </a:p>
          <a:p>
            <a:endParaRPr lang="en-GB" dirty="0"/>
          </a:p>
          <a:p>
            <a:r>
              <a:rPr lang="en-GB" dirty="0"/>
              <a:t>Transition arrangements – including backlog </a:t>
            </a:r>
            <a:endParaRPr lang="en-GB" dirty="0" smtClean="0"/>
          </a:p>
          <a:p>
            <a:endParaRPr lang="en-GB" dirty="0" smtClean="0"/>
          </a:p>
          <a:p>
            <a:r>
              <a:rPr lang="en-GB" dirty="0" smtClean="0">
                <a:hlinkClick r:id="rId3"/>
              </a:rPr>
              <a:t>www.mentalcapacitylawandpolicy.org.uk/resources-2/liberty-protection-safeguards-resources/</a:t>
            </a:r>
            <a:endParaRPr lang="en-GB" dirty="0" smtClean="0"/>
          </a:p>
          <a:p>
            <a:endParaRPr lang="en-GB" dirty="0" smtClean="0"/>
          </a:p>
          <a:p>
            <a:pPr marL="0" indent="0">
              <a:buNone/>
            </a:pPr>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111546167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smtClean="0"/>
              <a:t>And the margins of the MCA </a:t>
            </a:r>
            <a:endParaRPr sz="2800" dirty="0"/>
          </a:p>
        </p:txBody>
      </p:sp>
      <p:sp>
        <p:nvSpPr>
          <p:cNvPr id="28" name="Shape 28"/>
          <p:cNvSpPr>
            <a:spLocks noGrp="1"/>
          </p:cNvSpPr>
          <p:nvPr>
            <p:ph type="body" idx="4294967295"/>
          </p:nvPr>
        </p:nvSpPr>
        <p:spPr>
          <a:xfrm>
            <a:off x="395536" y="1268760"/>
            <a:ext cx="8280920" cy="48965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rPr lang="en-GB" dirty="0" smtClean="0"/>
              <a:t>The ‘great safety’ net of the inherent jurisdiction to protect vulnerable adults: </a:t>
            </a:r>
            <a:r>
              <a:rPr lang="en-GB" i="1" dirty="0" smtClean="0"/>
              <a:t>Re DL</a:t>
            </a:r>
            <a:endParaRPr lang="en-GB" dirty="0"/>
          </a:p>
          <a:p>
            <a:endParaRPr lang="en-GB" dirty="0" smtClean="0"/>
          </a:p>
          <a:p>
            <a:r>
              <a:rPr lang="en-GB" dirty="0" smtClean="0"/>
              <a:t>How far does it go? </a:t>
            </a:r>
            <a:r>
              <a:rPr lang="en-GB" i="1" dirty="0"/>
              <a:t>Southend-on-Sea Borough Council v Meyers </a:t>
            </a:r>
            <a:r>
              <a:rPr lang="en-GB" dirty="0"/>
              <a:t>[2019] EWHC 399 (Fam) </a:t>
            </a:r>
          </a:p>
          <a:p>
            <a:endParaRPr lang="en-GB" dirty="0" smtClean="0"/>
          </a:p>
          <a:p>
            <a:pPr marL="0" indent="0">
              <a:buNone/>
            </a:pPr>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3764718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332656"/>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a:defRPr sz="1800"/>
            </a:pPr>
            <a:r>
              <a:rPr lang="en-GB" sz="2400" dirty="0"/>
              <a:t>The existential challenge </a:t>
            </a:r>
            <a:endParaRPr sz="2400" dirty="0"/>
          </a:p>
        </p:txBody>
      </p:sp>
      <p:sp>
        <p:nvSpPr>
          <p:cNvPr id="28" name="Shape 28"/>
          <p:cNvSpPr>
            <a:spLocks noGrp="1"/>
          </p:cNvSpPr>
          <p:nvPr>
            <p:ph type="body" idx="4294967295"/>
          </p:nvPr>
        </p:nvSpPr>
        <p:spPr>
          <a:xfrm>
            <a:off x="467544" y="1268760"/>
            <a:ext cx="7920880" cy="475252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77500" lnSpcReduction="20000"/>
          </a:bodyPr>
          <a:lstStyle/>
          <a:p>
            <a:r>
              <a:rPr lang="en-GB" sz="1900" dirty="0"/>
              <a:t>Our end of term report from the Committee on the Rights of Persons with Disabilities (October 2017) </a:t>
            </a:r>
          </a:p>
          <a:p>
            <a:pPr marL="0" indent="0">
              <a:buNone/>
            </a:pPr>
            <a:endParaRPr lang="en-GB" sz="1900" dirty="0"/>
          </a:p>
          <a:p>
            <a:pPr marL="361950" indent="0">
              <a:buNone/>
            </a:pPr>
            <a:r>
              <a:rPr lang="en-GB" sz="1900" i="1" dirty="0"/>
              <a:t>Equal recognition before the law (art. 12)</a:t>
            </a:r>
          </a:p>
          <a:p>
            <a:pPr marL="361950" indent="0">
              <a:buNone/>
            </a:pPr>
            <a:endParaRPr lang="en-GB" sz="1900" b="1" dirty="0"/>
          </a:p>
          <a:p>
            <a:pPr marL="361950" lvl="0" indent="0">
              <a:buNone/>
            </a:pPr>
            <a:r>
              <a:rPr lang="en-GB" sz="1900" i="1" dirty="0"/>
              <a:t>The Committee is concerned about:</a:t>
            </a:r>
          </a:p>
          <a:p>
            <a:pPr marL="704850" lvl="0">
              <a:buAutoNum type="alphaLcParenBoth"/>
            </a:pPr>
            <a:endParaRPr lang="en-GB" sz="1900" i="1" dirty="0"/>
          </a:p>
          <a:p>
            <a:pPr marL="704850" lvl="0">
              <a:buAutoNum type="alphaLcParenBoth"/>
            </a:pPr>
            <a:r>
              <a:rPr lang="en-GB" sz="1900" i="1" dirty="0"/>
              <a:t>The legislation restricting legal capacity of persons with disabilities on the basis of actual or perceived impairment;</a:t>
            </a:r>
          </a:p>
          <a:p>
            <a:pPr marL="704850" lvl="0">
              <a:buAutoNum type="alphaLcParenBoth"/>
            </a:pPr>
            <a:endParaRPr lang="en-GB" sz="1900" i="1" dirty="0"/>
          </a:p>
          <a:p>
            <a:pPr marL="704850" lvl="0">
              <a:buAutoNum type="alphaLcParenBoth"/>
            </a:pPr>
            <a:r>
              <a:rPr lang="en-GB" sz="1900" i="1" dirty="0"/>
              <a:t>The prevalence of substituted decision-making in legislation and practice, and the </a:t>
            </a:r>
            <a:r>
              <a:rPr lang="en-GB" sz="1900" i="1" dirty="0">
                <a:solidFill>
                  <a:srgbClr val="FF0000"/>
                </a:solidFill>
              </a:rPr>
              <a:t>lack of full recognition of the right to individualized supported decision-making that fully respects the autonomy, will and preferences of persons with disabilities</a:t>
            </a:r>
            <a:r>
              <a:rPr lang="en-GB" sz="1900" i="1" dirty="0"/>
              <a:t>; </a:t>
            </a:r>
          </a:p>
          <a:p>
            <a:endParaRPr lang="en-GB" sz="1900" i="1" dirty="0"/>
          </a:p>
          <a:p>
            <a:pPr marL="361950" lvl="0" indent="0">
              <a:buNone/>
            </a:pPr>
            <a:r>
              <a:rPr lang="en-GB" sz="1900" i="1" dirty="0"/>
              <a:t>The Committee recommends that the State party, in close consultation with organisations of persons with disabilities </a:t>
            </a:r>
            <a:r>
              <a:rPr lang="en-GB" sz="1900" dirty="0"/>
              <a:t>[…] </a:t>
            </a:r>
            <a:r>
              <a:rPr lang="en-GB" sz="1900" i="1" dirty="0"/>
              <a:t>abolish all forms of substituted decision-making concerning all spheres and areas of life by reviewing and adopting new legislation in line with the Convention to initiate new policies in both mental capacity and mental health laws. </a:t>
            </a:r>
            <a:r>
              <a:rPr lang="en-GB" sz="1900" i="1" dirty="0">
                <a:solidFill>
                  <a:srgbClr val="FF0000"/>
                </a:solidFill>
              </a:rPr>
              <a:t>It further urges the State party to step up efforts to foster research, data and good practices of, and speed up the development of supported decision-making regimes. </a:t>
            </a:r>
          </a:p>
          <a:p>
            <a:endParaRPr lang="en-GB" dirty="0"/>
          </a:p>
          <a:p>
            <a:endParaRPr lang="en-GB" sz="2500" dirty="0"/>
          </a:p>
          <a:p>
            <a:pPr lvl="1"/>
            <a:endParaRPr lang="en-GB" sz="2400" dirty="0"/>
          </a:p>
          <a:p>
            <a:pPr>
              <a:buFont typeface="Arial" panose="020B0604020202020204" pitchFamily="34" charset="0"/>
              <a:buChar char="•"/>
              <a:defRPr/>
            </a:pPr>
            <a:endParaRPr lang="en-GB" sz="2400" dirty="0"/>
          </a:p>
          <a:p>
            <a:pPr>
              <a:buFont typeface="Arial" panose="020B0604020202020204" pitchFamily="34" charset="0"/>
              <a:buChar char="•"/>
              <a:defRPr/>
            </a:pPr>
            <a:endParaRPr lang="en-GB" sz="2400" dirty="0"/>
          </a:p>
          <a:p>
            <a:pPr>
              <a:buFont typeface="Arial" panose="020B0604020202020204" pitchFamily="34" charset="0"/>
              <a:buChar char="•"/>
              <a:defRPr/>
            </a:pPr>
            <a:endParaRPr lang="en-GB" sz="2400" dirty="0"/>
          </a:p>
          <a:p>
            <a:endParaRPr lang="en-GB" dirty="0"/>
          </a:p>
          <a:p>
            <a:endParaRPr lang="en-GB" dirty="0"/>
          </a:p>
          <a:p>
            <a:pPr lvl="1"/>
            <a:endParaRPr lang="en-GB" dirty="0"/>
          </a:p>
          <a:p>
            <a:endParaRPr lang="en-GB" dirty="0"/>
          </a:p>
        </p:txBody>
      </p:sp>
    </p:spTree>
    <p:extLst>
      <p:ext uri="{BB962C8B-B14F-4D97-AF65-F5344CB8AC3E}">
        <p14:creationId xmlns:p14="http://schemas.microsoft.com/office/powerpoint/2010/main" val="13783325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10000"/>
          </a:bodyPr>
          <a:lstStyle/>
          <a:p>
            <a:pPr marL="0" indent="0">
              <a:buNone/>
            </a:pPr>
            <a:r>
              <a:rPr lang="en-US" sz="2300" i="1" dirty="0"/>
              <a:t>The Mental Capacity Act was a visionary piece of legislation for its time, which marked a turning point in the statutory rights of people who may lack capacity— whether for reasons of learning disability, autism spectrum disorders, senile dementia, brain injury or temporary impairment. The Mental Capacity Act placed the individual at the heart of decision-making.</a:t>
            </a:r>
          </a:p>
          <a:p>
            <a:pPr marL="0" indent="0">
              <a:buNone/>
            </a:pPr>
            <a:endParaRPr lang="en-US" sz="2300" dirty="0"/>
          </a:p>
          <a:p>
            <a:pPr marL="0" indent="0">
              <a:buNone/>
            </a:pPr>
            <a:r>
              <a:rPr lang="en-US" sz="2300" dirty="0"/>
              <a:t>[….]</a:t>
            </a:r>
          </a:p>
          <a:p>
            <a:pPr marL="0" indent="0">
              <a:buNone/>
            </a:pPr>
            <a:endParaRPr lang="en-US" sz="2300" dirty="0"/>
          </a:p>
          <a:p>
            <a:pPr marL="0" indent="0">
              <a:buNone/>
            </a:pPr>
            <a:r>
              <a:rPr lang="en-US" sz="2300" i="1" dirty="0"/>
              <a:t>The Act signified a step change in the legal rights afforded to those who may lack capacity, with the potential to transform the lives of many. That was the aspiration, and we endorse it. </a:t>
            </a:r>
          </a:p>
          <a:p>
            <a:pPr marL="0" indent="0" algn="r">
              <a:buNone/>
            </a:pPr>
            <a:r>
              <a:rPr lang="en-US" sz="2300" dirty="0"/>
              <a:t>	House of Lords Select Committee post-legislative scrutiny of MCA 2005 (2014) </a:t>
            </a:r>
          </a:p>
          <a:p>
            <a:pPr algn="just"/>
            <a:endParaRPr lang="en-GB" sz="2200"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marL="192881" lvl="0" indent="-192881">
              <a:spcBef>
                <a:spcPts val="400"/>
              </a:spcBef>
              <a:buChar char="•"/>
              <a:defRPr sz="1800"/>
            </a:pPr>
            <a:endParaRPr lang="en-GB"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2800" dirty="0"/>
              <a:t>The rear view mirror </a:t>
            </a:r>
            <a:endParaRPr sz="2800" dirty="0"/>
          </a:p>
        </p:txBody>
      </p:sp>
    </p:spTree>
    <p:extLst>
      <p:ext uri="{BB962C8B-B14F-4D97-AF65-F5344CB8AC3E}">
        <p14:creationId xmlns:p14="http://schemas.microsoft.com/office/powerpoint/2010/main" val="2366954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9736" y="116632"/>
            <a:ext cx="8229600" cy="1143000"/>
          </a:xfrm>
        </p:spPr>
        <p:txBody>
          <a:bodyPr/>
          <a:lstStyle/>
          <a:p>
            <a:r>
              <a:rPr lang="en-US" dirty="0"/>
              <a:t>Keeping yourself up-to-date</a:t>
            </a:r>
          </a:p>
        </p:txBody>
      </p:sp>
      <p:sp>
        <p:nvSpPr>
          <p:cNvPr id="3075" name="Rectangle 3"/>
          <p:cNvSpPr>
            <a:spLocks noGrp="1" noChangeArrowheads="1"/>
          </p:cNvSpPr>
          <p:nvPr>
            <p:ph type="body" idx="1"/>
          </p:nvPr>
        </p:nvSpPr>
        <p:spPr>
          <a:xfrm>
            <a:off x="457200" y="1600200"/>
            <a:ext cx="8363272" cy="3484983"/>
          </a:xfrm>
        </p:spPr>
        <p:txBody>
          <a:bodyPr/>
          <a:lstStyle/>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GB" sz="900" dirty="0"/>
          </a:p>
          <a:p>
            <a:endParaRPr lang="en-GB" sz="900" dirty="0"/>
          </a:p>
          <a:p>
            <a:pPr>
              <a:buNone/>
            </a:pPr>
            <a:endParaRPr lang="en-US" sz="800" dirty="0"/>
          </a:p>
          <a:p>
            <a:endParaRPr lang="en-GB" sz="800" dirty="0"/>
          </a:p>
          <a:p>
            <a:endParaRPr lang="en-GB" sz="800" dirty="0"/>
          </a:p>
          <a:p>
            <a:endParaRPr lang="en-GB" sz="800" dirty="0"/>
          </a:p>
          <a:p>
            <a:endParaRPr lang="en-GB" sz="800" dirty="0"/>
          </a:p>
          <a:p>
            <a:pPr algn="just">
              <a:buNone/>
            </a:pPr>
            <a:endParaRPr lang="en-US" sz="800" dirty="0"/>
          </a:p>
          <a:p>
            <a:pPr>
              <a:buNone/>
            </a:pPr>
            <a:endParaRPr lang="en-US" dirty="0"/>
          </a:p>
        </p:txBody>
      </p:sp>
      <p:sp>
        <p:nvSpPr>
          <p:cNvPr id="5" name="Rectangle 3"/>
          <p:cNvSpPr txBox="1">
            <a:spLocks noChangeArrowheads="1"/>
          </p:cNvSpPr>
          <p:nvPr/>
        </p:nvSpPr>
        <p:spPr bwMode="auto">
          <a:xfrm>
            <a:off x="0" y="5334000"/>
            <a:ext cx="8763000" cy="1104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 name="Rectangle 1"/>
          <p:cNvSpPr/>
          <p:nvPr/>
        </p:nvSpPr>
        <p:spPr>
          <a:xfrm>
            <a:off x="457200" y="1572786"/>
            <a:ext cx="5122912" cy="3221395"/>
          </a:xfrm>
          <a:prstGeom prst="rect">
            <a:avLst/>
          </a:prstGeom>
        </p:spPr>
        <p:txBody>
          <a:bodyPr wrap="square">
            <a:spAutoFit/>
          </a:bodyPr>
          <a:lstStyle/>
          <a:p>
            <a:pPr marL="192881" lvl="0" indent="-192881">
              <a:spcBef>
                <a:spcPts val="400"/>
              </a:spcBef>
              <a:buChar char="•"/>
              <a:defRPr sz="1800"/>
            </a:pPr>
            <a:r>
              <a:rPr lang="en-GB" dirty="0">
                <a:hlinkClick r:id="rId3"/>
              </a:rPr>
              <a:t>http://www.39essex.com/resources-and-training/mental-capacity-law/</a:t>
            </a:r>
            <a:endParaRPr lang="en-GB" dirty="0"/>
          </a:p>
          <a:p>
            <a:pPr marL="192881" lvl="0" indent="-192881">
              <a:spcBef>
                <a:spcPts val="400"/>
              </a:spcBef>
              <a:buChar char="•"/>
              <a:defRPr sz="1800"/>
            </a:pPr>
            <a:endParaRPr lang="en-GB" dirty="0"/>
          </a:p>
          <a:p>
            <a:pPr marL="192881" lvl="0" indent="-192881">
              <a:spcBef>
                <a:spcPts val="400"/>
              </a:spcBef>
              <a:buChar char="•"/>
              <a:defRPr sz="1800"/>
            </a:pPr>
            <a:r>
              <a:rPr lang="en-GB" dirty="0">
                <a:hlinkClick r:id="rId4"/>
              </a:rPr>
              <a:t>http://www.scie.org.uk/mca-directory/</a:t>
            </a:r>
          </a:p>
          <a:p>
            <a:pPr marL="192881" lvl="0" indent="-192881">
              <a:spcBef>
                <a:spcPts val="400"/>
              </a:spcBef>
              <a:buChar char="•"/>
              <a:defRPr sz="1800"/>
            </a:pPr>
            <a:endParaRPr lang="en-GB" dirty="0">
              <a:hlinkClick r:id="rId4"/>
            </a:endParaRPr>
          </a:p>
          <a:p>
            <a:pPr marL="192881" lvl="0" indent="-192881">
              <a:spcBef>
                <a:spcPts val="400"/>
              </a:spcBef>
              <a:buChar char="•"/>
              <a:defRPr sz="1800"/>
            </a:pPr>
            <a:r>
              <a:rPr lang="en-GB" dirty="0">
                <a:hlinkClick r:id="rId4"/>
              </a:rPr>
              <a:t>www.mclap.org.uk</a:t>
            </a:r>
            <a:endParaRPr lang="en-GB" dirty="0"/>
          </a:p>
          <a:p>
            <a:pPr lvl="0">
              <a:buChar char="•"/>
              <a:defRPr sz="1800"/>
            </a:pPr>
            <a:endParaRPr lang="en-GB" dirty="0"/>
          </a:p>
          <a:p>
            <a:pPr marL="192881" lvl="0" indent="-192881">
              <a:spcBef>
                <a:spcPts val="400"/>
              </a:spcBef>
              <a:buChar char="•"/>
              <a:defRPr sz="1800"/>
            </a:pPr>
            <a:r>
              <a:rPr lang="en-GB" dirty="0">
                <a:hlinkClick r:id="rId5"/>
              </a:rPr>
              <a:t>www.mentalhealthlaw.co.uk</a:t>
            </a:r>
            <a:endParaRPr lang="en-GB" dirty="0"/>
          </a:p>
          <a:p>
            <a:pPr marL="192881" indent="-192881">
              <a:spcBef>
                <a:spcPts val="400"/>
              </a:spcBef>
              <a:buFontTx/>
              <a:buChar char="•"/>
              <a:defRPr sz="1800"/>
            </a:pPr>
            <a:endParaRPr lang="en-GB" dirty="0">
              <a:hlinkClick r:id="" action="ppaction://noaction"/>
            </a:endParaRPr>
          </a:p>
          <a:p>
            <a:pPr marL="192881" indent="-192881">
              <a:spcBef>
                <a:spcPts val="400"/>
              </a:spcBef>
              <a:buFontTx/>
              <a:buChar char="•"/>
              <a:defRPr sz="1800"/>
            </a:pPr>
            <a:r>
              <a:rPr lang="en-GB" dirty="0">
                <a:hlinkClick r:id="" action="ppaction://noaction"/>
              </a:rPr>
              <a:t>www.courtofprotectionhandbook.com</a:t>
            </a:r>
            <a:endParaRPr lang="en-GB" dirty="0"/>
          </a:p>
        </p:txBody>
      </p:sp>
      <p:pic>
        <p:nvPicPr>
          <p:cNvPr id="3" name="Picture 2" descr="http://ecx.images-amazon.com/images/I/4106WnkUM-L._SX337_BO1,204,203,200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7" y="1060648"/>
            <a:ext cx="1588717" cy="233855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s://courtofprotectionhandbook.files.wordpress.com/2016/11/cop-jpeg.png?w=728&amp;h=1033">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80112" y="1927210"/>
            <a:ext cx="1770699" cy="251254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ssessment of Mental Capacity"/>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81285" y="3286605"/>
            <a:ext cx="1775087" cy="2664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xmlns="" id="{0F81ABEB-E0FB-4CE5-AD64-B126DD45FD9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96463" y="3907532"/>
            <a:ext cx="1896105" cy="2852936"/>
          </a:xfrm>
          <a:prstGeom prst="rect">
            <a:avLst/>
          </a:prstGeom>
        </p:spPr>
      </p:pic>
    </p:spTree>
    <p:extLst>
      <p:ext uri="{BB962C8B-B14F-4D97-AF65-F5344CB8AC3E}">
        <p14:creationId xmlns:p14="http://schemas.microsoft.com/office/powerpoint/2010/main" val="2038624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400" dirty="0" smtClean="0"/>
              <a:t>What have we learnt so far: capacity can be difficult</a:t>
            </a:r>
            <a:endParaRPr sz="2400" dirty="0"/>
          </a:p>
        </p:txBody>
      </p:sp>
      <p:sp>
        <p:nvSpPr>
          <p:cNvPr id="28" name="Shape 28"/>
          <p:cNvSpPr>
            <a:spLocks noGrp="1"/>
          </p:cNvSpPr>
          <p:nvPr>
            <p:ph type="body" idx="4294967295"/>
          </p:nvPr>
        </p:nvSpPr>
        <p:spPr>
          <a:xfrm>
            <a:off x="395536" y="1196752"/>
            <a:ext cx="8291264" cy="492941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sz="1800" dirty="0" err="1"/>
              <a:t>Wellcome</a:t>
            </a:r>
            <a:r>
              <a:rPr lang="en-GB" sz="1800" dirty="0"/>
              <a:t>-funded study of all reported cases where capacity either disputed or consideration by judge of capacity as part of project to develop educational tools: </a:t>
            </a:r>
            <a:r>
              <a:rPr lang="en-GB" sz="1800" dirty="0">
                <a:hlinkClick r:id="rId2"/>
              </a:rPr>
              <a:t>https://mhj.org.uk/</a:t>
            </a:r>
            <a:r>
              <a:rPr lang="en-GB" sz="1800" dirty="0"/>
              <a:t>  </a:t>
            </a:r>
          </a:p>
          <a:p>
            <a:endParaRPr lang="en-GB" sz="1800" dirty="0"/>
          </a:p>
          <a:p>
            <a:r>
              <a:rPr lang="en-GB" sz="1800" dirty="0"/>
              <a:t>Key findings so far: </a:t>
            </a:r>
          </a:p>
          <a:p>
            <a:endParaRPr lang="en-GB" sz="1800" dirty="0"/>
          </a:p>
          <a:p>
            <a:pPr lvl="1"/>
            <a:r>
              <a:rPr lang="en-GB" sz="1800" dirty="0"/>
              <a:t>Failures to consider practicable steps </a:t>
            </a:r>
          </a:p>
          <a:p>
            <a:pPr lvl="1"/>
            <a:endParaRPr lang="en-GB" sz="1800" dirty="0"/>
          </a:p>
          <a:p>
            <a:pPr lvl="1"/>
            <a:r>
              <a:rPr lang="en-GB" sz="1800" dirty="0"/>
              <a:t>Failures to consider ‘causative nexus’</a:t>
            </a:r>
          </a:p>
          <a:p>
            <a:pPr lvl="1"/>
            <a:endParaRPr lang="en-GB" sz="1800" dirty="0"/>
          </a:p>
          <a:p>
            <a:pPr lvl="1"/>
            <a:r>
              <a:rPr lang="en-GB" sz="1800" dirty="0"/>
              <a:t>Failures to identify which functional inability was relied upon </a:t>
            </a:r>
          </a:p>
          <a:p>
            <a:pPr marL="457200" lvl="1" indent="0">
              <a:buNone/>
            </a:pPr>
            <a:endParaRPr lang="en-GB" sz="1800" dirty="0"/>
          </a:p>
          <a:p>
            <a:pPr lvl="1"/>
            <a:r>
              <a:rPr lang="en-GB" sz="1800" dirty="0"/>
              <a:t>‘Use and weigh’ as the most problematic area </a:t>
            </a:r>
          </a:p>
          <a:p>
            <a:pPr marL="0" indent="0" rtl="0">
              <a:buNone/>
            </a:pPr>
            <a:endParaRPr lang="en-GB" sz="1800" b="1" dirty="0"/>
          </a:p>
          <a:p>
            <a:pPr marL="0" indent="0" rtl="0">
              <a:buNone/>
            </a:pPr>
            <a:endParaRPr lang="en-GB" sz="1800" dirty="0"/>
          </a:p>
          <a:p>
            <a:pPr marL="0" indent="0" rtl="0">
              <a:buNone/>
            </a:pPr>
            <a:endParaRPr lang="en-GB" sz="1800" dirty="0"/>
          </a:p>
        </p:txBody>
      </p:sp>
    </p:spTree>
    <p:extLst>
      <p:ext uri="{BB962C8B-B14F-4D97-AF65-F5344CB8AC3E}">
        <p14:creationId xmlns:p14="http://schemas.microsoft.com/office/powerpoint/2010/main" val="429287846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Capacity: getting it right</a:t>
            </a:r>
            <a:endParaRPr sz="2800" dirty="0"/>
          </a:p>
        </p:txBody>
      </p:sp>
      <p:sp>
        <p:nvSpPr>
          <p:cNvPr id="28" name="Shape 28"/>
          <p:cNvSpPr>
            <a:spLocks noGrp="1"/>
          </p:cNvSpPr>
          <p:nvPr>
            <p:ph type="body" idx="4294967295"/>
          </p:nvPr>
        </p:nvSpPr>
        <p:spPr>
          <a:xfrm>
            <a:off x="539552" y="1340768"/>
            <a:ext cx="8157592" cy="48245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77500" lnSpcReduction="20000"/>
          </a:bodyPr>
          <a:lstStyle/>
          <a:p>
            <a:r>
              <a:rPr lang="en-GB" dirty="0"/>
              <a:t>Assessment starts long before the meeting with P, with identification of </a:t>
            </a:r>
          </a:p>
          <a:p>
            <a:pPr lvl="1"/>
            <a:r>
              <a:rPr lang="en-GB" dirty="0"/>
              <a:t>Who should undertake the assessment</a:t>
            </a:r>
          </a:p>
          <a:p>
            <a:pPr lvl="1"/>
            <a:r>
              <a:rPr lang="en-GB" dirty="0"/>
              <a:t>What is the decision in question </a:t>
            </a:r>
          </a:p>
          <a:p>
            <a:pPr lvl="1"/>
            <a:r>
              <a:rPr lang="en-GB" dirty="0"/>
              <a:t>What is the information that is relevant to the decision </a:t>
            </a:r>
          </a:p>
          <a:p>
            <a:pPr lvl="1"/>
            <a:r>
              <a:rPr lang="en-GB" dirty="0"/>
              <a:t>What is the information that is </a:t>
            </a:r>
            <a:r>
              <a:rPr lang="en-GB" u="sng" dirty="0"/>
              <a:t>irrelevant</a:t>
            </a:r>
            <a:r>
              <a:rPr lang="en-GB" dirty="0"/>
              <a:t> to the decision </a:t>
            </a:r>
          </a:p>
          <a:p>
            <a:pPr lvl="1"/>
            <a:r>
              <a:rPr lang="en-GB" dirty="0"/>
              <a:t>Location and timing </a:t>
            </a:r>
          </a:p>
          <a:p>
            <a:pPr lvl="1"/>
            <a:r>
              <a:rPr lang="en-GB" dirty="0"/>
              <a:t>Who should be present </a:t>
            </a:r>
          </a:p>
          <a:p>
            <a:endParaRPr lang="en-GB" dirty="0"/>
          </a:p>
          <a:p>
            <a:r>
              <a:rPr lang="en-GB" dirty="0"/>
              <a:t>Values and assessment, especially in the context of ‘using and weighing’: </a:t>
            </a:r>
            <a:r>
              <a:rPr lang="en-GB" i="1" dirty="0"/>
              <a:t>King’s College Hospital NS Foundation Trust v C </a:t>
            </a:r>
            <a:r>
              <a:rPr lang="en-GB" dirty="0"/>
              <a:t>[2015] EWCOP 80</a:t>
            </a:r>
          </a:p>
          <a:p>
            <a:pPr marL="0" indent="0">
              <a:buNone/>
            </a:pPr>
            <a:endParaRPr lang="en-GB" dirty="0"/>
          </a:p>
          <a:p>
            <a:r>
              <a:rPr lang="en-GB" dirty="0"/>
              <a:t>What happens where there’s disagreement? </a:t>
            </a:r>
          </a:p>
          <a:p>
            <a:endParaRPr lang="en-GB" dirty="0"/>
          </a:p>
          <a:p>
            <a:pPr marL="0" indent="0">
              <a:buNone/>
            </a:pPr>
            <a:endParaRPr lang="en-GB" dirty="0"/>
          </a:p>
          <a:p>
            <a:pPr marL="0" indent="0">
              <a:buNone/>
            </a:pPr>
            <a:endParaRPr lang="en-GB" dirty="0"/>
          </a:p>
          <a:p>
            <a:pPr lvl="1"/>
            <a:endParaRPr lang="en-GB" sz="2400"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60062926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Capacity – further help</a:t>
            </a:r>
            <a:endParaRPr sz="28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marL="0" lvl="0" indent="0">
              <a:buNone/>
            </a:pPr>
            <a:endParaRPr lang="en-GB" sz="2000" dirty="0"/>
          </a:p>
          <a:p>
            <a:pPr marL="0" lvl="0" indent="0">
              <a:buNone/>
            </a:pPr>
            <a:endParaRPr lang="en-GB" sz="2000" dirty="0"/>
          </a:p>
          <a:p>
            <a:pPr marL="0" lvl="0" indent="0">
              <a:buNone/>
            </a:pPr>
            <a:r>
              <a:rPr lang="en-GB" sz="2000" dirty="0"/>
              <a:t>And the capacity assessment guide: </a:t>
            </a:r>
          </a:p>
          <a:p>
            <a:pPr marL="0" lvl="0" indent="0">
              <a:buNone/>
            </a:pPr>
            <a:r>
              <a:rPr lang="en-GB" sz="2000" dirty="0"/>
              <a:t>http://www.39essex.com/mental-capacity-law-guidance-note-brief-guide-carrying-capacity-assessments/</a:t>
            </a:r>
          </a:p>
          <a:p>
            <a:pPr marL="192881" lvl="0" indent="-192881">
              <a:spcBef>
                <a:spcPts val="400"/>
              </a:spcBef>
              <a:buChar char="•"/>
              <a:defRPr sz="1800"/>
            </a:pPr>
            <a:endParaRPr lang="en-GB" dirty="0"/>
          </a:p>
        </p:txBody>
      </p:sp>
    </p:spTree>
    <p:extLst>
      <p:ext uri="{BB962C8B-B14F-4D97-AF65-F5344CB8AC3E}">
        <p14:creationId xmlns:p14="http://schemas.microsoft.com/office/powerpoint/2010/main" val="105828396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332656"/>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a:defRPr sz="1800"/>
            </a:pPr>
            <a:r>
              <a:rPr lang="en-GB" sz="2400" dirty="0"/>
              <a:t>Flashpoints (1): capacity and vulnerability </a:t>
            </a:r>
            <a:endParaRPr sz="24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lnSpcReduction="10000"/>
          </a:bodyPr>
          <a:lstStyle/>
          <a:p>
            <a:pPr defTabSz="858838">
              <a:spcBef>
                <a:spcPts val="300"/>
              </a:spcBef>
            </a:pPr>
            <a:r>
              <a:rPr lang="en-GB" sz="1700" b="1" dirty="0"/>
              <a:t>NB </a:t>
            </a:r>
            <a:r>
              <a:rPr lang="en-GB" sz="1700" b="1" dirty="0">
                <a:solidFill>
                  <a:srgbClr val="000000"/>
                </a:solidFill>
              </a:rPr>
              <a:t>capacity is not so easy where a third party is involved: </a:t>
            </a:r>
          </a:p>
          <a:p>
            <a:pPr defTabSz="858838">
              <a:spcBef>
                <a:spcPts val="300"/>
              </a:spcBef>
            </a:pPr>
            <a:endParaRPr lang="en-GB" sz="1700" dirty="0">
              <a:solidFill>
                <a:srgbClr val="000000"/>
              </a:solidFill>
            </a:endParaRPr>
          </a:p>
          <a:p>
            <a:pPr defTabSz="858838">
              <a:spcBef>
                <a:spcPts val="300"/>
              </a:spcBef>
            </a:pPr>
            <a:r>
              <a:rPr lang="en-GB" sz="1700" dirty="0">
                <a:solidFill>
                  <a:srgbClr val="000000"/>
                </a:solidFill>
              </a:rPr>
              <a:t>Is the adult’s lack of capacity ‘because of’ the impairment of or disturbance of their mind or brain? </a:t>
            </a:r>
            <a:r>
              <a:rPr lang="en-GB" sz="1700" i="1" dirty="0">
                <a:solidFill>
                  <a:srgbClr val="000000"/>
                </a:solidFill>
              </a:rPr>
              <a:t>PC v NC and City of York Council </a:t>
            </a:r>
            <a:r>
              <a:rPr lang="en-GB" sz="1700" dirty="0">
                <a:solidFill>
                  <a:srgbClr val="000000"/>
                </a:solidFill>
              </a:rPr>
              <a:t>[</a:t>
            </a:r>
            <a:r>
              <a:rPr lang="en-GB" sz="1700" dirty="0"/>
              <a:t>2013] EWCA </a:t>
            </a:r>
            <a:r>
              <a:rPr lang="en-GB" sz="1700" dirty="0" err="1"/>
              <a:t>Civ</a:t>
            </a:r>
            <a:r>
              <a:rPr lang="en-GB" sz="1700" dirty="0"/>
              <a:t> 478</a:t>
            </a:r>
          </a:p>
          <a:p>
            <a:pPr defTabSz="858838">
              <a:spcBef>
                <a:spcPts val="300"/>
              </a:spcBef>
            </a:pPr>
            <a:endParaRPr lang="en-GB" sz="1700" dirty="0"/>
          </a:p>
          <a:p>
            <a:pPr defTabSz="858838">
              <a:spcBef>
                <a:spcPts val="300"/>
              </a:spcBef>
            </a:pPr>
            <a:r>
              <a:rPr lang="en-GB" sz="1700" dirty="0"/>
              <a:t>Or the inability to take the material decision because of the presence and actions of the third party? </a:t>
            </a:r>
            <a:r>
              <a:rPr lang="en-GB" sz="1700" i="1" dirty="0"/>
              <a:t>LB Redbridge v GC </a:t>
            </a:r>
            <a:r>
              <a:rPr lang="en-GB" sz="1700" dirty="0"/>
              <a:t>[2014] EWCOP 485</a:t>
            </a:r>
          </a:p>
          <a:p>
            <a:pPr defTabSz="858838">
              <a:spcBef>
                <a:spcPts val="300"/>
              </a:spcBef>
            </a:pPr>
            <a:endParaRPr lang="en-GB" sz="1700" i="1" dirty="0"/>
          </a:p>
          <a:p>
            <a:pPr marL="717550" indent="0" defTabSz="858838">
              <a:spcBef>
                <a:spcPts val="300"/>
              </a:spcBef>
              <a:buNone/>
            </a:pPr>
            <a:r>
              <a:rPr lang="en-GB" sz="1700" i="1" dirty="0"/>
              <a:t>“the true question is whether the impairment/disturbance of mind is an effective, material or operative cause. Does it cause the incapacity, even if other factors come into play? This is a purposive construction.” NCC v PB and TB </a:t>
            </a:r>
            <a:r>
              <a:rPr lang="en-GB" sz="1700" dirty="0"/>
              <a:t>[2014] EWCOP 14</a:t>
            </a:r>
          </a:p>
          <a:p>
            <a:pPr defTabSz="858838">
              <a:spcBef>
                <a:spcPts val="300"/>
              </a:spcBef>
            </a:pPr>
            <a:endParaRPr lang="en-GB" sz="1700" dirty="0"/>
          </a:p>
          <a:p>
            <a:pPr defTabSz="858838">
              <a:spcBef>
                <a:spcPts val="300"/>
              </a:spcBef>
            </a:pPr>
            <a:r>
              <a:rPr lang="en-GB" sz="1700" dirty="0">
                <a:solidFill>
                  <a:srgbClr val="000000"/>
                </a:solidFill>
              </a:rPr>
              <a:t>If, on a proper analysis, the person </a:t>
            </a:r>
            <a:r>
              <a:rPr lang="en-GB" sz="1700" u="sng" dirty="0">
                <a:solidFill>
                  <a:srgbClr val="000000"/>
                </a:solidFill>
              </a:rPr>
              <a:t>has</a:t>
            </a:r>
            <a:r>
              <a:rPr lang="en-GB" sz="1700" dirty="0">
                <a:solidFill>
                  <a:srgbClr val="000000"/>
                </a:solidFill>
              </a:rPr>
              <a:t> the capacity to take the decisions but they are vulnerable and at the mercy of a third party, then the Court of Protection has no role – it is the High Court exercising its inherent jurisdiction </a:t>
            </a:r>
          </a:p>
          <a:p>
            <a:pPr defTabSz="858838">
              <a:spcBef>
                <a:spcPts val="300"/>
              </a:spcBef>
            </a:pPr>
            <a:endParaRPr lang="en-GB" sz="1700" dirty="0">
              <a:solidFill>
                <a:srgbClr val="000000"/>
              </a:solidFill>
            </a:endParaRPr>
          </a:p>
          <a:p>
            <a:pPr defTabSz="858838">
              <a:spcBef>
                <a:spcPts val="300"/>
              </a:spcBef>
            </a:pPr>
            <a:r>
              <a:rPr lang="en-GB" sz="1700" dirty="0">
                <a:solidFill>
                  <a:srgbClr val="000000"/>
                </a:solidFill>
              </a:rPr>
              <a:t>Will come back to this at the end</a:t>
            </a:r>
          </a:p>
          <a:p>
            <a:endParaRPr lang="en-GB" sz="1600" dirty="0"/>
          </a:p>
          <a:p>
            <a:endParaRPr lang="en-GB" sz="1500" dirty="0"/>
          </a:p>
          <a:p>
            <a:endParaRPr lang="en-GB" dirty="0"/>
          </a:p>
          <a:p>
            <a:endParaRPr lang="en-GB" sz="2500" dirty="0"/>
          </a:p>
          <a:p>
            <a:pPr lvl="1"/>
            <a:endParaRPr lang="en-GB" sz="2400" dirty="0"/>
          </a:p>
          <a:p>
            <a:pPr>
              <a:buFont typeface="Arial" panose="020B0604020202020204" pitchFamily="34" charset="0"/>
              <a:buChar char="•"/>
              <a:defRPr/>
            </a:pPr>
            <a:endParaRPr lang="en-GB" sz="2400" dirty="0"/>
          </a:p>
          <a:p>
            <a:pPr>
              <a:buFont typeface="Arial" panose="020B0604020202020204" pitchFamily="34" charset="0"/>
              <a:buChar char="•"/>
              <a:defRPr/>
            </a:pPr>
            <a:endParaRPr lang="en-GB" sz="2400" dirty="0"/>
          </a:p>
          <a:p>
            <a:pPr>
              <a:buFont typeface="Arial" panose="020B0604020202020204" pitchFamily="34" charset="0"/>
              <a:buChar char="•"/>
              <a:defRPr/>
            </a:pPr>
            <a:endParaRPr lang="en-GB" sz="2400" dirty="0"/>
          </a:p>
          <a:p>
            <a:endParaRPr lang="en-GB" dirty="0"/>
          </a:p>
          <a:p>
            <a:endParaRPr lang="en-GB" dirty="0"/>
          </a:p>
          <a:p>
            <a:pPr lvl="1"/>
            <a:endParaRPr lang="en-GB" dirty="0"/>
          </a:p>
          <a:p>
            <a:endParaRPr lang="en-GB" dirty="0"/>
          </a:p>
        </p:txBody>
      </p:sp>
    </p:spTree>
    <p:extLst>
      <p:ext uri="{BB962C8B-B14F-4D97-AF65-F5344CB8AC3E}">
        <p14:creationId xmlns:p14="http://schemas.microsoft.com/office/powerpoint/2010/main" val="32610305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67544" y="332656"/>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a:defRPr sz="1800"/>
            </a:pPr>
            <a:r>
              <a:rPr lang="en-GB" sz="2400" dirty="0"/>
              <a:t>Flashpoints (2) Fluctuating capacity </a:t>
            </a:r>
            <a:endParaRPr sz="24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rPr lang="en-GB" sz="2000" dirty="0"/>
              <a:t>Not a concept expressly addressed or provided for in the MCA 2005, although it is referred to in the Code of Practice</a:t>
            </a:r>
          </a:p>
          <a:p>
            <a:endParaRPr lang="en-GB" sz="2000" dirty="0"/>
          </a:p>
          <a:p>
            <a:r>
              <a:rPr lang="en-GB" sz="2000" dirty="0"/>
              <a:t>Two different situations, calling for two different responses: </a:t>
            </a:r>
          </a:p>
          <a:p>
            <a:endParaRPr lang="en-GB" sz="2000" dirty="0"/>
          </a:p>
          <a:p>
            <a:pPr lvl="1"/>
            <a:r>
              <a:rPr lang="en-GB" sz="1800" dirty="0"/>
              <a:t>A person who has a temporary impairment of their ability to make decisions, e.g. suffering from a severe urinary tract infection and in consequence of the infection suffering from confusion and/or delirium. </a:t>
            </a:r>
          </a:p>
          <a:p>
            <a:pPr marL="457200" lvl="1" indent="0">
              <a:buNone/>
            </a:pPr>
            <a:endParaRPr lang="en-GB" sz="1800" dirty="0"/>
          </a:p>
          <a:p>
            <a:pPr lvl="1"/>
            <a:r>
              <a:rPr lang="en-GB" sz="1800" dirty="0"/>
              <a:t>A person with genuinely fluctuating capacity, such as a person with bi-polar disorder whose condition may lessen or become more severe over time. </a:t>
            </a:r>
          </a:p>
          <a:p>
            <a:endParaRPr lang="en-GB" sz="2000" dirty="0"/>
          </a:p>
          <a:p>
            <a:endParaRPr lang="en-GB" dirty="0"/>
          </a:p>
          <a:p>
            <a:endParaRPr lang="en-GB" sz="2500" dirty="0"/>
          </a:p>
          <a:p>
            <a:pPr lvl="1"/>
            <a:endParaRPr lang="en-GB" sz="2400" dirty="0"/>
          </a:p>
          <a:p>
            <a:pPr>
              <a:buFont typeface="Arial" panose="020B0604020202020204" pitchFamily="34" charset="0"/>
              <a:buChar char="•"/>
              <a:defRPr/>
            </a:pPr>
            <a:endParaRPr lang="en-GB" sz="2400" dirty="0"/>
          </a:p>
          <a:p>
            <a:pPr>
              <a:buFont typeface="Arial" panose="020B0604020202020204" pitchFamily="34" charset="0"/>
              <a:buChar char="•"/>
              <a:defRPr/>
            </a:pPr>
            <a:endParaRPr lang="en-GB" sz="2400" dirty="0"/>
          </a:p>
          <a:p>
            <a:pPr>
              <a:buFont typeface="Arial" panose="020B0604020202020204" pitchFamily="34" charset="0"/>
              <a:buChar char="•"/>
              <a:defRPr/>
            </a:pPr>
            <a:endParaRPr lang="en-GB" sz="2400" dirty="0"/>
          </a:p>
          <a:p>
            <a:endParaRPr lang="en-GB" dirty="0"/>
          </a:p>
          <a:p>
            <a:endParaRPr lang="en-GB" dirty="0"/>
          </a:p>
          <a:p>
            <a:pPr lvl="1"/>
            <a:endParaRPr lang="en-GB" dirty="0"/>
          </a:p>
          <a:p>
            <a:endParaRPr lang="en-GB" dirty="0"/>
          </a:p>
        </p:txBody>
      </p:sp>
    </p:spTree>
    <p:extLst>
      <p:ext uri="{BB962C8B-B14F-4D97-AF65-F5344CB8AC3E}">
        <p14:creationId xmlns:p14="http://schemas.microsoft.com/office/powerpoint/2010/main" val="86111971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400" dirty="0"/>
              <a:t>Best interests as a process </a:t>
            </a:r>
            <a:endParaRPr sz="24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a:bodyPr>
          <a:lstStyle/>
          <a:p>
            <a:r>
              <a:rPr lang="en-GB" sz="1600" dirty="0"/>
              <a:t>Clarity as to roles – who is the ‘decision-maker’</a:t>
            </a:r>
          </a:p>
          <a:p>
            <a:pPr lvl="1"/>
            <a:r>
              <a:rPr lang="en-GB" sz="1600" dirty="0"/>
              <a:t>The person via ADRT, at which point no best interests decision to be taken - </a:t>
            </a:r>
            <a:r>
              <a:rPr lang="en-GB" sz="1600" i="1" dirty="0"/>
              <a:t>NHS Cumbria CCG v Rushton</a:t>
            </a:r>
            <a:r>
              <a:rPr lang="en-GB" sz="1600" dirty="0"/>
              <a:t> [2018] EWCOP 41 </a:t>
            </a:r>
          </a:p>
          <a:p>
            <a:pPr lvl="1"/>
            <a:r>
              <a:rPr lang="en-GB" sz="1600" dirty="0"/>
              <a:t>Attorney/deputy </a:t>
            </a:r>
          </a:p>
          <a:p>
            <a:pPr lvl="1"/>
            <a:r>
              <a:rPr lang="en-GB" sz="1600" dirty="0"/>
              <a:t>Trick question: the next of kin </a:t>
            </a:r>
          </a:p>
          <a:p>
            <a:pPr lvl="1"/>
            <a:r>
              <a:rPr lang="en-GB" sz="1600" dirty="0"/>
              <a:t>Collaborative process to identify best interests and accountability </a:t>
            </a:r>
          </a:p>
          <a:p>
            <a:endParaRPr lang="en-GB" sz="1600" dirty="0"/>
          </a:p>
          <a:p>
            <a:r>
              <a:rPr lang="en-GB" sz="1600" dirty="0"/>
              <a:t>Clarity as to the available options: </a:t>
            </a:r>
            <a:r>
              <a:rPr lang="en-GB" sz="1600" i="1" dirty="0" smtClean="0"/>
              <a:t>N v ACCG </a:t>
            </a:r>
            <a:r>
              <a:rPr lang="en-GB" sz="1600" dirty="0" smtClean="0"/>
              <a:t>[2017] UKSC 22 </a:t>
            </a:r>
            <a:r>
              <a:rPr lang="en-GB" sz="1600" i="1" dirty="0" smtClean="0"/>
              <a:t>Re </a:t>
            </a:r>
            <a:r>
              <a:rPr lang="en-GB" sz="1600" i="1" dirty="0"/>
              <a:t>RW </a:t>
            </a:r>
            <a:r>
              <a:rPr lang="en-GB" sz="1600" dirty="0"/>
              <a:t>[2018] EWCA </a:t>
            </a:r>
            <a:r>
              <a:rPr lang="en-GB" sz="1600" dirty="0" err="1"/>
              <a:t>Civ</a:t>
            </a:r>
            <a:r>
              <a:rPr lang="en-GB" sz="1600" dirty="0"/>
              <a:t> 1067</a:t>
            </a:r>
          </a:p>
          <a:p>
            <a:pPr marL="0" indent="0">
              <a:buNone/>
            </a:pPr>
            <a:endParaRPr lang="en-GB" sz="1600" dirty="0"/>
          </a:p>
          <a:p>
            <a:r>
              <a:rPr lang="en-GB" sz="1600" dirty="0"/>
              <a:t>An iterative process where required – calibration to the gravity and urgency of the situation </a:t>
            </a:r>
          </a:p>
          <a:p>
            <a:pPr lvl="1"/>
            <a:r>
              <a:rPr lang="en-GB" sz="1600" dirty="0"/>
              <a:t>Keeping under review: starting AND continuing medical treatment must be in best interests of patient: </a:t>
            </a:r>
            <a:r>
              <a:rPr lang="en-GB" sz="1600" i="1" dirty="0"/>
              <a:t>Aintree v James</a:t>
            </a:r>
            <a:r>
              <a:rPr lang="en-GB" sz="1600" dirty="0"/>
              <a:t> [2014] 1 AC 591</a:t>
            </a:r>
          </a:p>
          <a:p>
            <a:endParaRPr lang="en-GB" sz="1600" dirty="0"/>
          </a:p>
          <a:p>
            <a:r>
              <a:rPr lang="en-GB" sz="1600" dirty="0"/>
              <a:t>Guidance: </a:t>
            </a:r>
          </a:p>
          <a:p>
            <a:pPr lvl="1"/>
            <a:r>
              <a:rPr lang="en-GB" sz="1600" dirty="0">
                <a:hlinkClick r:id="rId2"/>
              </a:rPr>
              <a:t>https://www.39essex.com/mental-capacity-guidance-note-best-interests-april-2019/</a:t>
            </a:r>
            <a:endParaRPr lang="en-GB" sz="1600" dirty="0"/>
          </a:p>
          <a:p>
            <a:pPr lvl="1"/>
            <a:r>
              <a:rPr lang="en-GB" sz="1600" dirty="0">
                <a:hlinkClick r:id="rId3"/>
              </a:rPr>
              <a:t>www.bma.org.uk/canh</a:t>
            </a:r>
            <a:r>
              <a:rPr lang="en-GB" sz="1600" dirty="0"/>
              <a:t> </a:t>
            </a:r>
          </a:p>
          <a:p>
            <a:endParaRPr lang="en-GB" sz="1800" dirty="0"/>
          </a:p>
        </p:txBody>
      </p:sp>
    </p:spTree>
    <p:extLst>
      <p:ext uri="{BB962C8B-B14F-4D97-AF65-F5344CB8AC3E}">
        <p14:creationId xmlns:p14="http://schemas.microsoft.com/office/powerpoint/2010/main" val="41986454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611560" y="332656"/>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The approach to best interests</a:t>
            </a:r>
            <a:endParaRPr sz="2800" dirty="0"/>
          </a:p>
        </p:txBody>
      </p:sp>
      <p:sp>
        <p:nvSpPr>
          <p:cNvPr id="28" name="Shape 28"/>
          <p:cNvSpPr>
            <a:spLocks noGrp="1"/>
          </p:cNvSpPr>
          <p:nvPr>
            <p:ph type="body" idx="4294967295"/>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a:bodyPr>
          <a:lstStyle/>
          <a:p>
            <a:pPr algn="just"/>
            <a:r>
              <a:rPr lang="en-GB" sz="2400" dirty="0"/>
              <a:t>“The purpose of the best interests test is to </a:t>
            </a:r>
            <a:r>
              <a:rPr lang="en-GB" sz="2400" dirty="0">
                <a:solidFill>
                  <a:srgbClr val="FF0000"/>
                </a:solidFill>
              </a:rPr>
              <a:t>consider matters from the patient’s point of view</a:t>
            </a:r>
            <a:r>
              <a:rPr lang="en-GB" sz="2400" i="1" dirty="0"/>
              <a:t>” Aintree v James </a:t>
            </a:r>
            <a:r>
              <a:rPr lang="en-GB" sz="2400" dirty="0"/>
              <a:t>[2014] 1 AC 591</a:t>
            </a:r>
          </a:p>
          <a:p>
            <a:pPr algn="just"/>
            <a:endParaRPr lang="en-GB" sz="2400" dirty="0"/>
          </a:p>
          <a:p>
            <a:pPr algn="just"/>
            <a:r>
              <a:rPr lang="en-GB" sz="2400" dirty="0"/>
              <a:t>Putting yourself in the shoes of P </a:t>
            </a:r>
          </a:p>
          <a:p>
            <a:pPr algn="just"/>
            <a:endParaRPr lang="en-GB" sz="2400" dirty="0"/>
          </a:p>
          <a:p>
            <a:pPr algn="just"/>
            <a:r>
              <a:rPr lang="en-GB" sz="2400" dirty="0"/>
              <a:t>Not a ‘what P would have done test,’ but </a:t>
            </a:r>
            <a:r>
              <a:rPr lang="en-GB" sz="2400" dirty="0" smtClean="0"/>
              <a:t>if </a:t>
            </a:r>
            <a:r>
              <a:rPr lang="en-GB" sz="2400" dirty="0"/>
              <a:t>it is clear what P would have done will carry (at a minimum) very great weight absent compelling reasons to contrary</a:t>
            </a:r>
          </a:p>
          <a:p>
            <a:pPr lvl="1" algn="just"/>
            <a:r>
              <a:rPr lang="en-GB" sz="2400" i="1" dirty="0"/>
              <a:t>Briggs v Briggs </a:t>
            </a:r>
            <a:r>
              <a:rPr lang="en-GB" sz="2400" dirty="0"/>
              <a:t>[2016] EWCOP 53</a:t>
            </a:r>
          </a:p>
          <a:p>
            <a:pPr lvl="1" algn="just"/>
            <a:r>
              <a:rPr lang="en-GB" sz="2400" dirty="0"/>
              <a:t>Contrast </a:t>
            </a:r>
            <a:r>
              <a:rPr lang="en-GB" sz="2400" i="1" dirty="0"/>
              <a:t>Wye Valley NHS Trust v B </a:t>
            </a:r>
            <a:r>
              <a:rPr lang="en-GB" sz="2400" dirty="0"/>
              <a:t>[2015] EWCOP 60 and </a:t>
            </a:r>
            <a:r>
              <a:rPr lang="en-GB" sz="2400" i="1" dirty="0"/>
              <a:t>East Lancashire NHS Trust v PW </a:t>
            </a:r>
            <a:r>
              <a:rPr lang="en-GB" sz="2400" dirty="0"/>
              <a:t>[2019] EWCOP 10 </a:t>
            </a:r>
            <a:endParaRPr lang="en-GB" sz="2400" i="1" dirty="0"/>
          </a:p>
          <a:p>
            <a:pPr lvl="1" algn="just"/>
            <a:endParaRPr lang="en-GB" sz="42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2839083094"/>
      </p:ext>
    </p:extLst>
  </p:cSld>
  <p:clrMapOvr>
    <a:masterClrMapping/>
  </p:clrMapOvr>
  <p:transition spd="med"/>
</p:sld>
</file>

<file path=ppt/theme/theme1.xml><?xml version="1.0" encoding="utf-8"?>
<a:theme xmlns:a="http://schemas.openxmlformats.org/drawingml/2006/main" name="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2757</TotalTime>
  <Words>1911</Words>
  <Application>Microsoft Office PowerPoint</Application>
  <PresentationFormat>On-screen Show (4:3)</PresentationFormat>
  <Paragraphs>311</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Power Point template 2008</vt:lpstr>
      <vt:lpstr>The MCA 11 years on: lessons and prospects</vt:lpstr>
      <vt:lpstr>The rear view mirror </vt:lpstr>
      <vt:lpstr>What have we learnt so far: capacity can be difficult</vt:lpstr>
      <vt:lpstr>Capacity: getting it right</vt:lpstr>
      <vt:lpstr>Capacity – further help</vt:lpstr>
      <vt:lpstr>Flashpoints (1): capacity and vulnerability </vt:lpstr>
      <vt:lpstr>Flashpoints (2) Fluctuating capacity </vt:lpstr>
      <vt:lpstr>Best interests as a process </vt:lpstr>
      <vt:lpstr>The approach to best interests</vt:lpstr>
      <vt:lpstr>Standing in the shoes of P – the implications </vt:lpstr>
      <vt:lpstr>Risk and the person </vt:lpstr>
      <vt:lpstr>The limits of s.5 – two views </vt:lpstr>
      <vt:lpstr>The wider view</vt:lpstr>
      <vt:lpstr>Deprivation of liberty – the story so far </vt:lpstr>
      <vt:lpstr>The Mental Capacity (Amendment) Act 2019 in one slide </vt:lpstr>
      <vt:lpstr>Summary: key changes from DoLS</vt:lpstr>
      <vt:lpstr>Where next? </vt:lpstr>
      <vt:lpstr>And the margins of the MCA </vt:lpstr>
      <vt:lpstr>The existential challenge </vt:lpstr>
      <vt:lpstr>Keeping yourself up-to-date</vt:lpstr>
    </vt:vector>
  </TitlesOfParts>
  <Company>39 Essex Street Chambers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Alex Ruck-Keene</cp:lastModifiedBy>
  <cp:revision>120</cp:revision>
  <dcterms:created xsi:type="dcterms:W3CDTF">2015-02-02T11:10:19Z</dcterms:created>
  <dcterms:modified xsi:type="dcterms:W3CDTF">2019-05-17T10:28:46Z</dcterms:modified>
</cp:coreProperties>
</file>