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86" r:id="rId2"/>
    <p:sldId id="554" r:id="rId3"/>
    <p:sldId id="555" r:id="rId4"/>
    <p:sldId id="553" r:id="rId5"/>
    <p:sldId id="556" r:id="rId6"/>
    <p:sldId id="557" r:id="rId7"/>
    <p:sldId id="559" r:id="rId8"/>
    <p:sldId id="560" r:id="rId9"/>
    <p:sldId id="551" r:id="rId10"/>
    <p:sldId id="558" r:id="rId11"/>
    <p:sldId id="375" r:id="rId12"/>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14C"/>
    <a:srgbClr val="AF986E"/>
    <a:srgbClr val="FFFFFF"/>
    <a:srgbClr val="5657E5"/>
    <a:srgbClr val="ECC208"/>
    <a:srgbClr val="E82404"/>
    <a:srgbClr val="77E824"/>
    <a:srgbClr val="7D890C"/>
    <a:srgbClr val="B98F2E"/>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9" d="100"/>
          <a:sy n="99" d="100"/>
        </p:scale>
        <p:origin x="-24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992CD6-5437-45A5-9F5C-774A3891D3B7}" type="datetimeFigureOut">
              <a:rPr lang="en-GB" smtClean="0"/>
              <a:pPr/>
              <a:t>17/05/2019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12C658-7245-4B2D-A42C-C3DC06767888}" type="slidenum">
              <a:rPr lang="en-GB" smtClean="0"/>
              <a:pPr/>
              <a:t>‹#›</a:t>
            </a:fld>
            <a:endParaRPr lang="en-GB"/>
          </a:p>
        </p:txBody>
      </p:sp>
    </p:spTree>
    <p:extLst>
      <p:ext uri="{BB962C8B-B14F-4D97-AF65-F5344CB8AC3E}">
        <p14:creationId xmlns:p14="http://schemas.microsoft.com/office/powerpoint/2010/main" val="42621518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612C658-7245-4B2D-A42C-C3DC06767888}" type="slidenum">
              <a:rPr lang="en-GB" smtClean="0"/>
              <a:pPr/>
              <a:t>9</a:t>
            </a:fld>
            <a:endParaRPr lang="en-GB"/>
          </a:p>
        </p:txBody>
      </p:sp>
    </p:spTree>
    <p:extLst>
      <p:ext uri="{BB962C8B-B14F-4D97-AF65-F5344CB8AC3E}">
        <p14:creationId xmlns:p14="http://schemas.microsoft.com/office/powerpoint/2010/main" val="2460689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612C658-7245-4B2D-A42C-C3DC06767888}" type="slidenum">
              <a:rPr lang="en-GB" smtClean="0"/>
              <a:pPr/>
              <a:t>10</a:t>
            </a:fld>
            <a:endParaRPr lang="en-GB"/>
          </a:p>
        </p:txBody>
      </p:sp>
    </p:spTree>
    <p:extLst>
      <p:ext uri="{BB962C8B-B14F-4D97-AF65-F5344CB8AC3E}">
        <p14:creationId xmlns:p14="http://schemas.microsoft.com/office/powerpoint/2010/main" val="24606890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612C658-7245-4B2D-A42C-C3DC06767888}" type="slidenum">
              <a:rPr lang="en-GB" smtClean="0"/>
              <a:pPr/>
              <a:t>11</a:t>
            </a:fld>
            <a:endParaRPr lang="en-GB"/>
          </a:p>
        </p:txBody>
      </p:sp>
    </p:spTree>
    <p:extLst>
      <p:ext uri="{BB962C8B-B14F-4D97-AF65-F5344CB8AC3E}">
        <p14:creationId xmlns:p14="http://schemas.microsoft.com/office/powerpoint/2010/main" val="32077620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4E7A0582-DFD7-484D-9809-7E7362B31642}"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EDFF50FF-FC37-4446-956E-C57576C31F95}"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1C264715-B60B-412B-B8B6-987921A4B930}" type="slidenum">
              <a:rPr lang="en-GB"/>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4" name="Shape 4"/>
          <p:cNvSpPr>
            <a:spLocks noGrp="1"/>
          </p:cNvSpPr>
          <p:nvPr>
            <p:ph type="sldNum" sz="quarter" idx="2"/>
          </p:nvPr>
        </p:nvSpPr>
        <p:spPr>
          <a:prstGeom prst="rect">
            <a:avLst/>
          </a:prstGeom>
        </p:spPr>
        <p:txBody>
          <a:bodyPr/>
          <a:lstStyle/>
          <a:p>
            <a:pPr lvl="0"/>
            <a:fld id="{86CB4B4D-7CA3-9044-876B-883B54F8677D}" type="slidenum">
              <a:t>‹#›</a:t>
            </a:fld>
            <a:endParaRPr/>
          </a:p>
        </p:txBody>
      </p:sp>
    </p:spTree>
    <p:extLst>
      <p:ext uri="{BB962C8B-B14F-4D97-AF65-F5344CB8AC3E}">
        <p14:creationId xmlns:p14="http://schemas.microsoft.com/office/powerpoint/2010/main" val="4090825925"/>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2D1E2110-2BCD-422E-A108-5ECB69C2D8CE}" type="slidenum">
              <a:rPr lang="en-GB"/>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3A44F6D2-86C7-460D-8C93-18021FEB660F}"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7F00AD61-8F60-4907-84FF-16B41D05693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69B3E0D6-B59C-49A4-AAE1-6823925DDAAB}"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21412FEC-CFEA-4613-AE1C-7A449D40A2E9}"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F2FBB4F0-5A18-47A5-B155-77FEE72AC9C9}"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00D185E1-A57E-4D60-9F80-83DA6AC80B13}"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B7F30E94-28F3-4483-B149-DADD8088F325}"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a:t>Click to edit Master title style</a:t>
            </a:r>
            <a:endParaRPr lang="en-GB" dirty="0"/>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GB"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i="0">
                <a:solidFill>
                  <a:srgbClr val="B98F2E"/>
                </a:solidFill>
                <a:latin typeface="Helvetica Neue Thin"/>
                <a:cs typeface="Helvetica Neue Thin"/>
              </a:defRPr>
            </a:lvl1pPr>
          </a:lstStyle>
          <a:p>
            <a:endParaRPr lang="en-GB"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E70D47BA-904D-4155-A29D-3331CC8B77E3}" type="slidenum">
              <a:rPr lang="en-GB"/>
              <a:pPr/>
              <a:t>‹#›</a:t>
            </a:fld>
            <a:endParaRPr lang="en-GB" dirty="0"/>
          </a:p>
        </p:txBody>
      </p:sp>
      <p:pic>
        <p:nvPicPr>
          <p:cNvPr id="10" name="Picture 9" descr="footer.jpg"/>
          <p:cNvPicPr>
            <a:picLocks noChangeAspect="1"/>
          </p:cNvPicPr>
          <p:nvPr userDrawn="1"/>
        </p:nvPicPr>
        <p:blipFill>
          <a:blip r:embed="rId14"/>
          <a:stretch>
            <a:fillRect/>
          </a:stretch>
        </p:blipFill>
        <p:spPr>
          <a:xfrm>
            <a:off x="381000" y="6096000"/>
            <a:ext cx="5943600" cy="593879"/>
          </a:xfrm>
          <a:prstGeom prst="rect">
            <a:avLst/>
          </a:prstGeom>
        </p:spPr>
      </p:pic>
      <p:pic>
        <p:nvPicPr>
          <p:cNvPr id="9" name="Picture 8" descr="Lo Res Logo White.jpg"/>
          <p:cNvPicPr>
            <a:picLocks noChangeAspect="1"/>
          </p:cNvPicPr>
          <p:nvPr userDrawn="1"/>
        </p:nvPicPr>
        <p:blipFill>
          <a:blip r:embed="rId15"/>
          <a:stretch>
            <a:fillRect/>
          </a:stretch>
        </p:blipFill>
        <p:spPr>
          <a:xfrm>
            <a:off x="7467600" y="6172200"/>
            <a:ext cx="1299809" cy="4572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1" fontAlgn="base" hangingPunct="1">
        <a:spcBef>
          <a:spcPct val="0"/>
        </a:spcBef>
        <a:spcAft>
          <a:spcPct val="0"/>
        </a:spcAft>
        <a:defRPr sz="4400" b="0" i="0">
          <a:solidFill>
            <a:srgbClr val="AF986E"/>
          </a:solidFill>
          <a:latin typeface="Helvetica Neue Light"/>
          <a:ea typeface="+mj-ea"/>
          <a:cs typeface="Helvetica Neue Light"/>
        </a:defRPr>
      </a:lvl1pPr>
      <a:lvl2pPr algn="ctr" rtl="0" eaLnBrk="1" fontAlgn="base" hangingPunct="1">
        <a:spcBef>
          <a:spcPct val="0"/>
        </a:spcBef>
        <a:spcAft>
          <a:spcPct val="0"/>
        </a:spcAft>
        <a:defRPr sz="4400">
          <a:solidFill>
            <a:schemeClr val="tx2"/>
          </a:solidFill>
          <a:latin typeface="Arial" pitchFamily="34" charset="0"/>
        </a:defRPr>
      </a:lvl2pPr>
      <a:lvl3pPr algn="ctr" rtl="0" eaLnBrk="1" fontAlgn="base" hangingPunct="1">
        <a:spcBef>
          <a:spcPct val="0"/>
        </a:spcBef>
        <a:spcAft>
          <a:spcPct val="0"/>
        </a:spcAft>
        <a:defRPr sz="4400">
          <a:solidFill>
            <a:schemeClr val="tx2"/>
          </a:solidFill>
          <a:latin typeface="Arial" pitchFamily="34" charset="0"/>
        </a:defRPr>
      </a:lvl3pPr>
      <a:lvl4pPr algn="ctr" rtl="0" eaLnBrk="1" fontAlgn="base" hangingPunct="1">
        <a:spcBef>
          <a:spcPct val="0"/>
        </a:spcBef>
        <a:spcAft>
          <a:spcPct val="0"/>
        </a:spcAft>
        <a:defRPr sz="4400">
          <a:solidFill>
            <a:schemeClr val="tx2"/>
          </a:solidFill>
          <a:latin typeface="Arial" pitchFamily="34" charset="0"/>
        </a:defRPr>
      </a:lvl4pPr>
      <a:lvl5pPr algn="ctr" rtl="0" eaLnBrk="1" fontAlgn="base" hangingPunct="1">
        <a:spcBef>
          <a:spcPct val="0"/>
        </a:spcBef>
        <a:spcAft>
          <a:spcPct val="0"/>
        </a:spcAft>
        <a:defRPr sz="4400">
          <a:solidFill>
            <a:schemeClr val="tx2"/>
          </a:solidFill>
          <a:latin typeface="Arial" pitchFamily="34" charset="0"/>
        </a:defRPr>
      </a:lvl5pPr>
      <a:lvl6pPr marL="457200" algn="ctr" rtl="0" eaLnBrk="1" fontAlgn="base" hangingPunct="1">
        <a:spcBef>
          <a:spcPct val="0"/>
        </a:spcBef>
        <a:spcAft>
          <a:spcPct val="0"/>
        </a:spcAft>
        <a:defRPr sz="4400">
          <a:solidFill>
            <a:schemeClr val="tx2"/>
          </a:solidFill>
          <a:latin typeface="Arial" pitchFamily="34" charset="0"/>
        </a:defRPr>
      </a:lvl6pPr>
      <a:lvl7pPr marL="914400" algn="ctr" rtl="0" eaLnBrk="1" fontAlgn="base" hangingPunct="1">
        <a:spcBef>
          <a:spcPct val="0"/>
        </a:spcBef>
        <a:spcAft>
          <a:spcPct val="0"/>
        </a:spcAft>
        <a:defRPr sz="4400">
          <a:solidFill>
            <a:schemeClr val="tx2"/>
          </a:solidFill>
          <a:latin typeface="Arial" pitchFamily="34" charset="0"/>
        </a:defRPr>
      </a:lvl7pPr>
      <a:lvl8pPr marL="1371600" algn="ctr" rtl="0" eaLnBrk="1" fontAlgn="base" hangingPunct="1">
        <a:spcBef>
          <a:spcPct val="0"/>
        </a:spcBef>
        <a:spcAft>
          <a:spcPct val="0"/>
        </a:spcAft>
        <a:defRPr sz="4400">
          <a:solidFill>
            <a:schemeClr val="tx2"/>
          </a:solidFill>
          <a:latin typeface="Arial" pitchFamily="34" charset="0"/>
        </a:defRPr>
      </a:lvl8pPr>
      <a:lvl9pPr marL="1828800" algn="ctr" rtl="0" eaLnBrk="1" fontAlgn="base" hangingPunct="1">
        <a:spcBef>
          <a:spcPct val="0"/>
        </a:spcBef>
        <a:spcAft>
          <a:spcPct val="0"/>
        </a:spcAft>
        <a:defRPr sz="4400">
          <a:solidFill>
            <a:schemeClr val="tx2"/>
          </a:solidFill>
          <a:latin typeface="Arial" pitchFamily="34" charset="0"/>
        </a:defRPr>
      </a:lvl9pPr>
    </p:titleStyle>
    <p:bodyStyle>
      <a:lvl1pPr marL="342900" indent="-342900" algn="l" rtl="0" eaLnBrk="1" fontAlgn="base" hangingPunct="1">
        <a:spcBef>
          <a:spcPct val="20000"/>
        </a:spcBef>
        <a:spcAft>
          <a:spcPct val="0"/>
        </a:spcAft>
        <a:buChar char="•"/>
        <a:defRPr sz="3200" b="0" i="0">
          <a:solidFill>
            <a:schemeClr val="tx1"/>
          </a:solidFill>
          <a:latin typeface="Helvetica Neue Light"/>
          <a:ea typeface="+mn-ea"/>
          <a:cs typeface="Helvetica Neue Light"/>
        </a:defRPr>
      </a:lvl1pPr>
      <a:lvl2pPr marL="742950" indent="-285750" algn="l" rtl="0" eaLnBrk="1" fontAlgn="base" hangingPunct="1">
        <a:spcBef>
          <a:spcPct val="20000"/>
        </a:spcBef>
        <a:spcAft>
          <a:spcPct val="0"/>
        </a:spcAft>
        <a:buChar char="–"/>
        <a:defRPr sz="2800" b="0" i="0">
          <a:solidFill>
            <a:schemeClr val="tx1"/>
          </a:solidFill>
          <a:latin typeface="Helvetica Neue Light"/>
          <a:cs typeface="Helvetica Neue Light"/>
        </a:defRPr>
      </a:lvl2pPr>
      <a:lvl3pPr marL="1143000" indent="-228600" algn="l" rtl="0" eaLnBrk="1" fontAlgn="base" hangingPunct="1">
        <a:spcBef>
          <a:spcPct val="20000"/>
        </a:spcBef>
        <a:spcAft>
          <a:spcPct val="0"/>
        </a:spcAft>
        <a:buChar char="•"/>
        <a:defRPr sz="2400" b="0" i="0">
          <a:solidFill>
            <a:schemeClr val="tx1"/>
          </a:solidFill>
          <a:latin typeface="Helvetica Neue Light"/>
          <a:cs typeface="Helvetica Neue Light"/>
        </a:defRPr>
      </a:lvl3pPr>
      <a:lvl4pPr marL="1600200" indent="-228600" algn="l" rtl="0" eaLnBrk="1" fontAlgn="base" hangingPunct="1">
        <a:spcBef>
          <a:spcPct val="20000"/>
        </a:spcBef>
        <a:spcAft>
          <a:spcPct val="0"/>
        </a:spcAft>
        <a:buChar char="–"/>
        <a:defRPr sz="2000" b="0" i="0">
          <a:solidFill>
            <a:schemeClr val="tx1"/>
          </a:solidFill>
          <a:latin typeface="Helvetica Neue Light"/>
          <a:cs typeface="Helvetica Neue Light"/>
        </a:defRPr>
      </a:lvl4pPr>
      <a:lvl5pPr marL="2057400" indent="-228600" algn="l" rtl="0" eaLnBrk="1" fontAlgn="base" hangingPunct="1">
        <a:spcBef>
          <a:spcPct val="20000"/>
        </a:spcBef>
        <a:spcAft>
          <a:spcPct val="0"/>
        </a:spcAft>
        <a:buChar char="»"/>
        <a:defRPr sz="2000" b="0" i="0">
          <a:solidFill>
            <a:schemeClr val="tx1"/>
          </a:solidFill>
          <a:latin typeface="Helvetica Neue Light"/>
          <a:cs typeface="Helvetica Neue Ligh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www.39essex.com/resources-and-training/mental-capacity-law/" TargetMode="External"/><Relationship Id="rId7" Type="http://schemas.openxmlformats.org/officeDocument/2006/relationships/hyperlink" Target="http://www.lag.org.uk/bookshop.asp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hyperlink" Target="http://www.mentalhealthlaw.co.uk/" TargetMode="External"/><Relationship Id="rId10" Type="http://schemas.openxmlformats.org/officeDocument/2006/relationships/image" Target="../media/image6.jpg"/><Relationship Id="rId4" Type="http://schemas.openxmlformats.org/officeDocument/2006/relationships/hyperlink" Target="http://www.mclap.org.uk/" TargetMode="External"/><Relationship Id="rId9" Type="http://schemas.openxmlformats.org/officeDocument/2006/relationships/image" Target="../media/image5.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hape 9"/>
          <p:cNvSpPr>
            <a:spLocks noGrp="1"/>
          </p:cNvSpPr>
          <p:nvPr>
            <p:ph type="body" idx="4294967295"/>
          </p:nvPr>
        </p:nvSpPr>
        <p:spPr>
          <a:xfrm>
            <a:off x="611187" y="3284537"/>
            <a:ext cx="5761013" cy="2304703"/>
          </a:xfrm>
          <a:prstGeom prst="rect">
            <a:avLst/>
          </a:prstGeom>
          <a:ln w="12700">
            <a:miter lim="400000"/>
          </a:ln>
          <a:extLst>
            <a:ext uri="{C572A759-6A51-4108-AA02-DFA0A04FC94B}">
              <ma14:wrappingTextBoxFlag xmlns:ma14="http://schemas.microsoft.com/office/mac/drawingml/2011/main" xmlns="" val="1"/>
            </a:ext>
          </a:extLst>
        </p:spPr>
        <p:txBody>
          <a:bodyPr lIns="46037" tIns="46037" rIns="46037" bIns="46037">
            <a:normAutofit fontScale="77500" lnSpcReduction="20000"/>
          </a:bodyPr>
          <a:lstStyle/>
          <a:p>
            <a:pPr marL="0" lvl="0" indent="0">
              <a:buSzTx/>
              <a:buNone/>
              <a:defRPr sz="1800"/>
            </a:pPr>
            <a:r>
              <a:rPr lang="en-GB" sz="2900" dirty="0" smtClean="0"/>
              <a:t>June 2019</a:t>
            </a:r>
            <a:endParaRPr lang="en-GB" sz="2900" dirty="0"/>
          </a:p>
          <a:p>
            <a:pPr marL="0" lvl="0" indent="0">
              <a:buSzTx/>
              <a:buNone/>
              <a:defRPr sz="1800"/>
            </a:pPr>
            <a:endParaRPr lang="en-GB" dirty="0"/>
          </a:p>
          <a:p>
            <a:pPr marL="0" lvl="0" indent="0">
              <a:buSzTx/>
              <a:buNone/>
              <a:defRPr sz="1800"/>
            </a:pPr>
            <a:r>
              <a:rPr lang="en-GB" sz="4000" b="1" dirty="0" smtClean="0"/>
              <a:t>Alex </a:t>
            </a:r>
            <a:r>
              <a:rPr lang="en-GB" sz="4000" b="1" dirty="0"/>
              <a:t>Ruck Keene</a:t>
            </a:r>
          </a:p>
          <a:p>
            <a:pPr marL="0" lvl="0" indent="0">
              <a:buSzTx/>
              <a:buNone/>
              <a:defRPr sz="1800"/>
            </a:pPr>
            <a:r>
              <a:rPr lang="en-GB" sz="1400" dirty="0"/>
              <a:t>Barrister, 39 Essex Chambers </a:t>
            </a:r>
          </a:p>
          <a:p>
            <a:pPr marL="0" lvl="0" indent="0">
              <a:buSzTx/>
              <a:buNone/>
              <a:defRPr sz="1800"/>
            </a:pPr>
            <a:r>
              <a:rPr lang="en-GB" sz="1400" dirty="0" err="1"/>
              <a:t>Wellcome</a:t>
            </a:r>
            <a:r>
              <a:rPr lang="en-GB" sz="1400" dirty="0"/>
              <a:t> Research Fellow and Visiting Lecturer King’s College London</a:t>
            </a:r>
          </a:p>
          <a:p>
            <a:pPr marL="0" lvl="0" indent="0">
              <a:buSzTx/>
              <a:buNone/>
              <a:defRPr sz="1800"/>
            </a:pPr>
            <a:r>
              <a:rPr lang="en-GB" sz="1400" dirty="0"/>
              <a:t>Visiting Senior Lecturer, Institute of Psychiatry, Psychology and Neuroscience, King’s College London </a:t>
            </a:r>
          </a:p>
          <a:p>
            <a:pPr marL="0" lvl="0" indent="0">
              <a:buSzTx/>
              <a:buNone/>
              <a:defRPr sz="1800"/>
            </a:pPr>
            <a:r>
              <a:rPr lang="en-GB" sz="1400" dirty="0"/>
              <a:t>Research Affiliate, Essex Autonomy Project, University of Essex</a:t>
            </a:r>
          </a:p>
          <a:p>
            <a:pPr marL="0" lvl="0" indent="0">
              <a:spcBef>
                <a:spcPts val="400"/>
              </a:spcBef>
              <a:buSzTx/>
              <a:buNone/>
              <a:defRPr sz="1800"/>
            </a:pPr>
            <a:r>
              <a:rPr lang="en-GB" sz="1400" dirty="0"/>
              <a:t>alex.ruckkeene@39essex.com</a:t>
            </a:r>
          </a:p>
          <a:p>
            <a:pPr marL="0" lvl="0" indent="0">
              <a:spcBef>
                <a:spcPts val="400"/>
              </a:spcBef>
              <a:buSzTx/>
              <a:buNone/>
              <a:defRPr sz="1800"/>
            </a:pPr>
            <a:r>
              <a:rPr lang="en-GB" sz="1400" dirty="0"/>
              <a:t>@</a:t>
            </a:r>
            <a:r>
              <a:rPr lang="en-GB" sz="1400" dirty="0" err="1"/>
              <a:t>capacitylaw</a:t>
            </a:r>
            <a:r>
              <a:rPr lang="en-GB" sz="1400" dirty="0"/>
              <a:t> </a:t>
            </a:r>
          </a:p>
          <a:p>
            <a:pPr marL="0" lvl="0" indent="0">
              <a:spcBef>
                <a:spcPts val="400"/>
              </a:spcBef>
              <a:buSzTx/>
              <a:buNone/>
              <a:defRPr sz="1800"/>
            </a:pPr>
            <a:endParaRPr sz="2200" dirty="0"/>
          </a:p>
        </p:txBody>
      </p:sp>
      <p:sp>
        <p:nvSpPr>
          <p:cNvPr id="10" name="Shape 10"/>
          <p:cNvSpPr>
            <a:spLocks noGrp="1"/>
          </p:cNvSpPr>
          <p:nvPr>
            <p:ph type="title" idx="4294967295"/>
          </p:nvPr>
        </p:nvSpPr>
        <p:spPr>
          <a:xfrm>
            <a:off x="539750" y="692150"/>
            <a:ext cx="7772400" cy="2449513"/>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normAutofit/>
          </a:bodyPr>
          <a:lstStyle>
            <a:lvl1pPr algn="l">
              <a:defRPr sz="3600">
                <a:latin typeface="Arial Bold"/>
                <a:ea typeface="Arial Bold"/>
                <a:cs typeface="Arial Bold"/>
                <a:sym typeface="Arial Bold"/>
              </a:defRPr>
            </a:lvl1pPr>
          </a:lstStyle>
          <a:p>
            <a:pPr lvl="0">
              <a:defRPr sz="1800"/>
            </a:pPr>
            <a:r>
              <a:rPr lang="en-GB" sz="3200" b="1" dirty="0"/>
              <a:t>The MCA </a:t>
            </a:r>
            <a:r>
              <a:rPr lang="en-GB" sz="3200" b="1" dirty="0" smtClean="0"/>
              <a:t>and 16-17 year olds</a:t>
            </a:r>
            <a:endParaRPr sz="5400" dirty="0"/>
          </a:p>
        </p:txBody>
      </p:sp>
    </p:spTree>
    <p:extLst>
      <p:ext uri="{BB962C8B-B14F-4D97-AF65-F5344CB8AC3E}">
        <p14:creationId xmlns:p14="http://schemas.microsoft.com/office/powerpoint/2010/main" val="2368007463"/>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hape 27"/>
          <p:cNvSpPr>
            <a:spLocks noGrp="1"/>
          </p:cNvSpPr>
          <p:nvPr>
            <p:ph type="title" idx="4294967295"/>
          </p:nvPr>
        </p:nvSpPr>
        <p:spPr>
          <a:xfrm>
            <a:off x="457200" y="274637"/>
            <a:ext cx="8229600" cy="11430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defRPr sz="3200">
                <a:latin typeface="Arial Bold"/>
                <a:ea typeface="Arial Bold"/>
                <a:cs typeface="Arial Bold"/>
                <a:sym typeface="Arial Bold"/>
              </a:defRPr>
            </a:lvl1pPr>
          </a:lstStyle>
          <a:p>
            <a:pPr lvl="0">
              <a:defRPr sz="1800"/>
            </a:pPr>
            <a:r>
              <a:rPr lang="en-GB" sz="2800" dirty="0" smtClean="0"/>
              <a:t>Which court? (2) </a:t>
            </a:r>
            <a:endParaRPr sz="2800" dirty="0"/>
          </a:p>
        </p:txBody>
      </p:sp>
      <p:sp>
        <p:nvSpPr>
          <p:cNvPr id="28" name="Shape 28"/>
          <p:cNvSpPr>
            <a:spLocks noGrp="1"/>
          </p:cNvSpPr>
          <p:nvPr>
            <p:ph type="body" idx="4294967295"/>
          </p:nvPr>
        </p:nvSpPr>
        <p:spPr>
          <a:xfrm>
            <a:off x="395536" y="1268760"/>
            <a:ext cx="8280920" cy="4896544"/>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fontScale="55000" lnSpcReduction="20000"/>
          </a:bodyPr>
          <a:lstStyle/>
          <a:p>
            <a:r>
              <a:rPr lang="en-GB" dirty="0" smtClean="0"/>
              <a:t>High Court/Family Court or Court of Protection? The factors </a:t>
            </a:r>
          </a:p>
          <a:p>
            <a:pPr marL="0" indent="0">
              <a:buNone/>
            </a:pPr>
            <a:endParaRPr lang="en-GB" dirty="0"/>
          </a:p>
          <a:p>
            <a:pPr marL="539750" indent="0">
              <a:buNone/>
            </a:pPr>
            <a:r>
              <a:rPr lang="en-GB" dirty="0" smtClean="0"/>
              <a:t>One</a:t>
            </a:r>
            <a:r>
              <a:rPr lang="en-GB" dirty="0"/>
              <a:t>, is the child over 16?  Otherwise of course, there is no power.  Two, does the child manifestly lack capacity in respect of the principal decisions which are to be made in the Children Act proceedings?  Three, are the disabilities which give rise to lack of capacity lifelong or at least long-term?  Four, can the decisions which arise in respect of the child's welfare all be taken and all issues resolved during the child's minority?  Five, does the Court of Protection have powers or procedures more appropriate to the resolution of outstanding issues than are available under the Children Act?  Six, can the child's welfare needs be fully met by the exercise of Court of Protection powers?  These provisional thoughts are intended to put some flesh on to the provisions of Article 3(3); no doubt, other issues will arise in other cases.  </a:t>
            </a:r>
            <a:r>
              <a:rPr lang="en-GB" dirty="0">
                <a:solidFill>
                  <a:srgbClr val="FF0000"/>
                </a:solidFill>
              </a:rPr>
              <a:t>The essential thrust, however, is whether looking at the individual needs of the specific young person, it can be said that their welfare will be better safeguarded within the Court of Protection than it would be under the Children Act. </a:t>
            </a:r>
            <a:endParaRPr lang="en-GB" dirty="0" smtClean="0">
              <a:solidFill>
                <a:srgbClr val="FF0000"/>
              </a:solidFill>
            </a:endParaRPr>
          </a:p>
          <a:p>
            <a:pPr marL="0" indent="0">
              <a:buNone/>
            </a:pPr>
            <a:endParaRPr lang="en-GB" dirty="0" smtClean="0"/>
          </a:p>
          <a:p>
            <a:r>
              <a:rPr lang="en-GB" dirty="0"/>
              <a:t>B (A Local Authority) v RM &amp; </a:t>
            </a:r>
            <a:r>
              <a:rPr lang="en-GB" dirty="0" err="1"/>
              <a:t>Ors</a:t>
            </a:r>
            <a:r>
              <a:rPr lang="en-GB" dirty="0"/>
              <a:t> [2010] EWHC 3802 (Fam) (15 October 2010) </a:t>
            </a:r>
          </a:p>
          <a:p>
            <a:endParaRPr lang="en-GB" dirty="0"/>
          </a:p>
          <a:p>
            <a:endParaRPr lang="en-GB" dirty="0"/>
          </a:p>
          <a:p>
            <a:endParaRPr lang="en-GB" dirty="0"/>
          </a:p>
          <a:p>
            <a:endParaRPr lang="en-GB" dirty="0"/>
          </a:p>
          <a:p>
            <a:endParaRPr lang="en-GB" dirty="0"/>
          </a:p>
          <a:p>
            <a:endParaRPr lang="en-GB" dirty="0"/>
          </a:p>
          <a:p>
            <a:endParaRPr lang="en-GB" dirty="0"/>
          </a:p>
          <a:p>
            <a:pPr marL="0" indent="0">
              <a:buNone/>
            </a:pPr>
            <a:endParaRPr lang="en-GB" sz="3600" dirty="0"/>
          </a:p>
          <a:p>
            <a:endParaRPr lang="en-GB" dirty="0"/>
          </a:p>
          <a:p>
            <a:endParaRPr lang="en-GB" dirty="0"/>
          </a:p>
          <a:p>
            <a:endParaRPr lang="en-GB" dirty="0"/>
          </a:p>
          <a:p>
            <a:pPr marL="0" lvl="0" indent="0">
              <a:buNone/>
            </a:pPr>
            <a:endParaRPr lang="en-GB" sz="2000" dirty="0"/>
          </a:p>
          <a:p>
            <a:pPr marL="192881" lvl="0" indent="-192881">
              <a:spcBef>
                <a:spcPts val="400"/>
              </a:spcBef>
              <a:buChar char="•"/>
              <a:defRPr sz="1800"/>
            </a:pPr>
            <a:endParaRPr lang="en-GB" dirty="0"/>
          </a:p>
        </p:txBody>
      </p:sp>
    </p:spTree>
    <p:extLst>
      <p:ext uri="{BB962C8B-B14F-4D97-AF65-F5344CB8AC3E}">
        <p14:creationId xmlns:p14="http://schemas.microsoft.com/office/powerpoint/2010/main" val="4218943061"/>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519736" y="116632"/>
            <a:ext cx="8229600" cy="1143000"/>
          </a:xfrm>
        </p:spPr>
        <p:txBody>
          <a:bodyPr/>
          <a:lstStyle/>
          <a:p>
            <a:r>
              <a:rPr lang="en-US" dirty="0"/>
              <a:t>Keeping yourself up-to-date</a:t>
            </a:r>
          </a:p>
        </p:txBody>
      </p:sp>
      <p:sp>
        <p:nvSpPr>
          <p:cNvPr id="3075" name="Rectangle 3"/>
          <p:cNvSpPr>
            <a:spLocks noGrp="1" noChangeArrowheads="1"/>
          </p:cNvSpPr>
          <p:nvPr>
            <p:ph type="body" idx="1"/>
          </p:nvPr>
        </p:nvSpPr>
        <p:spPr>
          <a:xfrm>
            <a:off x="457200" y="1600200"/>
            <a:ext cx="8363272" cy="3484983"/>
          </a:xfrm>
        </p:spPr>
        <p:txBody>
          <a:bodyPr/>
          <a:lstStyle/>
          <a:p>
            <a:endParaRPr lang="en-US" sz="900" dirty="0"/>
          </a:p>
          <a:p>
            <a:endParaRPr lang="en-US" sz="900" dirty="0"/>
          </a:p>
          <a:p>
            <a:endParaRPr lang="en-US" sz="900" dirty="0"/>
          </a:p>
          <a:p>
            <a:endParaRPr lang="en-US" sz="900" dirty="0"/>
          </a:p>
          <a:p>
            <a:endParaRPr lang="en-US" sz="900" dirty="0"/>
          </a:p>
          <a:p>
            <a:endParaRPr lang="en-US" sz="900" dirty="0"/>
          </a:p>
          <a:p>
            <a:endParaRPr lang="en-US" sz="900" dirty="0"/>
          </a:p>
          <a:p>
            <a:endParaRPr lang="en-US" sz="900" dirty="0"/>
          </a:p>
          <a:p>
            <a:endParaRPr lang="en-US" sz="900" dirty="0"/>
          </a:p>
          <a:p>
            <a:endParaRPr lang="en-US" sz="900" dirty="0"/>
          </a:p>
          <a:p>
            <a:endParaRPr lang="en-US" sz="900" dirty="0"/>
          </a:p>
          <a:p>
            <a:endParaRPr lang="en-US" sz="900" dirty="0"/>
          </a:p>
          <a:p>
            <a:endParaRPr lang="en-US" sz="900" dirty="0"/>
          </a:p>
          <a:p>
            <a:endParaRPr lang="en-US" sz="900" dirty="0"/>
          </a:p>
          <a:p>
            <a:endParaRPr lang="en-US" sz="900" dirty="0"/>
          </a:p>
          <a:p>
            <a:endParaRPr lang="en-US" sz="900" dirty="0"/>
          </a:p>
          <a:p>
            <a:endParaRPr lang="en-US" sz="900" dirty="0"/>
          </a:p>
          <a:p>
            <a:endParaRPr lang="en-US" sz="900" dirty="0"/>
          </a:p>
          <a:p>
            <a:endParaRPr lang="en-GB" sz="900" dirty="0"/>
          </a:p>
          <a:p>
            <a:endParaRPr lang="en-GB" sz="900" dirty="0"/>
          </a:p>
          <a:p>
            <a:pPr>
              <a:buNone/>
            </a:pPr>
            <a:endParaRPr lang="en-US" sz="800" dirty="0"/>
          </a:p>
          <a:p>
            <a:endParaRPr lang="en-GB" sz="800" dirty="0"/>
          </a:p>
          <a:p>
            <a:endParaRPr lang="en-GB" sz="800" dirty="0"/>
          </a:p>
          <a:p>
            <a:endParaRPr lang="en-GB" sz="800" dirty="0"/>
          </a:p>
          <a:p>
            <a:endParaRPr lang="en-GB" sz="800" dirty="0"/>
          </a:p>
          <a:p>
            <a:pPr algn="just">
              <a:buNone/>
            </a:pPr>
            <a:endParaRPr lang="en-US" sz="800" dirty="0"/>
          </a:p>
          <a:p>
            <a:pPr>
              <a:buNone/>
            </a:pPr>
            <a:endParaRPr lang="en-US" dirty="0"/>
          </a:p>
        </p:txBody>
      </p:sp>
      <p:sp>
        <p:nvSpPr>
          <p:cNvPr id="5" name="Rectangle 3"/>
          <p:cNvSpPr txBox="1">
            <a:spLocks noChangeArrowheads="1"/>
          </p:cNvSpPr>
          <p:nvPr/>
        </p:nvSpPr>
        <p:spPr bwMode="auto">
          <a:xfrm>
            <a:off x="0" y="5334000"/>
            <a:ext cx="8763000" cy="11045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R="0" lvl="0" algn="l" defTabSz="914400" rtl="0" eaLnBrk="1" fontAlgn="base" latinLnBrk="0" hangingPunct="1">
              <a:lnSpc>
                <a:spcPct val="100000"/>
              </a:lnSpc>
              <a:spcBef>
                <a:spcPct val="20000"/>
              </a:spcBef>
              <a:spcAft>
                <a:spcPct val="0"/>
              </a:spcAft>
              <a:buClrTx/>
              <a:buSzTx/>
              <a:tabLst/>
              <a:defRPr/>
            </a:pPr>
            <a:endParaRPr kumimoji="0" lang="en-US" sz="3200" b="0" i="0" u="none" strike="noStrike" kern="0" cap="none" spc="0" normalizeH="0" baseline="0" noProof="0" dirty="0">
              <a:ln>
                <a:noFill/>
              </a:ln>
              <a:solidFill>
                <a:schemeClr val="tx1"/>
              </a:solidFill>
              <a:effectLst/>
              <a:uLnTx/>
              <a:uFillTx/>
              <a:latin typeface="+mn-lt"/>
              <a:ea typeface="+mn-ea"/>
              <a:cs typeface="+mn-cs"/>
            </a:endParaRPr>
          </a:p>
        </p:txBody>
      </p:sp>
      <p:sp>
        <p:nvSpPr>
          <p:cNvPr id="2" name="Rectangle 1"/>
          <p:cNvSpPr/>
          <p:nvPr/>
        </p:nvSpPr>
        <p:spPr>
          <a:xfrm>
            <a:off x="457200" y="1572786"/>
            <a:ext cx="5122912" cy="3221395"/>
          </a:xfrm>
          <a:prstGeom prst="rect">
            <a:avLst/>
          </a:prstGeom>
        </p:spPr>
        <p:txBody>
          <a:bodyPr wrap="square">
            <a:spAutoFit/>
          </a:bodyPr>
          <a:lstStyle/>
          <a:p>
            <a:pPr marL="192881" lvl="0" indent="-192881">
              <a:spcBef>
                <a:spcPts val="400"/>
              </a:spcBef>
              <a:buChar char="•"/>
              <a:defRPr sz="1800"/>
            </a:pPr>
            <a:r>
              <a:rPr lang="en-GB" dirty="0">
                <a:hlinkClick r:id="rId3"/>
              </a:rPr>
              <a:t>http://www.39essex.com/resources-and-training/mental-capacity-law/</a:t>
            </a:r>
            <a:endParaRPr lang="en-GB" dirty="0"/>
          </a:p>
          <a:p>
            <a:pPr marL="192881" lvl="0" indent="-192881">
              <a:spcBef>
                <a:spcPts val="400"/>
              </a:spcBef>
              <a:buChar char="•"/>
              <a:defRPr sz="1800"/>
            </a:pPr>
            <a:endParaRPr lang="en-GB" dirty="0"/>
          </a:p>
          <a:p>
            <a:pPr marL="192881" lvl="0" indent="-192881">
              <a:spcBef>
                <a:spcPts val="400"/>
              </a:spcBef>
              <a:buChar char="•"/>
              <a:defRPr sz="1800"/>
            </a:pPr>
            <a:r>
              <a:rPr lang="en-GB" dirty="0">
                <a:hlinkClick r:id="rId4"/>
              </a:rPr>
              <a:t>http://www.scie.org.uk/mca-directory/</a:t>
            </a:r>
          </a:p>
          <a:p>
            <a:pPr marL="192881" lvl="0" indent="-192881">
              <a:spcBef>
                <a:spcPts val="400"/>
              </a:spcBef>
              <a:buChar char="•"/>
              <a:defRPr sz="1800"/>
            </a:pPr>
            <a:endParaRPr lang="en-GB" dirty="0">
              <a:hlinkClick r:id="rId4"/>
            </a:endParaRPr>
          </a:p>
          <a:p>
            <a:pPr marL="192881" lvl="0" indent="-192881">
              <a:spcBef>
                <a:spcPts val="400"/>
              </a:spcBef>
              <a:buChar char="•"/>
              <a:defRPr sz="1800"/>
            </a:pPr>
            <a:r>
              <a:rPr lang="en-GB" dirty="0">
                <a:hlinkClick r:id="rId4"/>
              </a:rPr>
              <a:t>www.mclap.org.uk</a:t>
            </a:r>
            <a:endParaRPr lang="en-GB" dirty="0"/>
          </a:p>
          <a:p>
            <a:pPr lvl="0">
              <a:buChar char="•"/>
              <a:defRPr sz="1800"/>
            </a:pPr>
            <a:endParaRPr lang="en-GB" dirty="0"/>
          </a:p>
          <a:p>
            <a:pPr marL="192881" lvl="0" indent="-192881">
              <a:spcBef>
                <a:spcPts val="400"/>
              </a:spcBef>
              <a:buChar char="•"/>
              <a:defRPr sz="1800"/>
            </a:pPr>
            <a:r>
              <a:rPr lang="en-GB" dirty="0">
                <a:hlinkClick r:id="rId5"/>
              </a:rPr>
              <a:t>www.mentalhealthlaw.co.uk</a:t>
            </a:r>
            <a:endParaRPr lang="en-GB" dirty="0"/>
          </a:p>
          <a:p>
            <a:pPr marL="192881" indent="-192881">
              <a:spcBef>
                <a:spcPts val="400"/>
              </a:spcBef>
              <a:buFontTx/>
              <a:buChar char="•"/>
              <a:defRPr sz="1800"/>
            </a:pPr>
            <a:endParaRPr lang="en-GB" dirty="0">
              <a:hlinkClick r:id="" action="ppaction://noaction"/>
            </a:endParaRPr>
          </a:p>
          <a:p>
            <a:pPr marL="192881" indent="-192881">
              <a:spcBef>
                <a:spcPts val="400"/>
              </a:spcBef>
              <a:buFontTx/>
              <a:buChar char="•"/>
              <a:defRPr sz="1800"/>
            </a:pPr>
            <a:r>
              <a:rPr lang="en-GB" dirty="0">
                <a:hlinkClick r:id="" action="ppaction://noaction"/>
              </a:rPr>
              <a:t>www.courtofprotectionhandbook.com</a:t>
            </a:r>
            <a:endParaRPr lang="en-GB" dirty="0"/>
          </a:p>
        </p:txBody>
      </p:sp>
      <p:pic>
        <p:nvPicPr>
          <p:cNvPr id="3" name="Picture 2" descr="http://ecx.images-amazon.com/images/I/4106WnkUM-L._SX337_BO1,204,203,200_.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04047" y="1060648"/>
            <a:ext cx="1588717" cy="233855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descr="https://courtofprotectionhandbook.files.wordpress.com/2016/11/cop-jpeg.png?w=728&amp;h=1033">
            <a:hlinkClick r:id="rId7"/>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580112" y="1927210"/>
            <a:ext cx="1770699" cy="251254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Assessment of Mental Capacity"/>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281285" y="3286605"/>
            <a:ext cx="1775087" cy="266429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 xmlns:a16="http://schemas.microsoft.com/office/drawing/2014/main" id="{0F81ABEB-E0FB-4CE5-AD64-B126DD45FD99}"/>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096463" y="3907532"/>
            <a:ext cx="1896105" cy="2852936"/>
          </a:xfrm>
          <a:prstGeom prst="rect">
            <a:avLst/>
          </a:prstGeom>
        </p:spPr>
      </p:pic>
    </p:spTree>
    <p:extLst>
      <p:ext uri="{BB962C8B-B14F-4D97-AF65-F5344CB8AC3E}">
        <p14:creationId xmlns:p14="http://schemas.microsoft.com/office/powerpoint/2010/main" val="2038624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755576" y="1988840"/>
            <a:ext cx="7772400" cy="1500187"/>
          </a:xfrm>
        </p:spPr>
        <p:txBody>
          <a:bodyPr/>
          <a:lstStyle/>
          <a:p>
            <a:pPr algn="ctr"/>
            <a:r>
              <a:rPr lang="en-GB" sz="2800" dirty="0">
                <a:solidFill>
                  <a:srgbClr val="AF986E"/>
                </a:solidFill>
                <a:latin typeface="Arial Bold"/>
                <a:ea typeface="Arial Bold"/>
                <a:cs typeface="Arial Bold"/>
                <a:sym typeface="Arial Bold"/>
              </a:rPr>
              <a:t>Caveat: everything that follows is to be read subject to what the Supreme Court says in </a:t>
            </a:r>
            <a:r>
              <a:rPr lang="en-GB" sz="2800" i="1" dirty="0">
                <a:solidFill>
                  <a:srgbClr val="AF986E"/>
                </a:solidFill>
                <a:latin typeface="Arial Bold"/>
                <a:ea typeface="Arial Bold"/>
                <a:cs typeface="Arial Bold"/>
                <a:sym typeface="Arial Bold"/>
              </a:rPr>
              <a:t>Re </a:t>
            </a:r>
            <a:r>
              <a:rPr lang="en-GB" sz="2800" i="1" dirty="0" smtClean="0">
                <a:solidFill>
                  <a:srgbClr val="AF986E"/>
                </a:solidFill>
                <a:latin typeface="Arial Bold"/>
                <a:ea typeface="Arial Bold"/>
                <a:cs typeface="Arial Bold"/>
                <a:sym typeface="Arial Bold"/>
              </a:rPr>
              <a:t>D</a:t>
            </a:r>
            <a:r>
              <a:rPr lang="en-GB" sz="2800" dirty="0" smtClean="0">
                <a:solidFill>
                  <a:srgbClr val="AF986E"/>
                </a:solidFill>
                <a:latin typeface="Arial Bold"/>
                <a:ea typeface="Arial Bold"/>
                <a:cs typeface="Arial Bold"/>
                <a:sym typeface="Arial Bold"/>
              </a:rPr>
              <a:t>: judgment still awaited</a:t>
            </a:r>
            <a:endParaRPr lang="en-GB" sz="2800" dirty="0">
              <a:solidFill>
                <a:srgbClr val="AF986E"/>
              </a:solidFill>
              <a:latin typeface="Arial Bold"/>
              <a:ea typeface="Arial Bold"/>
              <a:cs typeface="Arial Bold"/>
              <a:sym typeface="Arial Bold"/>
            </a:endParaRPr>
          </a:p>
        </p:txBody>
      </p:sp>
    </p:spTree>
    <p:extLst>
      <p:ext uri="{BB962C8B-B14F-4D97-AF65-F5344CB8AC3E}">
        <p14:creationId xmlns:p14="http://schemas.microsoft.com/office/powerpoint/2010/main" val="1507334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Shape 28"/>
          <p:cNvSpPr>
            <a:spLocks noGrp="1"/>
          </p:cNvSpPr>
          <p:nvPr>
            <p:ph idx="1"/>
          </p:nvPr>
        </p:nvSpPr>
        <p:spPr>
          <a:prstGeom prst="rect">
            <a:avLst/>
          </a:prstGeom>
          <a:ln w="12700">
            <a:miter lim="400000"/>
          </a:ln>
          <a:extLst>
            <a:ext uri="{C572A759-6A51-4108-AA02-DFA0A04FC94B}">
              <ma14:wrappingTextBoxFlag xmlns="" xmlns:ma14="http://schemas.microsoft.com/office/mac/drawingml/2011/main" val="1"/>
            </a:ext>
          </a:extLst>
        </p:spPr>
        <p:txBody>
          <a:bodyPr lIns="0" tIns="0" rIns="0" bIns="0">
            <a:normAutofit/>
          </a:bodyPr>
          <a:lstStyle/>
          <a:p>
            <a:r>
              <a:rPr lang="en-US" sz="2300" dirty="0" smtClean="0"/>
              <a:t>MCA 2005 applies to 16/17 year olds in the same way that it does to adults except: </a:t>
            </a:r>
          </a:p>
          <a:p>
            <a:pPr marL="457200" lvl="1" indent="0">
              <a:buNone/>
            </a:pPr>
            <a:endParaRPr lang="en-US" sz="1900" dirty="0" smtClean="0"/>
          </a:p>
          <a:p>
            <a:pPr lvl="1"/>
            <a:r>
              <a:rPr lang="en-US" sz="1900" dirty="0" smtClean="0"/>
              <a:t>Cannot make advance decision to refuse treatment (but could make advance statement) </a:t>
            </a:r>
          </a:p>
          <a:p>
            <a:pPr lvl="1"/>
            <a:endParaRPr lang="en-US" sz="1900" dirty="0" smtClean="0"/>
          </a:p>
          <a:p>
            <a:pPr lvl="1"/>
            <a:r>
              <a:rPr lang="en-US" sz="1900" dirty="0" smtClean="0"/>
              <a:t>Cannot grant power of attorney (or be an attorney) </a:t>
            </a:r>
          </a:p>
          <a:p>
            <a:pPr marL="457200" lvl="1" indent="0">
              <a:buNone/>
            </a:pPr>
            <a:endParaRPr lang="en-US" sz="1900" dirty="0" smtClean="0"/>
          </a:p>
          <a:p>
            <a:pPr lvl="1"/>
            <a:r>
              <a:rPr lang="en-US" sz="1900" dirty="0" smtClean="0"/>
              <a:t>Cannot make statutory will </a:t>
            </a:r>
            <a:endParaRPr lang="en-US" sz="1900" dirty="0" smtClean="0"/>
          </a:p>
          <a:p>
            <a:pPr lvl="1"/>
            <a:endParaRPr lang="en-US" sz="1900" dirty="0" smtClean="0"/>
          </a:p>
          <a:p>
            <a:r>
              <a:rPr lang="en-US" sz="2300" dirty="0" smtClean="0"/>
              <a:t>Other legislation also differentiates between 16/17 year olds and those over 18 – e.g. marriage / voting </a:t>
            </a:r>
          </a:p>
          <a:p>
            <a:pPr marL="0" indent="0">
              <a:buNone/>
            </a:pPr>
            <a:endParaRPr lang="en-US" sz="2300" dirty="0" smtClean="0"/>
          </a:p>
          <a:p>
            <a:pPr lvl="1"/>
            <a:endParaRPr lang="en-US" sz="1900" dirty="0" smtClean="0"/>
          </a:p>
          <a:p>
            <a:pPr lvl="1"/>
            <a:endParaRPr lang="en-US" sz="1900" dirty="0"/>
          </a:p>
          <a:p>
            <a:pPr algn="just"/>
            <a:endParaRPr lang="en-GB" sz="2200" dirty="0"/>
          </a:p>
          <a:p>
            <a:pPr>
              <a:buFont typeface="Arial" panose="020B0604020202020204" pitchFamily="34" charset="0"/>
              <a:buChar char="•"/>
            </a:pPr>
            <a:endParaRPr lang="en-GB" dirty="0"/>
          </a:p>
          <a:p>
            <a:pPr>
              <a:buFont typeface="Arial" panose="020B0604020202020204" pitchFamily="34" charset="0"/>
              <a:buChar char="•"/>
            </a:pPr>
            <a:endParaRPr lang="en-GB" dirty="0"/>
          </a:p>
          <a:p>
            <a:pPr>
              <a:buFont typeface="Arial" panose="020B0604020202020204" pitchFamily="34" charset="0"/>
              <a:buChar char="•"/>
            </a:pPr>
            <a:endParaRPr lang="en-GB" dirty="0"/>
          </a:p>
          <a:p>
            <a:pPr marL="192881" lvl="0" indent="-192881">
              <a:spcBef>
                <a:spcPts val="400"/>
              </a:spcBef>
              <a:buChar char="•"/>
              <a:defRPr sz="1800"/>
            </a:pPr>
            <a:endParaRPr lang="en-GB" dirty="0"/>
          </a:p>
        </p:txBody>
      </p:sp>
      <p:sp>
        <p:nvSpPr>
          <p:cNvPr id="27" name="Shape 27"/>
          <p:cNvSpPr>
            <a:spLocks noGrp="1"/>
          </p:cNvSpPr>
          <p:nvPr>
            <p:ph type="title"/>
          </p:nvPr>
        </p:nvSpPr>
        <p:spPr>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normAutofit/>
          </a:bodyPr>
          <a:lstStyle>
            <a:lvl1pPr>
              <a:defRPr sz="3200">
                <a:latin typeface="Arial Bold"/>
                <a:ea typeface="Arial Bold"/>
                <a:cs typeface="Arial Bold"/>
                <a:sym typeface="Arial Bold"/>
              </a:defRPr>
            </a:lvl1pPr>
          </a:lstStyle>
          <a:p>
            <a:pPr lvl="0" algn="ctr">
              <a:defRPr sz="1800"/>
            </a:pPr>
            <a:r>
              <a:rPr lang="en-GB" sz="2800" dirty="0" smtClean="0"/>
              <a:t>The starting point </a:t>
            </a:r>
            <a:endParaRPr sz="2800" dirty="0"/>
          </a:p>
        </p:txBody>
      </p:sp>
    </p:spTree>
    <p:extLst>
      <p:ext uri="{BB962C8B-B14F-4D97-AF65-F5344CB8AC3E}">
        <p14:creationId xmlns:p14="http://schemas.microsoft.com/office/powerpoint/2010/main" val="2025514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Shape 28"/>
          <p:cNvSpPr>
            <a:spLocks noGrp="1"/>
          </p:cNvSpPr>
          <p:nvPr>
            <p:ph idx="1"/>
          </p:nvPr>
        </p:nvSpPr>
        <p:spPr>
          <a:prstGeom prst="rect">
            <a:avLst/>
          </a:prstGeom>
          <a:ln w="12700">
            <a:miter lim="400000"/>
          </a:ln>
          <a:extLst>
            <a:ext uri="{C572A759-6A51-4108-AA02-DFA0A04FC94B}">
              <ma14:wrappingTextBoxFlag xmlns="" xmlns:ma14="http://schemas.microsoft.com/office/mac/drawingml/2011/main" val="1"/>
            </a:ext>
          </a:extLst>
        </p:spPr>
        <p:txBody>
          <a:bodyPr lIns="0" tIns="0" rIns="0" bIns="0">
            <a:normAutofit lnSpcReduction="10000"/>
          </a:bodyPr>
          <a:lstStyle/>
          <a:p>
            <a:r>
              <a:rPr lang="en-US" sz="2400" dirty="0" smtClean="0"/>
              <a:t>Is the test </a:t>
            </a:r>
            <a:r>
              <a:rPr lang="en-US" sz="2400" i="1" dirty="0" err="1" smtClean="0"/>
              <a:t>Gillick</a:t>
            </a:r>
            <a:r>
              <a:rPr lang="en-US" sz="2400" i="1" dirty="0" smtClean="0"/>
              <a:t> </a:t>
            </a:r>
            <a:r>
              <a:rPr lang="en-US" sz="2400" dirty="0" smtClean="0"/>
              <a:t>competence or s.2 MCA post-16? </a:t>
            </a:r>
          </a:p>
          <a:p>
            <a:endParaRPr lang="en-US" sz="2400" dirty="0" smtClean="0"/>
          </a:p>
          <a:p>
            <a:r>
              <a:rPr lang="en-US" sz="2400" i="1" dirty="0" err="1" smtClean="0"/>
              <a:t>Gillick</a:t>
            </a:r>
            <a:r>
              <a:rPr lang="en-US" sz="2400" i="1" dirty="0" smtClean="0"/>
              <a:t> </a:t>
            </a:r>
            <a:r>
              <a:rPr lang="en-US" sz="2400" dirty="0" smtClean="0"/>
              <a:t>competence and s.2 coming closer together (see e.g. </a:t>
            </a:r>
            <a:r>
              <a:rPr lang="en-GB" sz="2400" i="1" dirty="0"/>
              <a:t>Re S (Child as parent: Adoption: Consent</a:t>
            </a:r>
            <a:r>
              <a:rPr lang="en-GB" sz="2400" i="1" dirty="0" smtClean="0"/>
              <a:t>) </a:t>
            </a:r>
            <a:r>
              <a:rPr lang="en-GB" sz="2400" dirty="0"/>
              <a:t>[2017] EWHC 2729 (Fam</a:t>
            </a:r>
            <a:r>
              <a:rPr lang="en-GB" sz="2400" dirty="0" smtClean="0"/>
              <a:t>))</a:t>
            </a:r>
            <a:r>
              <a:rPr lang="en-US" sz="2400" dirty="0" smtClean="0"/>
              <a:t>, but still different tests </a:t>
            </a:r>
          </a:p>
          <a:p>
            <a:pPr lvl="1"/>
            <a:r>
              <a:rPr lang="en-US" sz="2400" dirty="0" smtClean="0"/>
              <a:t>No presumption of </a:t>
            </a:r>
            <a:r>
              <a:rPr lang="en-US" sz="2400" i="1" dirty="0" err="1" smtClean="0"/>
              <a:t>Gillick</a:t>
            </a:r>
            <a:r>
              <a:rPr lang="en-US" sz="2400" dirty="0"/>
              <a:t> </a:t>
            </a:r>
            <a:r>
              <a:rPr lang="en-US" sz="2400" dirty="0" smtClean="0"/>
              <a:t>competence</a:t>
            </a:r>
          </a:p>
          <a:p>
            <a:pPr lvl="1"/>
            <a:r>
              <a:rPr lang="en-US" sz="2400" dirty="0" smtClean="0"/>
              <a:t>No requirement that inability to make decision caused by impairment or disturbance in the functioning of the mind or brain </a:t>
            </a:r>
          </a:p>
          <a:p>
            <a:pPr marL="0" indent="0">
              <a:buNone/>
            </a:pPr>
            <a:endParaRPr lang="en-US" sz="2400" dirty="0" smtClean="0"/>
          </a:p>
          <a:p>
            <a:r>
              <a:rPr lang="en-US" sz="2400" dirty="0" smtClean="0"/>
              <a:t>General </a:t>
            </a:r>
            <a:r>
              <a:rPr lang="en-US" sz="2400" dirty="0"/>
              <a:t>understanding that s.2, but thrown into doubt by </a:t>
            </a:r>
            <a:r>
              <a:rPr lang="en-US" sz="2400" i="1" dirty="0"/>
              <a:t>Re D </a:t>
            </a:r>
            <a:r>
              <a:rPr lang="en-US" sz="2400" dirty="0"/>
              <a:t>[2017] EWCA </a:t>
            </a:r>
            <a:r>
              <a:rPr lang="en-US" sz="2400" dirty="0" err="1"/>
              <a:t>Civ</a:t>
            </a:r>
            <a:r>
              <a:rPr lang="en-US" sz="2400" dirty="0"/>
              <a:t> 1695 </a:t>
            </a:r>
            <a:endParaRPr lang="en-US" sz="2400" i="1" dirty="0"/>
          </a:p>
          <a:p>
            <a:endParaRPr lang="en-US" sz="1900" dirty="0" smtClean="0"/>
          </a:p>
          <a:p>
            <a:pPr lvl="1"/>
            <a:endParaRPr lang="en-US" sz="1900" dirty="0" smtClean="0"/>
          </a:p>
          <a:p>
            <a:pPr lvl="1"/>
            <a:endParaRPr lang="en-US" sz="1900" dirty="0"/>
          </a:p>
          <a:p>
            <a:pPr algn="just"/>
            <a:endParaRPr lang="en-GB" sz="2200" dirty="0"/>
          </a:p>
          <a:p>
            <a:pPr>
              <a:buFont typeface="Arial" panose="020B0604020202020204" pitchFamily="34" charset="0"/>
              <a:buChar char="•"/>
            </a:pPr>
            <a:endParaRPr lang="en-GB" dirty="0"/>
          </a:p>
          <a:p>
            <a:pPr>
              <a:buFont typeface="Arial" panose="020B0604020202020204" pitchFamily="34" charset="0"/>
              <a:buChar char="•"/>
            </a:pPr>
            <a:endParaRPr lang="en-GB" dirty="0"/>
          </a:p>
          <a:p>
            <a:pPr>
              <a:buFont typeface="Arial" panose="020B0604020202020204" pitchFamily="34" charset="0"/>
              <a:buChar char="•"/>
            </a:pPr>
            <a:endParaRPr lang="en-GB" dirty="0"/>
          </a:p>
          <a:p>
            <a:pPr marL="192881" lvl="0" indent="-192881">
              <a:spcBef>
                <a:spcPts val="400"/>
              </a:spcBef>
              <a:buChar char="•"/>
              <a:defRPr sz="1800"/>
            </a:pPr>
            <a:endParaRPr lang="en-GB" dirty="0"/>
          </a:p>
        </p:txBody>
      </p:sp>
      <p:sp>
        <p:nvSpPr>
          <p:cNvPr id="27" name="Shape 27"/>
          <p:cNvSpPr>
            <a:spLocks noGrp="1"/>
          </p:cNvSpPr>
          <p:nvPr>
            <p:ph type="title"/>
          </p:nvPr>
        </p:nvSpPr>
        <p:spPr>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normAutofit/>
          </a:bodyPr>
          <a:lstStyle>
            <a:lvl1pPr>
              <a:defRPr sz="3200">
                <a:latin typeface="Arial Bold"/>
                <a:ea typeface="Arial Bold"/>
                <a:cs typeface="Arial Bold"/>
                <a:sym typeface="Arial Bold"/>
              </a:defRPr>
            </a:lvl1pPr>
          </a:lstStyle>
          <a:p>
            <a:pPr lvl="0" algn="ctr">
              <a:defRPr sz="1800"/>
            </a:pPr>
            <a:r>
              <a:rPr lang="en-GB" sz="2800" dirty="0" smtClean="0"/>
              <a:t>Wild cards (1): </a:t>
            </a:r>
            <a:r>
              <a:rPr lang="en-GB" sz="2800" i="1" dirty="0" err="1" smtClean="0"/>
              <a:t>Gillick</a:t>
            </a:r>
            <a:r>
              <a:rPr lang="en-GB" sz="2800" dirty="0" smtClean="0"/>
              <a:t> or the MCA</a:t>
            </a:r>
            <a:endParaRPr sz="2800" dirty="0"/>
          </a:p>
        </p:txBody>
      </p:sp>
    </p:spTree>
    <p:extLst>
      <p:ext uri="{BB962C8B-B14F-4D97-AF65-F5344CB8AC3E}">
        <p14:creationId xmlns:p14="http://schemas.microsoft.com/office/powerpoint/2010/main" val="3816495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Shape 28"/>
          <p:cNvSpPr>
            <a:spLocks noGrp="1"/>
          </p:cNvSpPr>
          <p:nvPr>
            <p:ph idx="1"/>
          </p:nvPr>
        </p:nvSpPr>
        <p:spPr>
          <a:xfrm>
            <a:off x="457200" y="1600200"/>
            <a:ext cx="8229600" cy="5141168"/>
          </a:xfrm>
          <a:prstGeom prst="rect">
            <a:avLst/>
          </a:prstGeom>
          <a:ln w="12700">
            <a:miter lim="400000"/>
          </a:ln>
          <a:extLst>
            <a:ext uri="{C572A759-6A51-4108-AA02-DFA0A04FC94B}">
              <ma14:wrappingTextBoxFlag xmlns="" xmlns:ma14="http://schemas.microsoft.com/office/mac/drawingml/2011/main" val="1"/>
            </a:ext>
          </a:extLst>
        </p:spPr>
        <p:txBody>
          <a:bodyPr lIns="0" tIns="0" rIns="0" bIns="0">
            <a:normAutofit fontScale="62500" lnSpcReduction="20000"/>
          </a:bodyPr>
          <a:lstStyle/>
          <a:p>
            <a:r>
              <a:rPr lang="en-GB" sz="2900" dirty="0" smtClean="0"/>
              <a:t>16/17 year old unable to make decision, but not because of MCA impairment/disturbance</a:t>
            </a:r>
          </a:p>
          <a:p>
            <a:endParaRPr lang="en-GB" sz="2900" dirty="0" smtClean="0"/>
          </a:p>
          <a:p>
            <a:r>
              <a:rPr lang="en-GB" sz="2900" dirty="0" smtClean="0"/>
              <a:t>A category identified in guidance (e.g. MCA and MHA Codes of Practice) but not in case-law</a:t>
            </a:r>
          </a:p>
          <a:p>
            <a:endParaRPr lang="en-GB" sz="2900" dirty="0" smtClean="0"/>
          </a:p>
          <a:p>
            <a:r>
              <a:rPr lang="en-GB" sz="2900" dirty="0" smtClean="0"/>
              <a:t>Two questions</a:t>
            </a:r>
          </a:p>
          <a:p>
            <a:endParaRPr lang="en-GB" sz="2900" dirty="0" smtClean="0"/>
          </a:p>
          <a:p>
            <a:pPr lvl="1"/>
            <a:r>
              <a:rPr lang="en-GB" sz="2900" dirty="0" smtClean="0"/>
              <a:t>Do they really exist, bearing in mind s.1(3) MCA support principle? </a:t>
            </a:r>
          </a:p>
          <a:p>
            <a:endParaRPr lang="en-GB" sz="2900" dirty="0" smtClean="0"/>
          </a:p>
          <a:p>
            <a:pPr lvl="1"/>
            <a:r>
              <a:rPr lang="en-GB" sz="2900" dirty="0" smtClean="0"/>
              <a:t>How do they differ from the ‘vulnerable adult’ identified for purposes of the inherent jurisdiction: </a:t>
            </a:r>
            <a:r>
              <a:rPr lang="en-GB" sz="2900" i="1" dirty="0" smtClean="0"/>
              <a:t>Re DL </a:t>
            </a:r>
            <a:r>
              <a:rPr lang="en-GB" sz="2900" dirty="0" smtClean="0"/>
              <a:t>“</a:t>
            </a:r>
            <a:r>
              <a:rPr lang="en-GB" sz="2900" i="1" dirty="0" smtClean="0"/>
              <a:t>an adult </a:t>
            </a:r>
            <a:r>
              <a:rPr lang="en-GB" sz="2900" i="1" dirty="0"/>
              <a:t>whose autonomy has been compromised by a reason other than mental incapacity because they are … (a) under constraint; or (b) subject to coercion or undue influence; or (c) for some other reason deprived of the capacity to make the relevant decision or disabled from making a free choice, or incapacitated or disabled from giving or expressing a real and genuine consent</a:t>
            </a:r>
            <a:r>
              <a:rPr lang="en-GB" sz="2900" dirty="0" smtClean="0"/>
              <a:t>”? </a:t>
            </a:r>
          </a:p>
          <a:p>
            <a:pPr lvl="1"/>
            <a:endParaRPr lang="en-GB" sz="1900" dirty="0" smtClean="0"/>
          </a:p>
          <a:p>
            <a:endParaRPr lang="en-GB" sz="2300" dirty="0" smtClean="0"/>
          </a:p>
          <a:p>
            <a:pPr marL="457200" lvl="1" indent="0">
              <a:buNone/>
            </a:pPr>
            <a:r>
              <a:rPr lang="en-GB" sz="1900" dirty="0" smtClean="0"/>
              <a:t> </a:t>
            </a:r>
            <a:endParaRPr lang="en-US" sz="1600" i="1" dirty="0"/>
          </a:p>
          <a:p>
            <a:endParaRPr lang="en-US" sz="1900" dirty="0" smtClean="0"/>
          </a:p>
          <a:p>
            <a:pPr lvl="1"/>
            <a:endParaRPr lang="en-US" sz="1900" dirty="0" smtClean="0"/>
          </a:p>
          <a:p>
            <a:pPr lvl="1"/>
            <a:endParaRPr lang="en-US" sz="1900" dirty="0"/>
          </a:p>
          <a:p>
            <a:pPr algn="just"/>
            <a:endParaRPr lang="en-GB" sz="2200" dirty="0"/>
          </a:p>
          <a:p>
            <a:pPr>
              <a:buFont typeface="Arial" panose="020B0604020202020204" pitchFamily="34" charset="0"/>
              <a:buChar char="•"/>
            </a:pPr>
            <a:endParaRPr lang="en-GB" dirty="0"/>
          </a:p>
          <a:p>
            <a:pPr>
              <a:buFont typeface="Arial" panose="020B0604020202020204" pitchFamily="34" charset="0"/>
              <a:buChar char="•"/>
            </a:pPr>
            <a:endParaRPr lang="en-GB" dirty="0"/>
          </a:p>
          <a:p>
            <a:pPr>
              <a:buFont typeface="Arial" panose="020B0604020202020204" pitchFamily="34" charset="0"/>
              <a:buChar char="•"/>
            </a:pPr>
            <a:endParaRPr lang="en-GB" dirty="0"/>
          </a:p>
          <a:p>
            <a:pPr marL="192881" lvl="0" indent="-192881">
              <a:spcBef>
                <a:spcPts val="400"/>
              </a:spcBef>
              <a:buChar char="•"/>
              <a:defRPr sz="1800"/>
            </a:pPr>
            <a:endParaRPr lang="en-GB" dirty="0"/>
          </a:p>
        </p:txBody>
      </p:sp>
      <p:sp>
        <p:nvSpPr>
          <p:cNvPr id="27" name="Shape 27"/>
          <p:cNvSpPr>
            <a:spLocks noGrp="1"/>
          </p:cNvSpPr>
          <p:nvPr>
            <p:ph type="title"/>
          </p:nvPr>
        </p:nvSpPr>
        <p:spPr>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normAutofit/>
          </a:bodyPr>
          <a:lstStyle>
            <a:lvl1pPr>
              <a:defRPr sz="3200">
                <a:latin typeface="Arial Bold"/>
                <a:ea typeface="Arial Bold"/>
                <a:cs typeface="Arial Bold"/>
                <a:sym typeface="Arial Bold"/>
              </a:defRPr>
            </a:lvl1pPr>
          </a:lstStyle>
          <a:p>
            <a:pPr lvl="0" algn="ctr">
              <a:defRPr sz="1800"/>
            </a:pPr>
            <a:r>
              <a:rPr lang="en-GB" sz="2800" dirty="0" smtClean="0"/>
              <a:t>Wild cards (2): the ‘overwhelmed’ child</a:t>
            </a:r>
            <a:endParaRPr sz="2800" dirty="0"/>
          </a:p>
        </p:txBody>
      </p:sp>
    </p:spTree>
    <p:extLst>
      <p:ext uri="{BB962C8B-B14F-4D97-AF65-F5344CB8AC3E}">
        <p14:creationId xmlns:p14="http://schemas.microsoft.com/office/powerpoint/2010/main" val="27110587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Shape 28"/>
          <p:cNvSpPr>
            <a:spLocks noGrp="1"/>
          </p:cNvSpPr>
          <p:nvPr>
            <p:ph idx="1"/>
          </p:nvPr>
        </p:nvSpPr>
        <p:spPr>
          <a:prstGeom prst="rect">
            <a:avLst/>
          </a:prstGeom>
          <a:ln w="12700">
            <a:miter lim="400000"/>
          </a:ln>
          <a:extLst>
            <a:ext uri="{C572A759-6A51-4108-AA02-DFA0A04FC94B}">
              <ma14:wrappingTextBoxFlag xmlns="" xmlns:ma14="http://schemas.microsoft.com/office/mac/drawingml/2011/main" val="1"/>
            </a:ext>
          </a:extLst>
        </p:spPr>
        <p:txBody>
          <a:bodyPr lIns="0" tIns="0" rIns="0" bIns="0">
            <a:normAutofit lnSpcReduction="10000"/>
          </a:bodyPr>
          <a:lstStyle/>
          <a:p>
            <a:r>
              <a:rPr lang="en-GB" sz="2400" dirty="0" smtClean="0"/>
              <a:t>Where child unable to consent to relevant act, and there is a person with ‘true’ PR (i.e. not local authority under e.g. care order) do you? </a:t>
            </a:r>
          </a:p>
          <a:p>
            <a:pPr marL="457200" lvl="1" indent="0">
              <a:buNone/>
            </a:pPr>
            <a:endParaRPr lang="en-GB" sz="2400" dirty="0"/>
          </a:p>
          <a:p>
            <a:pPr marL="914400" lvl="1" indent="-457200">
              <a:buAutoNum type="alphaLcParenBoth"/>
            </a:pPr>
            <a:r>
              <a:rPr lang="en-GB" sz="2400" dirty="0" smtClean="0"/>
              <a:t>Seek consent from the parent? </a:t>
            </a:r>
          </a:p>
          <a:p>
            <a:pPr marL="457200" lvl="1" indent="0">
              <a:buNone/>
            </a:pPr>
            <a:endParaRPr lang="en-GB" sz="2400" dirty="0" smtClean="0"/>
          </a:p>
          <a:p>
            <a:pPr marL="914400" lvl="1" indent="-457200">
              <a:buAutoNum type="alphaLcParenBoth"/>
            </a:pPr>
            <a:r>
              <a:rPr lang="en-GB" sz="2400" dirty="0" smtClean="0"/>
              <a:t>Following best interests decision-making process under MCA? </a:t>
            </a:r>
          </a:p>
          <a:p>
            <a:pPr marL="57150" indent="0">
              <a:buNone/>
            </a:pPr>
            <a:endParaRPr lang="en-GB" sz="2400" dirty="0" smtClean="0"/>
          </a:p>
          <a:p>
            <a:r>
              <a:rPr lang="en-GB" sz="2400" dirty="0" smtClean="0"/>
              <a:t>Does it make a difference? </a:t>
            </a:r>
            <a:endParaRPr lang="en-GB" sz="2400" dirty="0"/>
          </a:p>
          <a:p>
            <a:endParaRPr lang="en-GB" sz="2300" dirty="0" smtClean="0"/>
          </a:p>
          <a:p>
            <a:pPr marL="457200" lvl="1" indent="0">
              <a:buNone/>
            </a:pPr>
            <a:r>
              <a:rPr lang="en-GB" sz="1900" dirty="0" smtClean="0"/>
              <a:t> </a:t>
            </a:r>
            <a:endParaRPr lang="en-US" sz="1600" i="1" dirty="0"/>
          </a:p>
          <a:p>
            <a:endParaRPr lang="en-US" sz="1900" dirty="0" smtClean="0"/>
          </a:p>
          <a:p>
            <a:pPr lvl="1"/>
            <a:endParaRPr lang="en-US" sz="1900" dirty="0" smtClean="0"/>
          </a:p>
          <a:p>
            <a:pPr lvl="1"/>
            <a:endParaRPr lang="en-US" sz="1900" dirty="0"/>
          </a:p>
          <a:p>
            <a:pPr algn="just"/>
            <a:endParaRPr lang="en-GB" sz="2200" dirty="0"/>
          </a:p>
          <a:p>
            <a:pPr>
              <a:buFont typeface="Arial" panose="020B0604020202020204" pitchFamily="34" charset="0"/>
              <a:buChar char="•"/>
            </a:pPr>
            <a:endParaRPr lang="en-GB" dirty="0"/>
          </a:p>
          <a:p>
            <a:pPr>
              <a:buFont typeface="Arial" panose="020B0604020202020204" pitchFamily="34" charset="0"/>
              <a:buChar char="•"/>
            </a:pPr>
            <a:endParaRPr lang="en-GB" dirty="0"/>
          </a:p>
          <a:p>
            <a:pPr>
              <a:buFont typeface="Arial" panose="020B0604020202020204" pitchFamily="34" charset="0"/>
              <a:buChar char="•"/>
            </a:pPr>
            <a:endParaRPr lang="en-GB" dirty="0"/>
          </a:p>
          <a:p>
            <a:pPr marL="192881" lvl="0" indent="-192881">
              <a:spcBef>
                <a:spcPts val="400"/>
              </a:spcBef>
              <a:buChar char="•"/>
              <a:defRPr sz="1800"/>
            </a:pPr>
            <a:endParaRPr lang="en-GB" dirty="0"/>
          </a:p>
        </p:txBody>
      </p:sp>
      <p:sp>
        <p:nvSpPr>
          <p:cNvPr id="27" name="Shape 27"/>
          <p:cNvSpPr>
            <a:spLocks noGrp="1"/>
          </p:cNvSpPr>
          <p:nvPr>
            <p:ph type="title"/>
          </p:nvPr>
        </p:nvSpPr>
        <p:spPr>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normAutofit/>
          </a:bodyPr>
          <a:lstStyle>
            <a:lvl1pPr>
              <a:defRPr sz="3200">
                <a:latin typeface="Arial Bold"/>
                <a:ea typeface="Arial Bold"/>
                <a:cs typeface="Arial Bold"/>
                <a:sym typeface="Arial Bold"/>
              </a:defRPr>
            </a:lvl1pPr>
          </a:lstStyle>
          <a:p>
            <a:pPr lvl="0" algn="ctr">
              <a:defRPr sz="1800"/>
            </a:pPr>
            <a:r>
              <a:rPr lang="en-GB" sz="2800" dirty="0" smtClean="0"/>
              <a:t>Pop quiz: best interests or PR? </a:t>
            </a:r>
            <a:endParaRPr sz="2800" dirty="0"/>
          </a:p>
        </p:txBody>
      </p:sp>
    </p:spTree>
    <p:extLst>
      <p:ext uri="{BB962C8B-B14F-4D97-AF65-F5344CB8AC3E}">
        <p14:creationId xmlns:p14="http://schemas.microsoft.com/office/powerpoint/2010/main" val="2248085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Shape 28"/>
          <p:cNvSpPr>
            <a:spLocks noGrp="1"/>
          </p:cNvSpPr>
          <p:nvPr>
            <p:ph idx="1"/>
          </p:nvPr>
        </p:nvSpPr>
        <p:spPr>
          <a:prstGeom prst="rect">
            <a:avLst/>
          </a:prstGeom>
          <a:ln w="12700">
            <a:miter lim="400000"/>
          </a:ln>
          <a:extLst>
            <a:ext uri="{C572A759-6A51-4108-AA02-DFA0A04FC94B}">
              <ma14:wrappingTextBoxFlag xmlns="" xmlns:ma14="http://schemas.microsoft.com/office/mac/drawingml/2011/main" val="1"/>
            </a:ext>
          </a:extLst>
        </p:spPr>
        <p:txBody>
          <a:bodyPr lIns="0" tIns="0" rIns="0" bIns="0">
            <a:normAutofit fontScale="92500"/>
          </a:bodyPr>
          <a:lstStyle/>
          <a:p>
            <a:r>
              <a:rPr lang="en-GB" sz="2400" i="1" dirty="0" smtClean="0"/>
              <a:t>Re D</a:t>
            </a:r>
            <a:r>
              <a:rPr lang="en-GB" sz="2400" dirty="0" smtClean="0"/>
              <a:t>: person ‘true’ PR (but not LA) can consent to confinement of 16/17 year old lacking </a:t>
            </a:r>
            <a:r>
              <a:rPr lang="en-GB" sz="2400" i="1" dirty="0" err="1" smtClean="0"/>
              <a:t>Gillick</a:t>
            </a:r>
            <a:r>
              <a:rPr lang="en-GB" sz="2400" dirty="0"/>
              <a:t> </a:t>
            </a:r>
            <a:r>
              <a:rPr lang="en-GB" sz="2400" dirty="0" smtClean="0"/>
              <a:t>competence if within ‘ordinary acceptable parental restrictions’</a:t>
            </a:r>
          </a:p>
          <a:p>
            <a:endParaRPr lang="en-GB" sz="2400" dirty="0" smtClean="0"/>
          </a:p>
          <a:p>
            <a:r>
              <a:rPr lang="en-GB" sz="2400" dirty="0" smtClean="0"/>
              <a:t>LA can never consent </a:t>
            </a:r>
            <a:r>
              <a:rPr lang="en-GB" sz="2400" i="1" dirty="0"/>
              <a:t>Re A-F (No 1) </a:t>
            </a:r>
            <a:r>
              <a:rPr lang="en-GB" sz="2400" dirty="0"/>
              <a:t>[2018] EWHC 138 (Fam) </a:t>
            </a:r>
            <a:endParaRPr lang="en-GB" sz="2400" dirty="0" smtClean="0"/>
          </a:p>
          <a:p>
            <a:endParaRPr lang="en-GB" sz="2400" dirty="0" smtClean="0"/>
          </a:p>
          <a:p>
            <a:r>
              <a:rPr lang="en-GB" sz="2400" dirty="0" smtClean="0"/>
              <a:t>Case before Supreme Court at the moment</a:t>
            </a:r>
          </a:p>
          <a:p>
            <a:endParaRPr lang="en-GB" sz="2400" dirty="0" smtClean="0"/>
          </a:p>
          <a:p>
            <a:r>
              <a:rPr lang="en-GB" sz="2400" dirty="0" smtClean="0"/>
              <a:t>LPS will when implemented apply to 16+ where lack capacity applying MCA test</a:t>
            </a:r>
          </a:p>
          <a:p>
            <a:endParaRPr lang="en-GB" sz="2300" dirty="0" smtClean="0"/>
          </a:p>
          <a:p>
            <a:pPr marL="457200" lvl="1" indent="0">
              <a:buNone/>
            </a:pPr>
            <a:r>
              <a:rPr lang="en-GB" sz="1900" dirty="0" smtClean="0"/>
              <a:t> </a:t>
            </a:r>
            <a:endParaRPr lang="en-US" sz="1600" i="1" dirty="0"/>
          </a:p>
          <a:p>
            <a:endParaRPr lang="en-US" sz="1900" dirty="0" smtClean="0"/>
          </a:p>
          <a:p>
            <a:pPr lvl="1"/>
            <a:endParaRPr lang="en-US" sz="1900" dirty="0" smtClean="0"/>
          </a:p>
          <a:p>
            <a:pPr lvl="1"/>
            <a:endParaRPr lang="en-US" sz="1900" dirty="0"/>
          </a:p>
          <a:p>
            <a:pPr algn="just"/>
            <a:endParaRPr lang="en-GB" sz="2200" dirty="0"/>
          </a:p>
          <a:p>
            <a:pPr>
              <a:buFont typeface="Arial" panose="020B0604020202020204" pitchFamily="34" charset="0"/>
              <a:buChar char="•"/>
            </a:pPr>
            <a:endParaRPr lang="en-GB" dirty="0"/>
          </a:p>
          <a:p>
            <a:pPr>
              <a:buFont typeface="Arial" panose="020B0604020202020204" pitchFamily="34" charset="0"/>
              <a:buChar char="•"/>
            </a:pPr>
            <a:endParaRPr lang="en-GB" dirty="0"/>
          </a:p>
          <a:p>
            <a:pPr>
              <a:buFont typeface="Arial" panose="020B0604020202020204" pitchFamily="34" charset="0"/>
              <a:buChar char="•"/>
            </a:pPr>
            <a:endParaRPr lang="en-GB" dirty="0"/>
          </a:p>
          <a:p>
            <a:pPr marL="192881" lvl="0" indent="-192881">
              <a:spcBef>
                <a:spcPts val="400"/>
              </a:spcBef>
              <a:buChar char="•"/>
              <a:defRPr sz="1800"/>
            </a:pPr>
            <a:endParaRPr lang="en-GB" dirty="0"/>
          </a:p>
        </p:txBody>
      </p:sp>
      <p:sp>
        <p:nvSpPr>
          <p:cNvPr id="27" name="Shape 27"/>
          <p:cNvSpPr>
            <a:spLocks noGrp="1"/>
          </p:cNvSpPr>
          <p:nvPr>
            <p:ph type="title"/>
          </p:nvPr>
        </p:nvSpPr>
        <p:spPr>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normAutofit/>
          </a:bodyPr>
          <a:lstStyle>
            <a:lvl1pPr>
              <a:defRPr sz="3200">
                <a:latin typeface="Arial Bold"/>
                <a:ea typeface="Arial Bold"/>
                <a:cs typeface="Arial Bold"/>
                <a:sym typeface="Arial Bold"/>
              </a:defRPr>
            </a:lvl1pPr>
          </a:lstStyle>
          <a:p>
            <a:pPr lvl="0" algn="ctr">
              <a:defRPr sz="1800"/>
            </a:pPr>
            <a:r>
              <a:rPr lang="en-GB" sz="2800" dirty="0" smtClean="0"/>
              <a:t>The limits of PR (1) deprivation of liberty</a:t>
            </a:r>
            <a:endParaRPr sz="2800" dirty="0"/>
          </a:p>
        </p:txBody>
      </p:sp>
    </p:spTree>
    <p:extLst>
      <p:ext uri="{BB962C8B-B14F-4D97-AF65-F5344CB8AC3E}">
        <p14:creationId xmlns:p14="http://schemas.microsoft.com/office/powerpoint/2010/main" val="418880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Shape 28"/>
          <p:cNvSpPr>
            <a:spLocks noGrp="1"/>
          </p:cNvSpPr>
          <p:nvPr>
            <p:ph idx="1"/>
          </p:nvPr>
        </p:nvSpPr>
        <p:spPr>
          <a:xfrm>
            <a:off x="457200" y="1600200"/>
            <a:ext cx="8229600" cy="5141168"/>
          </a:xfrm>
          <a:prstGeom prst="rect">
            <a:avLst/>
          </a:prstGeom>
          <a:ln w="12700">
            <a:miter lim="400000"/>
          </a:ln>
          <a:extLst>
            <a:ext uri="{C572A759-6A51-4108-AA02-DFA0A04FC94B}">
              <ma14:wrappingTextBoxFlag xmlns="" xmlns:ma14="http://schemas.microsoft.com/office/mac/drawingml/2011/main" val="1"/>
            </a:ext>
          </a:extLst>
        </p:spPr>
        <p:txBody>
          <a:bodyPr lIns="0" tIns="0" rIns="0" bIns="0">
            <a:normAutofit fontScale="47500" lnSpcReduction="20000"/>
          </a:bodyPr>
          <a:lstStyle/>
          <a:p>
            <a:r>
              <a:rPr lang="en-GB" sz="3400" dirty="0" smtClean="0"/>
              <a:t>No need even to consider PR where 16/17 year old </a:t>
            </a:r>
            <a:r>
              <a:rPr lang="en-GB" sz="3400" u="sng" dirty="0" smtClean="0"/>
              <a:t>has</a:t>
            </a:r>
            <a:r>
              <a:rPr lang="en-GB" sz="3400" dirty="0"/>
              <a:t> </a:t>
            </a:r>
            <a:r>
              <a:rPr lang="en-GB" sz="3400" dirty="0" smtClean="0"/>
              <a:t>capacity and is consenting: </a:t>
            </a:r>
          </a:p>
          <a:p>
            <a:pPr lvl="1"/>
            <a:r>
              <a:rPr lang="en-GB" sz="3400" dirty="0" smtClean="0"/>
              <a:t>To surgical, medical or dental treatment (s.8 Family Law Reform Act 1969)</a:t>
            </a:r>
          </a:p>
          <a:p>
            <a:pPr lvl="1"/>
            <a:r>
              <a:rPr lang="en-GB" sz="3400" dirty="0" smtClean="0"/>
              <a:t>To admission as informal patient under MHA 1983 (s.131 MHA 1983)</a:t>
            </a:r>
          </a:p>
          <a:p>
            <a:pPr lvl="1"/>
            <a:endParaRPr lang="en-GB" sz="3400" dirty="0" smtClean="0"/>
          </a:p>
          <a:p>
            <a:r>
              <a:rPr lang="en-GB" sz="3400" dirty="0" smtClean="0"/>
              <a:t>Admission/treatment as informal patient under MHA 1983</a:t>
            </a:r>
          </a:p>
          <a:p>
            <a:pPr lvl="1"/>
            <a:r>
              <a:rPr lang="en-GB" sz="3400" dirty="0" smtClean="0"/>
              <a:t>Cannot override </a:t>
            </a:r>
            <a:r>
              <a:rPr lang="en-GB" sz="3400" dirty="0" err="1" smtClean="0"/>
              <a:t>capacitous</a:t>
            </a:r>
            <a:r>
              <a:rPr lang="en-GB" sz="3400" dirty="0" smtClean="0"/>
              <a:t> refusal of 16/17 year old: s.131 MHA 1983 </a:t>
            </a:r>
          </a:p>
          <a:p>
            <a:pPr lvl="1"/>
            <a:r>
              <a:rPr lang="en-GB" sz="3400" dirty="0" smtClean="0"/>
              <a:t>MHA Codes of Practice (rightly) caution against reliance even where 16/17 year old lacks capacity </a:t>
            </a:r>
          </a:p>
          <a:p>
            <a:pPr marL="0" indent="0">
              <a:buNone/>
            </a:pPr>
            <a:endParaRPr lang="en-GB" sz="3400" dirty="0" smtClean="0"/>
          </a:p>
          <a:p>
            <a:r>
              <a:rPr lang="en-GB" sz="3400" dirty="0" smtClean="0"/>
              <a:t>Overriding refusal of </a:t>
            </a:r>
            <a:r>
              <a:rPr lang="en-GB" sz="3400" dirty="0" err="1" smtClean="0"/>
              <a:t>capacitous</a:t>
            </a:r>
            <a:r>
              <a:rPr lang="en-GB" sz="3400" dirty="0" smtClean="0"/>
              <a:t> (or competent) 16/17 year old to consent to medical treatment </a:t>
            </a:r>
          </a:p>
          <a:p>
            <a:pPr lvl="1"/>
            <a:r>
              <a:rPr lang="en-GB" sz="3400" dirty="0" smtClean="0"/>
              <a:t>Suggest need to go to court </a:t>
            </a:r>
          </a:p>
          <a:p>
            <a:pPr lvl="1"/>
            <a:r>
              <a:rPr lang="en-GB" sz="3400" dirty="0" smtClean="0"/>
              <a:t>The one true area of difference between 16/17 year olds and those over 18</a:t>
            </a:r>
          </a:p>
          <a:p>
            <a:endParaRPr lang="en-GB" sz="3400" dirty="0" smtClean="0"/>
          </a:p>
          <a:p>
            <a:r>
              <a:rPr lang="en-GB" sz="3400" dirty="0" smtClean="0"/>
              <a:t>Treating in the face of objection by 16/17 year lacking capacity (or competence) to consent  to medical treatment </a:t>
            </a:r>
          </a:p>
          <a:p>
            <a:pPr lvl="1"/>
            <a:r>
              <a:rPr lang="en-GB" sz="3400" dirty="0" smtClean="0"/>
              <a:t>Suggest need to go to court in the same circumstances as you would for adult lacking capacity </a:t>
            </a:r>
          </a:p>
          <a:p>
            <a:endParaRPr lang="en-GB" sz="2400" dirty="0" smtClean="0"/>
          </a:p>
          <a:p>
            <a:endParaRPr lang="en-GB" sz="2300" dirty="0" smtClean="0"/>
          </a:p>
          <a:p>
            <a:pPr marL="457200" lvl="1" indent="0">
              <a:buNone/>
            </a:pPr>
            <a:r>
              <a:rPr lang="en-GB" sz="1900" dirty="0" smtClean="0"/>
              <a:t> </a:t>
            </a:r>
            <a:endParaRPr lang="en-US" sz="1600" i="1" dirty="0"/>
          </a:p>
          <a:p>
            <a:endParaRPr lang="en-US" sz="1900" dirty="0" smtClean="0"/>
          </a:p>
          <a:p>
            <a:pPr lvl="1"/>
            <a:endParaRPr lang="en-US" sz="1900" dirty="0" smtClean="0"/>
          </a:p>
          <a:p>
            <a:pPr lvl="1"/>
            <a:endParaRPr lang="en-US" sz="1900" dirty="0"/>
          </a:p>
          <a:p>
            <a:pPr algn="just"/>
            <a:endParaRPr lang="en-GB" sz="2200" dirty="0"/>
          </a:p>
          <a:p>
            <a:pPr>
              <a:buFont typeface="Arial" panose="020B0604020202020204" pitchFamily="34" charset="0"/>
              <a:buChar char="•"/>
            </a:pPr>
            <a:endParaRPr lang="en-GB" dirty="0"/>
          </a:p>
          <a:p>
            <a:pPr>
              <a:buFont typeface="Arial" panose="020B0604020202020204" pitchFamily="34" charset="0"/>
              <a:buChar char="•"/>
            </a:pPr>
            <a:endParaRPr lang="en-GB" dirty="0"/>
          </a:p>
          <a:p>
            <a:pPr>
              <a:buFont typeface="Arial" panose="020B0604020202020204" pitchFamily="34" charset="0"/>
              <a:buChar char="•"/>
            </a:pPr>
            <a:endParaRPr lang="en-GB" dirty="0"/>
          </a:p>
          <a:p>
            <a:pPr marL="192881" lvl="0" indent="-192881">
              <a:spcBef>
                <a:spcPts val="400"/>
              </a:spcBef>
              <a:buChar char="•"/>
              <a:defRPr sz="1800"/>
            </a:pPr>
            <a:endParaRPr lang="en-GB" dirty="0"/>
          </a:p>
        </p:txBody>
      </p:sp>
      <p:sp>
        <p:nvSpPr>
          <p:cNvPr id="27" name="Shape 27"/>
          <p:cNvSpPr>
            <a:spLocks noGrp="1"/>
          </p:cNvSpPr>
          <p:nvPr>
            <p:ph type="title"/>
          </p:nvPr>
        </p:nvSpPr>
        <p:spPr>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normAutofit/>
          </a:bodyPr>
          <a:lstStyle>
            <a:lvl1pPr>
              <a:defRPr sz="3200">
                <a:latin typeface="Arial Bold"/>
                <a:ea typeface="Arial Bold"/>
                <a:cs typeface="Arial Bold"/>
                <a:sym typeface="Arial Bold"/>
              </a:defRPr>
            </a:lvl1pPr>
          </a:lstStyle>
          <a:p>
            <a:pPr lvl="0" algn="ctr">
              <a:defRPr sz="1800"/>
            </a:pPr>
            <a:r>
              <a:rPr lang="en-GB" sz="2800" dirty="0" smtClean="0"/>
              <a:t>The limits of PR (2) treatment</a:t>
            </a:r>
            <a:endParaRPr sz="2800" dirty="0"/>
          </a:p>
        </p:txBody>
      </p:sp>
    </p:spTree>
    <p:extLst>
      <p:ext uri="{BB962C8B-B14F-4D97-AF65-F5344CB8AC3E}">
        <p14:creationId xmlns:p14="http://schemas.microsoft.com/office/powerpoint/2010/main" val="18669857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hape 27"/>
          <p:cNvSpPr>
            <a:spLocks noGrp="1"/>
          </p:cNvSpPr>
          <p:nvPr>
            <p:ph type="title" idx="4294967295"/>
          </p:nvPr>
        </p:nvSpPr>
        <p:spPr>
          <a:xfrm>
            <a:off x="457200" y="274637"/>
            <a:ext cx="8229600" cy="11430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defRPr sz="3200">
                <a:latin typeface="Arial Bold"/>
                <a:ea typeface="Arial Bold"/>
                <a:cs typeface="Arial Bold"/>
                <a:sym typeface="Arial Bold"/>
              </a:defRPr>
            </a:lvl1pPr>
          </a:lstStyle>
          <a:p>
            <a:pPr lvl="0">
              <a:defRPr sz="1800"/>
            </a:pPr>
            <a:r>
              <a:rPr lang="en-GB" sz="2800" dirty="0" smtClean="0"/>
              <a:t>Which court? (1) </a:t>
            </a:r>
            <a:endParaRPr sz="2800" dirty="0"/>
          </a:p>
        </p:txBody>
      </p:sp>
      <p:sp>
        <p:nvSpPr>
          <p:cNvPr id="28" name="Shape 28"/>
          <p:cNvSpPr>
            <a:spLocks noGrp="1"/>
          </p:cNvSpPr>
          <p:nvPr>
            <p:ph type="body" idx="4294967295"/>
          </p:nvPr>
        </p:nvSpPr>
        <p:spPr>
          <a:xfrm>
            <a:off x="395536" y="1268760"/>
            <a:ext cx="8280920" cy="4896544"/>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fontScale="77500" lnSpcReduction="20000"/>
          </a:bodyPr>
          <a:lstStyle/>
          <a:p>
            <a:r>
              <a:rPr lang="en-GB" dirty="0" smtClean="0"/>
              <a:t>Family Court for Children Act matters </a:t>
            </a:r>
          </a:p>
          <a:p>
            <a:endParaRPr lang="en-GB" dirty="0" smtClean="0"/>
          </a:p>
          <a:p>
            <a:r>
              <a:rPr lang="en-GB" dirty="0" smtClean="0"/>
              <a:t>High Court (Family Division) inherent jurisdiction</a:t>
            </a:r>
          </a:p>
          <a:p>
            <a:pPr lvl="1"/>
            <a:r>
              <a:rPr lang="en-GB" dirty="0" smtClean="0"/>
              <a:t>Medical treatment </a:t>
            </a:r>
          </a:p>
          <a:p>
            <a:pPr lvl="1"/>
            <a:r>
              <a:rPr lang="en-GB" dirty="0" smtClean="0"/>
              <a:t>Confinement </a:t>
            </a:r>
            <a:r>
              <a:rPr lang="en-GB" i="1" dirty="0" smtClean="0"/>
              <a:t>Re A-F (No 1) </a:t>
            </a:r>
            <a:r>
              <a:rPr lang="en-GB" dirty="0" smtClean="0"/>
              <a:t>[2018</a:t>
            </a:r>
            <a:r>
              <a:rPr lang="en-GB" dirty="0"/>
              <a:t>] EWHC 138 (Fam</a:t>
            </a:r>
            <a:r>
              <a:rPr lang="en-GB" dirty="0" smtClean="0"/>
              <a:t>) and </a:t>
            </a:r>
            <a:r>
              <a:rPr lang="en-GB" i="1" dirty="0" smtClean="0"/>
              <a:t>(2) </a:t>
            </a:r>
            <a:r>
              <a:rPr lang="en-GB" dirty="0"/>
              <a:t>[2018] EWHC 2129 (Fam) </a:t>
            </a:r>
          </a:p>
          <a:p>
            <a:pPr lvl="1"/>
            <a:r>
              <a:rPr lang="en-GB" dirty="0" err="1" smtClean="0"/>
              <a:t>Nb</a:t>
            </a:r>
            <a:r>
              <a:rPr lang="en-GB" dirty="0" smtClean="0"/>
              <a:t> real judicial edginess about use of inherent jurisdiction to circumvent s.25 Children Act 1989 </a:t>
            </a:r>
            <a:r>
              <a:rPr lang="en-GB" i="1" dirty="0" smtClean="0"/>
              <a:t>Re </a:t>
            </a:r>
            <a:r>
              <a:rPr lang="en-GB" i="1" dirty="0"/>
              <a:t>T (A Child) </a:t>
            </a:r>
            <a:r>
              <a:rPr lang="en-GB" dirty="0"/>
              <a:t>[2018] EWCA </a:t>
            </a:r>
            <a:r>
              <a:rPr lang="en-GB" dirty="0" err="1"/>
              <a:t>Civ</a:t>
            </a:r>
            <a:r>
              <a:rPr lang="en-GB" dirty="0"/>
              <a:t> 2136 </a:t>
            </a:r>
            <a:endParaRPr lang="en-GB" dirty="0" smtClean="0"/>
          </a:p>
          <a:p>
            <a:pPr lvl="1"/>
            <a:endParaRPr lang="en-GB" dirty="0"/>
          </a:p>
          <a:p>
            <a:r>
              <a:rPr lang="en-GB" dirty="0" smtClean="0"/>
              <a:t>Court of Protection </a:t>
            </a:r>
          </a:p>
          <a:p>
            <a:pPr lvl="1"/>
            <a:r>
              <a:rPr lang="en-GB" dirty="0" smtClean="0"/>
              <a:t>Welfare</a:t>
            </a:r>
          </a:p>
          <a:p>
            <a:pPr lvl="1"/>
            <a:r>
              <a:rPr lang="en-GB" dirty="0" smtClean="0"/>
              <a:t>Medical treatment </a:t>
            </a:r>
          </a:p>
          <a:p>
            <a:pPr lvl="1"/>
            <a:r>
              <a:rPr lang="en-GB" dirty="0" smtClean="0"/>
              <a:t>Confinement – COPDOL11 </a:t>
            </a:r>
          </a:p>
          <a:p>
            <a:pPr marL="0" indent="0">
              <a:buNone/>
            </a:pPr>
            <a:endParaRPr lang="en-GB" dirty="0"/>
          </a:p>
          <a:p>
            <a:endParaRPr lang="en-GB" dirty="0"/>
          </a:p>
          <a:p>
            <a:endParaRPr lang="en-GB" dirty="0"/>
          </a:p>
          <a:p>
            <a:endParaRPr lang="en-GB" dirty="0"/>
          </a:p>
          <a:p>
            <a:endParaRPr lang="en-GB" dirty="0"/>
          </a:p>
          <a:p>
            <a:endParaRPr lang="en-GB" dirty="0"/>
          </a:p>
          <a:p>
            <a:endParaRPr lang="en-GB" dirty="0"/>
          </a:p>
          <a:p>
            <a:pPr marL="0" indent="0">
              <a:buNone/>
            </a:pPr>
            <a:endParaRPr lang="en-GB" sz="3600" dirty="0"/>
          </a:p>
          <a:p>
            <a:endParaRPr lang="en-GB" dirty="0"/>
          </a:p>
          <a:p>
            <a:endParaRPr lang="en-GB" dirty="0"/>
          </a:p>
          <a:p>
            <a:endParaRPr lang="en-GB" dirty="0"/>
          </a:p>
          <a:p>
            <a:pPr marL="0" lvl="0" indent="0">
              <a:buNone/>
            </a:pPr>
            <a:endParaRPr lang="en-GB" sz="2000" dirty="0"/>
          </a:p>
          <a:p>
            <a:pPr marL="192881" lvl="0" indent="-192881">
              <a:spcBef>
                <a:spcPts val="400"/>
              </a:spcBef>
              <a:buChar char="•"/>
              <a:defRPr sz="1800"/>
            </a:pPr>
            <a:endParaRPr lang="en-GB" dirty="0"/>
          </a:p>
        </p:txBody>
      </p:sp>
    </p:spTree>
    <p:extLst>
      <p:ext uri="{BB962C8B-B14F-4D97-AF65-F5344CB8AC3E}">
        <p14:creationId xmlns:p14="http://schemas.microsoft.com/office/powerpoint/2010/main" val="1115461673"/>
      </p:ext>
    </p:extLst>
  </p:cSld>
  <p:clrMapOvr>
    <a:masterClrMapping/>
  </p:clrMapOvr>
  <p:transition spd="med"/>
</p:sld>
</file>

<file path=ppt/theme/theme1.xml><?xml version="1.0" encoding="utf-8"?>
<a:theme xmlns:a="http://schemas.openxmlformats.org/drawingml/2006/main" name="Power Point template 2008">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2812</TotalTime>
  <Words>829</Words>
  <Application>Microsoft Office PowerPoint</Application>
  <PresentationFormat>On-screen Show (4:3)</PresentationFormat>
  <Paragraphs>194</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Power Point template 2008</vt:lpstr>
      <vt:lpstr>The MCA and 16-17 year olds</vt:lpstr>
      <vt:lpstr>PowerPoint Presentation</vt:lpstr>
      <vt:lpstr>The starting point </vt:lpstr>
      <vt:lpstr>Wild cards (1): Gillick or the MCA</vt:lpstr>
      <vt:lpstr>Wild cards (2): the ‘overwhelmed’ child</vt:lpstr>
      <vt:lpstr>Pop quiz: best interests or PR? </vt:lpstr>
      <vt:lpstr>The limits of PR (1) deprivation of liberty</vt:lpstr>
      <vt:lpstr>The limits of PR (2) treatment</vt:lpstr>
      <vt:lpstr>Which court? (1) </vt:lpstr>
      <vt:lpstr>Which court? (2) </vt:lpstr>
      <vt:lpstr>Keeping yourself up-to-date</vt:lpstr>
    </vt:vector>
  </TitlesOfParts>
  <Company>39 Essex Street Chambers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charlie</dc:creator>
  <cp:lastModifiedBy>Alex Ruck-Keene</cp:lastModifiedBy>
  <cp:revision>129</cp:revision>
  <dcterms:created xsi:type="dcterms:W3CDTF">2015-02-02T11:10:19Z</dcterms:created>
  <dcterms:modified xsi:type="dcterms:W3CDTF">2019-05-17T10:01:47Z</dcterms:modified>
</cp:coreProperties>
</file>