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9" r:id="rId3"/>
    <p:sldId id="284" r:id="rId4"/>
    <p:sldId id="274" r:id="rId5"/>
    <p:sldId id="273" r:id="rId6"/>
    <p:sldId id="275" r:id="rId7"/>
    <p:sldId id="268" r:id="rId8"/>
    <p:sldId id="279" r:id="rId9"/>
    <p:sldId id="280" r:id="rId10"/>
    <p:sldId id="260" r:id="rId11"/>
    <p:sldId id="281" r:id="rId12"/>
    <p:sldId id="282" r:id="rId13"/>
    <p:sldId id="283" r:id="rId14"/>
    <p:sldId id="262" r:id="rId15"/>
    <p:sldId id="277" r:id="rId16"/>
    <p:sldId id="278" r:id="rId17"/>
    <p:sldId id="270" r:id="rId18"/>
    <p:sldId id="272" r:id="rId19"/>
    <p:sldId id="276" r:id="rId20"/>
    <p:sldId id="285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909" autoAdjust="0"/>
  </p:normalViewPr>
  <p:slideViewPr>
    <p:cSldViewPr>
      <p:cViewPr varScale="1">
        <p:scale>
          <a:sx n="56" d="100"/>
          <a:sy n="56" d="100"/>
        </p:scale>
        <p:origin x="-177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034FC-E1A5-47F3-ABBE-685C5D2C2E2E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F4AE9-A8E1-4C5B-BD3D-B556412C4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859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So, lets remind ourselves</a:t>
            </a:r>
            <a:r>
              <a:rPr lang="en-GB" baseline="0" dirty="0" smtClean="0"/>
              <a:t> of the functional test of capacity – what are the 4 stages?</a:t>
            </a:r>
          </a:p>
          <a:p>
            <a:endParaRPr lang="en-GB" baseline="0" dirty="0" smtClean="0"/>
          </a:p>
          <a:p>
            <a:r>
              <a:rPr lang="en-GB" baseline="0" dirty="0" smtClean="0"/>
              <a:t>Ah, there seems to be something missing – where is lacking executive functioning?</a:t>
            </a:r>
          </a:p>
          <a:p>
            <a:endParaRPr lang="en-GB" baseline="0" dirty="0" smtClean="0"/>
          </a:p>
          <a:p>
            <a:r>
              <a:rPr lang="en-GB" baseline="0" dirty="0" smtClean="0"/>
              <a:t>Ok, so is it in the 1</a:t>
            </a:r>
            <a:r>
              <a:rPr lang="en-GB" baseline="30000" dirty="0" smtClean="0"/>
              <a:t>st</a:t>
            </a:r>
            <a:r>
              <a:rPr lang="en-GB" baseline="0" dirty="0" smtClean="0"/>
              <a:t> stage of the capacity assessment? No!?!?! What do you mean No!!! </a:t>
            </a:r>
          </a:p>
          <a:p>
            <a:endParaRPr lang="en-GB" baseline="0" dirty="0" smtClean="0"/>
          </a:p>
          <a:p>
            <a:r>
              <a:rPr lang="en-GB" baseline="0" dirty="0" smtClean="0"/>
              <a:t>So why does everyone want to know about Executive Functioning????</a:t>
            </a:r>
          </a:p>
          <a:p>
            <a:endParaRPr lang="en-GB" baseline="0" dirty="0" smtClean="0"/>
          </a:p>
          <a:p>
            <a:r>
              <a:rPr lang="en-GB" baseline="0" dirty="0" smtClean="0"/>
              <a:t>What is it    NEXT SLIDE</a:t>
            </a:r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F4AE9-A8E1-4C5B-BD3D-B556412C456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827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Headway – a Brain Injury Association in the UK</a:t>
            </a:r>
          </a:p>
          <a:p>
            <a:r>
              <a:rPr lang="en-GB" dirty="0" smtClean="0">
                <a:effectLst/>
              </a:rPr>
              <a:t>Planning and organisation</a:t>
            </a:r>
          </a:p>
          <a:p>
            <a:r>
              <a:rPr lang="en-GB" dirty="0" smtClean="0">
                <a:effectLst/>
              </a:rPr>
              <a:t>Flexible thinking</a:t>
            </a:r>
          </a:p>
          <a:p>
            <a:r>
              <a:rPr lang="en-GB" dirty="0" smtClean="0">
                <a:effectLst/>
              </a:rPr>
              <a:t>Monitoring performance</a:t>
            </a:r>
          </a:p>
          <a:p>
            <a:r>
              <a:rPr lang="en-GB" dirty="0" smtClean="0">
                <a:effectLst/>
              </a:rPr>
              <a:t>Multi-tasking</a:t>
            </a:r>
          </a:p>
          <a:p>
            <a:r>
              <a:rPr lang="en-GB" dirty="0" smtClean="0">
                <a:effectLst/>
              </a:rPr>
              <a:t>Solving unusual problems</a:t>
            </a:r>
          </a:p>
          <a:p>
            <a:r>
              <a:rPr lang="en-GB" dirty="0" smtClean="0">
                <a:effectLst/>
              </a:rPr>
              <a:t>Self-awareness</a:t>
            </a:r>
          </a:p>
          <a:p>
            <a:r>
              <a:rPr lang="en-GB" dirty="0" smtClean="0">
                <a:effectLst/>
              </a:rPr>
              <a:t>Learning rules</a:t>
            </a:r>
          </a:p>
          <a:p>
            <a:r>
              <a:rPr lang="en-GB" dirty="0" smtClean="0">
                <a:effectLst/>
              </a:rPr>
              <a:t>Social behaviour</a:t>
            </a:r>
          </a:p>
          <a:p>
            <a:r>
              <a:rPr lang="en-GB" dirty="0" smtClean="0">
                <a:effectLst/>
              </a:rPr>
              <a:t>Making decisions</a:t>
            </a:r>
          </a:p>
          <a:p>
            <a:r>
              <a:rPr lang="en-GB" dirty="0" smtClean="0">
                <a:effectLst/>
              </a:rPr>
              <a:t>Motivation</a:t>
            </a:r>
          </a:p>
          <a:p>
            <a:r>
              <a:rPr lang="en-GB" dirty="0" smtClean="0">
                <a:effectLst/>
              </a:rPr>
              <a:t>Initiating appropriate behaviour</a:t>
            </a:r>
          </a:p>
          <a:p>
            <a:r>
              <a:rPr lang="en-GB" dirty="0" smtClean="0">
                <a:effectLst/>
              </a:rPr>
              <a:t>Inhibiting inappropriate behaviour</a:t>
            </a:r>
          </a:p>
          <a:p>
            <a:r>
              <a:rPr lang="en-GB" dirty="0" smtClean="0">
                <a:effectLst/>
              </a:rPr>
              <a:t>Controlling emotions</a:t>
            </a:r>
          </a:p>
          <a:p>
            <a:r>
              <a:rPr lang="en-GB" dirty="0" smtClean="0">
                <a:effectLst/>
              </a:rPr>
              <a:t>Concentrating and taking in information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F4AE9-A8E1-4C5B-BD3D-B556412C456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827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F4AE9-A8E1-4C5B-BD3D-B556412C456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827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F4AE9-A8E1-4C5B-BD3D-B556412C456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827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F4AE9-A8E1-4C5B-BD3D-B556412C456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101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One of the only cases I</a:t>
            </a:r>
            <a:r>
              <a:rPr lang="en-GB" baseline="0" dirty="0" smtClean="0"/>
              <a:t> have found that mentions quite clearly in the judges summary about executive functioning is the case TB v KB and LH. 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This case was in court as TB was concerned that is father KB did not have capacity to write a LPA which had been registered, and that LH was financially abusing KB. During the case, KB decided to stop using his solicitors in these proceedings and would represent himself.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The Judge, Macdonald, needed to review if KB had the capacity to conduct proceedings in person.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F4AE9-A8E1-4C5B-BD3D-B556412C456F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62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F4AE9-A8E1-4C5B-BD3D-B556412C456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31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F4AE9-A8E1-4C5B-BD3D-B556412C456F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31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F4AE9-A8E1-4C5B-BD3D-B556412C456F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285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6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41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50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3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4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08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02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158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6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66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49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BB605-0F93-4BD5-B59D-87E6598BB362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212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Executive Function</a:t>
            </a:r>
            <a:br>
              <a:rPr lang="en-GB" dirty="0" smtClean="0"/>
            </a:br>
            <a:r>
              <a:rPr lang="en-GB" dirty="0" smtClean="0"/>
              <a:t>Myth or Magic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Gary Cunningham</a:t>
            </a:r>
            <a:endParaRPr lang="en-GB" dirty="0"/>
          </a:p>
        </p:txBody>
      </p:sp>
      <p:pic>
        <p:nvPicPr>
          <p:cNvPr id="4" name="Picture 3" descr="Safeguarding Logos 2017_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184910" cy="1153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93286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1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SAR Re. Hannah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Gloucestershire SAB </a:t>
            </a:r>
            <a:r>
              <a:rPr lang="en-GB" dirty="0" smtClean="0"/>
              <a:t>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Hannah, was 26 in 2016</a:t>
            </a:r>
          </a:p>
          <a:p>
            <a:r>
              <a:rPr lang="en-GB" dirty="0" smtClean="0"/>
              <a:t>Described as “highly intelligent, articulate, caring and multi-talented…”</a:t>
            </a:r>
          </a:p>
          <a:p>
            <a:r>
              <a:rPr lang="en-GB" dirty="0" smtClean="0"/>
              <a:t>She had on-going physical and mental health ‘challenges’ – increasing obesity, self-harming behaviours and illicit drug use</a:t>
            </a:r>
          </a:p>
          <a:p>
            <a:r>
              <a:rPr lang="en-GB" dirty="0" smtClean="0"/>
              <a:t>Up to January 2015 she had been sectioned under the MHA, had therapeutic interventions, contact with the police and over 100 attendances to hospital over a 12 year period</a:t>
            </a:r>
          </a:p>
          <a:p>
            <a:endParaRPr lang="en-GB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94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SAR Re. Hannah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Gloucestershire SAB </a:t>
            </a:r>
            <a:r>
              <a:rPr lang="en-GB" dirty="0" smtClean="0"/>
              <a:t>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Hannah was admitted to hospital Feb 2015 – initially felt she lacked capacity to make ‘sound’(?) decisions.</a:t>
            </a:r>
          </a:p>
          <a:p>
            <a:r>
              <a:rPr lang="en-GB" dirty="0" smtClean="0"/>
              <a:t>Discharged on 3 March – re-admitted on the 6</a:t>
            </a:r>
            <a:r>
              <a:rPr lang="en-GB" baseline="30000" dirty="0" smtClean="0"/>
              <a:t>th</a:t>
            </a:r>
            <a:r>
              <a:rPr lang="en-GB" dirty="0" smtClean="0"/>
              <a:t> March for 6 days</a:t>
            </a:r>
          </a:p>
          <a:p>
            <a:r>
              <a:rPr lang="en-GB" dirty="0" smtClean="0"/>
              <a:t>Staff thought that to some extent, Hannah had been through so many things that she felt she was invincible and didn’t recognise the increasing  risk she was putting herself under.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152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SAR Re. Hannah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Gloucestershire SAB </a:t>
            </a:r>
            <a:r>
              <a:rPr lang="en-GB" dirty="0" smtClean="0"/>
              <a:t>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November 2015 – Hannah had taken an overdose, but refused to go to hospital</a:t>
            </a:r>
          </a:p>
          <a:p>
            <a:r>
              <a:rPr lang="en-GB" dirty="0" smtClean="0"/>
              <a:t>January 2016 – broken needle in her arm</a:t>
            </a:r>
          </a:p>
          <a:p>
            <a:r>
              <a:rPr lang="en-GB" dirty="0" smtClean="0"/>
              <a:t>Discussed potential risks, amputation of arm and death due to health problems and Hannah understood</a:t>
            </a:r>
          </a:p>
          <a:p>
            <a:r>
              <a:rPr lang="en-GB" dirty="0" smtClean="0"/>
              <a:t>May 2016 – Hannah underwent surgery and discharged  (10</a:t>
            </a:r>
            <a:r>
              <a:rPr lang="en-GB" baseline="30000" dirty="0" smtClean="0"/>
              <a:t>th</a:t>
            </a:r>
            <a:r>
              <a:rPr lang="en-GB" dirty="0" smtClean="0"/>
              <a:t> May</a:t>
            </a:r>
            <a:r>
              <a:rPr lang="en-GB" dirty="0" smtClean="0"/>
              <a:t>) with </a:t>
            </a:r>
            <a:r>
              <a:rPr lang="en-GB" dirty="0" smtClean="0"/>
              <a:t>community support</a:t>
            </a:r>
          </a:p>
          <a:p>
            <a:endParaRPr lang="en-GB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152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SAR Re. Hannah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Gloucestershire SAB </a:t>
            </a:r>
            <a:r>
              <a:rPr lang="en-GB" dirty="0" smtClean="0"/>
              <a:t>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May 26</a:t>
            </a:r>
            <a:r>
              <a:rPr lang="en-GB" baseline="30000" dirty="0" smtClean="0"/>
              <a:t>th</a:t>
            </a:r>
            <a:r>
              <a:rPr lang="en-GB" dirty="0" smtClean="0"/>
              <a:t> – wound necrotic and urged Hannah to seek urgent medical attention. She declined to go to hospital</a:t>
            </a:r>
          </a:p>
          <a:p>
            <a:r>
              <a:rPr lang="en-GB" dirty="0" smtClean="0"/>
              <a:t>Nurse explained risk of dying and Hannah was taken to a different hospital by a friend</a:t>
            </a:r>
          </a:p>
          <a:p>
            <a:r>
              <a:rPr lang="en-GB" dirty="0" smtClean="0"/>
              <a:t>May 27</a:t>
            </a:r>
            <a:r>
              <a:rPr lang="en-GB" baseline="30000" dirty="0" smtClean="0"/>
              <a:t>th</a:t>
            </a:r>
            <a:r>
              <a:rPr lang="en-GB" dirty="0" smtClean="0"/>
              <a:t> – Hannah died</a:t>
            </a:r>
          </a:p>
          <a:p>
            <a:endParaRPr lang="en-GB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611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SCR Re. Mr C</a:t>
            </a:r>
            <a:br>
              <a:rPr lang="en-GB" dirty="0" smtClean="0"/>
            </a:br>
            <a:r>
              <a:rPr lang="en-GB" dirty="0" smtClean="0"/>
              <a:t>Bristol SAB 2016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Mr C, aged 61 in 2014, suffered mental health problems since approx. 1985 </a:t>
            </a:r>
          </a:p>
          <a:p>
            <a:r>
              <a:rPr lang="en-GB" dirty="0" smtClean="0"/>
              <a:t>He had a history of being sectioned under the MHA and was being supported in his BCC rented flat by various health care professionals</a:t>
            </a:r>
          </a:p>
          <a:p>
            <a:r>
              <a:rPr lang="en-GB" dirty="0" smtClean="0"/>
              <a:t>2012 – Mr C’s son advised AWP that he couldn’t support his father any longer due to his use of cocaine and increased threat of violence by his father</a:t>
            </a:r>
            <a:endParaRPr lang="en-GB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94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SCR Re. Mr C</a:t>
            </a:r>
            <a:br>
              <a:rPr lang="en-GB" dirty="0" smtClean="0"/>
            </a:br>
            <a:r>
              <a:rPr lang="en-GB" dirty="0" smtClean="0"/>
              <a:t>Bristol SAB 2016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June 2013 – report smoke was coming from Mr C’s balcony – “having a BBQ”</a:t>
            </a:r>
          </a:p>
          <a:p>
            <a:r>
              <a:rPr lang="en-GB" dirty="0" smtClean="0"/>
              <a:t>September 2013 – twice fire brigade called to deal with more ‘BBQ’s’ – told no more BBQ’s due to fire risk</a:t>
            </a:r>
          </a:p>
          <a:p>
            <a:r>
              <a:rPr lang="en-GB" dirty="0" smtClean="0"/>
              <a:t>March 2014 – smoke from the balcony – warned again about burning items</a:t>
            </a:r>
          </a:p>
          <a:p>
            <a:r>
              <a:rPr lang="en-GB" dirty="0" smtClean="0"/>
              <a:t>May 2014 – 2 further visits by fire brigade</a:t>
            </a:r>
            <a:endParaRPr lang="en-GB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328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SCR Re. Mr C</a:t>
            </a:r>
            <a:br>
              <a:rPr lang="en-GB" dirty="0" smtClean="0"/>
            </a:br>
            <a:r>
              <a:rPr lang="en-GB" dirty="0" smtClean="0"/>
              <a:t>Bristol SAB 2016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30 May – injunction issued prohibiting Mr C lighting fires in his flat. Mr C said he understood why the injunction was needed</a:t>
            </a:r>
          </a:p>
          <a:p>
            <a:r>
              <a:rPr lang="en-GB" dirty="0" smtClean="0"/>
              <a:t>Early July – visit noted “charred and burnt furniture”. Identified risks in the continued use of candles and fires for cooking – he did not see as a fire hazard</a:t>
            </a:r>
          </a:p>
          <a:p>
            <a:r>
              <a:rPr lang="en-GB" dirty="0" smtClean="0"/>
              <a:t>6 September – A fire broke out in the flat and Mr C died</a:t>
            </a:r>
            <a:endParaRPr lang="en-GB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486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TB v KB and LH [2019]</a:t>
            </a:r>
            <a:br>
              <a:rPr lang="en-GB" dirty="0" smtClean="0"/>
            </a:br>
            <a:r>
              <a:rPr lang="en-GB" dirty="0" smtClean="0"/>
              <a:t> EWCOP 14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KB, a 75 year old man, divorced in 2010 and has 2 adult children</a:t>
            </a:r>
          </a:p>
          <a:p>
            <a:r>
              <a:rPr lang="en-GB" dirty="0" smtClean="0"/>
              <a:t>Has long standing issues with alcohol consumption and various medical conditions</a:t>
            </a:r>
          </a:p>
          <a:p>
            <a:r>
              <a:rPr lang="en-GB" dirty="0" smtClean="0"/>
              <a:t>Through alcohol he urinates in public, inappropriate and anti-social behaviour</a:t>
            </a:r>
          </a:p>
          <a:p>
            <a:r>
              <a:rPr lang="en-GB" dirty="0" smtClean="0"/>
              <a:t>Physically – minor cardiac event several years ago, diagnosed with prostrate cancer, secondary in lungs and bones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546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TB v KB and LH [2019]</a:t>
            </a:r>
            <a:br>
              <a:rPr lang="en-GB" dirty="0" smtClean="0"/>
            </a:br>
            <a:r>
              <a:rPr lang="en-GB" dirty="0" smtClean="0"/>
              <a:t> EWCOP 14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Hospital notes</a:t>
            </a:r>
          </a:p>
          <a:p>
            <a:pPr lvl="1"/>
            <a:r>
              <a:rPr lang="en-GB" dirty="0" smtClean="0"/>
              <a:t>2012 – KB’s cognitive state was fair, although evidence of some short-term memory loss</a:t>
            </a:r>
          </a:p>
          <a:p>
            <a:pPr lvl="1"/>
            <a:r>
              <a:rPr lang="en-GB" dirty="0" smtClean="0"/>
              <a:t>2016 – very significant cognitive problems….marked deficits in short term memory….consistent degree of unawareness of his problem are consistent with a  dementing illness </a:t>
            </a:r>
            <a:endParaRPr lang="en-GB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339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TB v KB and LH [2019]</a:t>
            </a:r>
            <a:br>
              <a:rPr lang="en-GB" dirty="0" smtClean="0"/>
            </a:br>
            <a:r>
              <a:rPr lang="en-GB" dirty="0" smtClean="0"/>
              <a:t> EWCOP 14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“…the deficits identified in P’s (KB) memory and executive function mean that he not be able to retrieve relevant information and not be able to use and weigh….”  Macdonald J</a:t>
            </a:r>
          </a:p>
          <a:p>
            <a:r>
              <a:rPr lang="en-GB" dirty="0" smtClean="0"/>
              <a:t>“People with executive functioning and deficits in their short-term memory may be okay, but may have difficulty in electing the right bits and using them in context…”</a:t>
            </a:r>
          </a:p>
          <a:p>
            <a:pPr marL="0" indent="0" algn="r">
              <a:buNone/>
            </a:pPr>
            <a:r>
              <a:rPr lang="en-GB" dirty="0" smtClean="0"/>
              <a:t>Professor </a:t>
            </a:r>
            <a:r>
              <a:rPr lang="en-GB" dirty="0" err="1" smtClean="0"/>
              <a:t>Kapur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784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Functional Test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Can the person: -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Understand the information relevant to the decision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Retain the information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Use or weigh the information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Communicate</a:t>
            </a:r>
            <a:endParaRPr lang="en-GB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522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Myth or Magic?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It’s real! </a:t>
            </a:r>
          </a:p>
          <a:p>
            <a:r>
              <a:rPr lang="en-GB" dirty="0" smtClean="0"/>
              <a:t>However, deficits in Executive Functioning is part of the diagnosis</a:t>
            </a:r>
          </a:p>
          <a:p>
            <a:r>
              <a:rPr lang="en-GB" dirty="0" smtClean="0"/>
              <a:t>The magic comes from how you use the skills that you have in questioning -</a:t>
            </a:r>
          </a:p>
          <a:p>
            <a:pPr lvl="1"/>
            <a:r>
              <a:rPr lang="en-GB" dirty="0" smtClean="0"/>
              <a:t>Is the person really </a:t>
            </a:r>
            <a:r>
              <a:rPr lang="en-GB" b="1" dirty="0" smtClean="0"/>
              <a:t>using </a:t>
            </a:r>
            <a:r>
              <a:rPr lang="en-GB" dirty="0" smtClean="0"/>
              <a:t>the information?</a:t>
            </a:r>
          </a:p>
          <a:p>
            <a:pPr lvl="1"/>
            <a:r>
              <a:rPr lang="en-GB" dirty="0" smtClean="0"/>
              <a:t>Are they really </a:t>
            </a:r>
            <a:r>
              <a:rPr lang="en-GB" b="1" dirty="0" smtClean="0"/>
              <a:t>weighing </a:t>
            </a:r>
            <a:r>
              <a:rPr lang="en-GB" dirty="0" smtClean="0"/>
              <a:t>up the information?</a:t>
            </a:r>
          </a:p>
          <a:p>
            <a:endParaRPr lang="en-GB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231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Questions!</a:t>
            </a:r>
            <a:endParaRPr lang="en-GB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Program Files\Common Files\Microsoft Shared\Clipart\cagcat50\BD00028_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118909"/>
            <a:ext cx="4508861" cy="3561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493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C:\Users\acssgc3\Desktop\9780117037465.jpg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82314"/>
            <a:ext cx="4464496" cy="629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676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</a:t>
            </a:r>
            <a:br>
              <a:rPr lang="en-GB" dirty="0" smtClean="0"/>
            </a:br>
            <a:r>
              <a:rPr lang="en-GB" dirty="0" smtClean="0"/>
              <a:t>Executive Functioning?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According to </a:t>
            </a:r>
            <a:r>
              <a:rPr lang="en-GB" dirty="0" smtClean="0"/>
              <a:t>Headway, it is an umbrella term that includes: -</a:t>
            </a:r>
          </a:p>
          <a:p>
            <a:r>
              <a:rPr lang="en-GB" dirty="0"/>
              <a:t>Planning and </a:t>
            </a:r>
            <a:r>
              <a:rPr lang="en-GB" dirty="0" smtClean="0"/>
              <a:t>organisation	</a:t>
            </a:r>
          </a:p>
          <a:p>
            <a:r>
              <a:rPr lang="en-GB" dirty="0" smtClean="0"/>
              <a:t>Self-awareness</a:t>
            </a:r>
            <a:endParaRPr lang="en-GB" dirty="0"/>
          </a:p>
          <a:p>
            <a:r>
              <a:rPr lang="en-GB" dirty="0" smtClean="0"/>
              <a:t>Initiating </a:t>
            </a:r>
            <a:r>
              <a:rPr lang="en-GB" dirty="0"/>
              <a:t>appropriate behaviour</a:t>
            </a:r>
          </a:p>
          <a:p>
            <a:r>
              <a:rPr lang="en-GB" dirty="0"/>
              <a:t>Inhibiting inappropriate behaviour</a:t>
            </a:r>
          </a:p>
          <a:p>
            <a:r>
              <a:rPr lang="en-GB" dirty="0"/>
              <a:t>Controlling emotions</a:t>
            </a:r>
          </a:p>
          <a:p>
            <a:r>
              <a:rPr lang="en-GB" dirty="0"/>
              <a:t>Concentrating and taking in </a:t>
            </a:r>
            <a:r>
              <a:rPr lang="en-GB" dirty="0" smtClean="0"/>
              <a:t>information</a:t>
            </a:r>
          </a:p>
          <a:p>
            <a:r>
              <a:rPr lang="en-GB" dirty="0" smtClean="0"/>
              <a:t>Motivation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37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</a:t>
            </a:r>
            <a:br>
              <a:rPr lang="en-GB" dirty="0" smtClean="0"/>
            </a:br>
            <a:r>
              <a:rPr lang="en-GB" dirty="0" smtClean="0"/>
              <a:t>Executive Functioning?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 Executive </a:t>
            </a:r>
            <a:r>
              <a:rPr lang="en-GB" u="sng" dirty="0" smtClean="0"/>
              <a:t>Dys</a:t>
            </a:r>
            <a:r>
              <a:rPr lang="en-GB" dirty="0" smtClean="0"/>
              <a:t>function is: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“….term </a:t>
            </a:r>
            <a:r>
              <a:rPr lang="en-GB" dirty="0"/>
              <a:t>for the range of </a:t>
            </a:r>
            <a:r>
              <a:rPr lang="en-GB" dirty="0" smtClean="0"/>
              <a:t>cognitive, emotional and </a:t>
            </a:r>
            <a:r>
              <a:rPr lang="en-GB" dirty="0" smtClean="0"/>
              <a:t>behavioural </a:t>
            </a:r>
            <a:r>
              <a:rPr lang="en-GB" dirty="0" smtClean="0"/>
              <a:t>difficulties </a:t>
            </a:r>
            <a:r>
              <a:rPr lang="en-GB" dirty="0"/>
              <a:t>which often occur after </a:t>
            </a:r>
            <a:r>
              <a:rPr lang="en-GB" dirty="0" smtClean="0"/>
              <a:t>injury </a:t>
            </a:r>
            <a:r>
              <a:rPr lang="en-GB" dirty="0"/>
              <a:t>to the frontal lobes of the </a:t>
            </a:r>
            <a:r>
              <a:rPr lang="en-GB" dirty="0" smtClean="0"/>
              <a:t>brain.”</a:t>
            </a:r>
          </a:p>
          <a:p>
            <a:pPr marL="0" indent="0" algn="r">
              <a:buNone/>
            </a:pPr>
            <a:r>
              <a:rPr lang="en-GB" sz="2400" dirty="0" smtClean="0"/>
              <a:t>Headway.org.uk</a:t>
            </a:r>
            <a:endParaRPr lang="en-GB" sz="2400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387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Some Common Effects </a:t>
            </a:r>
            <a:br>
              <a:rPr lang="en-GB" dirty="0" smtClean="0"/>
            </a:br>
            <a:r>
              <a:rPr lang="en-GB" dirty="0" smtClean="0"/>
              <a:t>of Executive Dysfunction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400" dirty="0" smtClean="0"/>
          </a:p>
          <a:p>
            <a:r>
              <a:rPr lang="en-GB" sz="2400" dirty="0" smtClean="0"/>
              <a:t>Loss </a:t>
            </a:r>
            <a:r>
              <a:rPr lang="en-GB" sz="2400" dirty="0"/>
              <a:t>of 'get up and go</a:t>
            </a:r>
            <a:r>
              <a:rPr lang="en-GB" sz="2400" dirty="0" smtClean="0"/>
              <a:t>'.</a:t>
            </a:r>
            <a:endParaRPr lang="en-GB" sz="2400" dirty="0"/>
          </a:p>
          <a:p>
            <a:r>
              <a:rPr lang="en-GB" sz="2400" dirty="0"/>
              <a:t>Problems with thinking ahead and carrying out the sequence of steps needed to complete a task.</a:t>
            </a:r>
          </a:p>
          <a:p>
            <a:r>
              <a:rPr lang="en-GB" sz="2400" dirty="0"/>
              <a:t>Finding it hard to anticipate </a:t>
            </a:r>
            <a:r>
              <a:rPr lang="en-GB" sz="2400" dirty="0" smtClean="0"/>
              <a:t>consequences</a:t>
            </a:r>
          </a:p>
          <a:p>
            <a:r>
              <a:rPr lang="en-GB" sz="2400" dirty="0"/>
              <a:t>Acting too quickly and impulsively without fully thinking through the </a:t>
            </a:r>
            <a:r>
              <a:rPr lang="en-GB" sz="2400" dirty="0" smtClean="0"/>
              <a:t>consequences</a:t>
            </a:r>
          </a:p>
          <a:p>
            <a:r>
              <a:rPr lang="en-GB" sz="2400" dirty="0"/>
              <a:t>Reduced ability to engage in social </a:t>
            </a:r>
            <a:r>
              <a:rPr lang="en-GB" sz="2400" dirty="0" smtClean="0"/>
              <a:t>interactions</a:t>
            </a:r>
          </a:p>
          <a:p>
            <a:r>
              <a:rPr lang="en-GB" sz="2400" dirty="0"/>
              <a:t>Difficulty with learning new information</a:t>
            </a:r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944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SAR Re. KH</a:t>
            </a:r>
            <a:br>
              <a:rPr lang="en-GB" dirty="0" smtClean="0"/>
            </a:br>
            <a:r>
              <a:rPr lang="en-GB" dirty="0" smtClean="0"/>
              <a:t>Gloucestershire SAB 2016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KH, male, moved to </a:t>
            </a:r>
            <a:r>
              <a:rPr lang="en-GB" dirty="0" err="1" smtClean="0"/>
              <a:t>Glos</a:t>
            </a:r>
            <a:r>
              <a:rPr lang="en-GB" dirty="0" smtClean="0"/>
              <a:t> in 2010. Had several adult children, some of whom lived with KH </a:t>
            </a:r>
          </a:p>
          <a:p>
            <a:r>
              <a:rPr lang="en-GB" dirty="0" smtClean="0"/>
              <a:t>Started to have difficulty walking, eventually leading to using a walking frame</a:t>
            </a:r>
          </a:p>
          <a:p>
            <a:r>
              <a:rPr lang="en-GB" dirty="0" smtClean="0"/>
              <a:t>GP visited – concerns about state of home</a:t>
            </a:r>
          </a:p>
          <a:p>
            <a:r>
              <a:rPr lang="en-GB" dirty="0" smtClean="0"/>
              <a:t>KH would attend hospital as inpatient for investigation but would discharge himself</a:t>
            </a:r>
          </a:p>
          <a:p>
            <a:r>
              <a:rPr lang="en-GB" dirty="0" smtClean="0"/>
              <a:t> 2015 – KH “switched off” and appeared to have “given up”</a:t>
            </a:r>
            <a:endParaRPr lang="en-GB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889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SAR Re. KH</a:t>
            </a:r>
            <a:br>
              <a:rPr lang="en-GB" dirty="0" smtClean="0"/>
            </a:br>
            <a:r>
              <a:rPr lang="en-GB" dirty="0" smtClean="0"/>
              <a:t>Gloucestershire SAB 2016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Visited GP early 2015 – leg oedema, skin breakdown on buttocks and incontinence, as well as other issues</a:t>
            </a:r>
          </a:p>
          <a:p>
            <a:r>
              <a:rPr lang="en-GB" dirty="0" smtClean="0"/>
              <a:t>Various issues around Nurses, visiting but not gaining access; GP appointments made but not attending – regular pattern of KH’s behaviour</a:t>
            </a:r>
          </a:p>
          <a:p>
            <a:r>
              <a:rPr lang="en-GB" dirty="0" smtClean="0"/>
              <a:t>SW and OT did manage to visit – condition of flat and lack of cleaning</a:t>
            </a:r>
          </a:p>
          <a:p>
            <a:endParaRPr lang="en-GB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404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SAR Re. KH</a:t>
            </a:r>
            <a:br>
              <a:rPr lang="en-GB" dirty="0" smtClean="0"/>
            </a:br>
            <a:r>
              <a:rPr lang="en-GB" dirty="0" smtClean="0"/>
              <a:t>Gloucestershire SAB 2016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December 2015 – call made to emergency services </a:t>
            </a:r>
          </a:p>
          <a:p>
            <a:r>
              <a:rPr lang="en-GB" dirty="0" smtClean="0"/>
              <a:t>Ambulance team found KH to have significant pressure sores (Grade 4 with maggots)</a:t>
            </a:r>
          </a:p>
          <a:p>
            <a:r>
              <a:rPr lang="en-GB" dirty="0" smtClean="0"/>
              <a:t>Flies/insects flying round the room</a:t>
            </a:r>
          </a:p>
          <a:p>
            <a:r>
              <a:rPr lang="en-GB" dirty="0" smtClean="0"/>
              <a:t>Flat cluttered, full black bin-liner bags blocked the majority of floor space</a:t>
            </a:r>
          </a:p>
          <a:p>
            <a:r>
              <a:rPr lang="en-GB" dirty="0" smtClean="0"/>
              <a:t>KH survived </a:t>
            </a:r>
            <a:endParaRPr lang="en-GB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404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7138</TotalTime>
  <Words>1244</Words>
  <Application>Microsoft Office PowerPoint</Application>
  <PresentationFormat>On-screen Show (4:3)</PresentationFormat>
  <Paragraphs>138</Paragraphs>
  <Slides>21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Executive Function Myth or Magic</vt:lpstr>
      <vt:lpstr>The Functional Test</vt:lpstr>
      <vt:lpstr>PowerPoint Presentation</vt:lpstr>
      <vt:lpstr>What is  Executive Functioning?</vt:lpstr>
      <vt:lpstr>What is  Executive Functioning?</vt:lpstr>
      <vt:lpstr>Some Common Effects  of Executive Dysfunction </vt:lpstr>
      <vt:lpstr>SAR Re. KH Gloucestershire SAB 2016</vt:lpstr>
      <vt:lpstr>SAR Re. KH Gloucestershire SAB 2016</vt:lpstr>
      <vt:lpstr>SAR Re. KH Gloucestershire SAB 2016</vt:lpstr>
      <vt:lpstr>SAR Re. Hannah Gloucestershire SAB 2017</vt:lpstr>
      <vt:lpstr>SAR Re. Hannah Gloucestershire SAB 2017</vt:lpstr>
      <vt:lpstr>SAR Re. Hannah Gloucestershire SAB 2017</vt:lpstr>
      <vt:lpstr>SAR Re. Hannah Gloucestershire SAB 2017</vt:lpstr>
      <vt:lpstr>SCR Re. Mr C Bristol SAB 2016</vt:lpstr>
      <vt:lpstr>SCR Re. Mr C Bristol SAB 2016</vt:lpstr>
      <vt:lpstr>SCR Re. Mr C Bristol SAB 2016</vt:lpstr>
      <vt:lpstr>TB v KB and LH [2019]  EWCOP 14</vt:lpstr>
      <vt:lpstr>TB v KB and LH [2019]  EWCOP 14</vt:lpstr>
      <vt:lpstr>TB v KB and LH [2019]  EWCOP 14</vt:lpstr>
      <vt:lpstr>Myth or Magic?</vt:lpstr>
      <vt:lpstr>Questions!</vt:lpstr>
    </vt:vector>
  </TitlesOfParts>
  <Company>Bristol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Capacity</dc:title>
  <dc:creator>Gary Cunningham</dc:creator>
  <cp:lastModifiedBy>Gary Cunningham</cp:lastModifiedBy>
  <cp:revision>30</cp:revision>
  <dcterms:created xsi:type="dcterms:W3CDTF">2018-06-05T12:27:59Z</dcterms:created>
  <dcterms:modified xsi:type="dcterms:W3CDTF">2019-06-11T11:05:46Z</dcterms:modified>
</cp:coreProperties>
</file>