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80" r:id="rId3"/>
    <p:sldId id="308" r:id="rId4"/>
    <p:sldId id="274" r:id="rId5"/>
    <p:sldId id="325" r:id="rId6"/>
    <p:sldId id="321" r:id="rId7"/>
    <p:sldId id="334" r:id="rId8"/>
    <p:sldId id="335" r:id="rId9"/>
    <p:sldId id="327" r:id="rId10"/>
    <p:sldId id="333" r:id="rId11"/>
    <p:sldId id="328" r:id="rId12"/>
    <p:sldId id="330" r:id="rId13"/>
    <p:sldId id="322" r:id="rId14"/>
    <p:sldId id="323" r:id="rId15"/>
    <p:sldId id="278" r:id="rId16"/>
    <p:sldId id="316" r:id="rId17"/>
    <p:sldId id="318" r:id="rId18"/>
    <p:sldId id="324" r:id="rId19"/>
    <p:sldId id="331" r:id="rId20"/>
    <p:sldId id="33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FD59-9757-4FC2-A0F4-92CD15F3AE97}" type="datetimeFigureOut">
              <a:rPr lang="en-GB" smtClean="0"/>
              <a:t>11/06/2019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CBA6D5-0B23-4168-BD0A-E2F4B3956292}" type="slidenum">
              <a:rPr lang="en-GB" smtClean="0"/>
              <a:t>‹#›</a:t>
            </a:fld>
            <a:endParaRPr lang="en-GB" dirty="0"/>
          </a:p>
        </p:txBody>
      </p:sp>
    </p:spTree>
    <p:extLst>
      <p:ext uri="{BB962C8B-B14F-4D97-AF65-F5344CB8AC3E}">
        <p14:creationId xmlns:p14="http://schemas.microsoft.com/office/powerpoint/2010/main" val="55358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0CBA6D5-0B23-4168-BD0A-E2F4B3956292}" type="slidenum">
              <a:rPr lang="en-GB" smtClean="0"/>
              <a:t>1</a:t>
            </a:fld>
            <a:endParaRPr lang="en-GB" dirty="0"/>
          </a:p>
        </p:txBody>
      </p:sp>
    </p:spTree>
    <p:extLst>
      <p:ext uri="{BB962C8B-B14F-4D97-AF65-F5344CB8AC3E}">
        <p14:creationId xmlns:p14="http://schemas.microsoft.com/office/powerpoint/2010/main" val="2746483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the three learning events held as part of the SARs practitioners thought that issues were common and the SARs a good ‘window on the system’ </a:t>
            </a:r>
          </a:p>
        </p:txBody>
      </p:sp>
      <p:sp>
        <p:nvSpPr>
          <p:cNvPr id="4" name="Slide Number Placeholder 3"/>
          <p:cNvSpPr>
            <a:spLocks noGrp="1"/>
          </p:cNvSpPr>
          <p:nvPr>
            <p:ph type="sldNum" sz="quarter" idx="5"/>
          </p:nvPr>
        </p:nvSpPr>
        <p:spPr/>
        <p:txBody>
          <a:bodyPr/>
          <a:lstStyle/>
          <a:p>
            <a:fld id="{A0CBA6D5-0B23-4168-BD0A-E2F4B3956292}" type="slidenum">
              <a:rPr lang="en-GB" smtClean="0"/>
              <a:t>15</a:t>
            </a:fld>
            <a:endParaRPr lang="en-GB" dirty="0"/>
          </a:p>
        </p:txBody>
      </p:sp>
    </p:spTree>
    <p:extLst>
      <p:ext uri="{BB962C8B-B14F-4D97-AF65-F5344CB8AC3E}">
        <p14:creationId xmlns:p14="http://schemas.microsoft.com/office/powerpoint/2010/main" val="30440403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Are your staff confident to undertake assessments, best interest decisions, including working with families and other important people in the persons life. Are they confident enough to act on these best interest decisions?   </a:t>
            </a:r>
          </a:p>
        </p:txBody>
      </p:sp>
      <p:sp>
        <p:nvSpPr>
          <p:cNvPr id="4" name="Slide Number Placeholder 3"/>
          <p:cNvSpPr>
            <a:spLocks noGrp="1"/>
          </p:cNvSpPr>
          <p:nvPr>
            <p:ph type="sldNum" sz="quarter" idx="5"/>
          </p:nvPr>
        </p:nvSpPr>
        <p:spPr/>
        <p:txBody>
          <a:bodyPr/>
          <a:lstStyle/>
          <a:p>
            <a:fld id="{A0CBA6D5-0B23-4168-BD0A-E2F4B3956292}" type="slidenum">
              <a:rPr lang="en-GB" smtClean="0"/>
              <a:t>16</a:t>
            </a:fld>
            <a:endParaRPr lang="en-GB" dirty="0"/>
          </a:p>
        </p:txBody>
      </p:sp>
    </p:spTree>
    <p:extLst>
      <p:ext uri="{BB962C8B-B14F-4D97-AF65-F5344CB8AC3E}">
        <p14:creationId xmlns:p14="http://schemas.microsoft.com/office/powerpoint/2010/main" val="1053380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B2D20F2-AD89-40B2-B604-09E4348BC840}" type="slidenum">
              <a:rPr lang="en-GB" smtClean="0"/>
              <a:t>‹#›</a:t>
            </a:fld>
            <a:endParaRPr lang="en-GB"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A7CCDE-99D6-4EA7-8E8C-EDC9312FB994}" type="datetimeFigureOut">
              <a:rPr lang="en-GB" smtClean="0"/>
              <a:t>11/06/2019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DA7CCDE-99D6-4EA7-8E8C-EDC9312FB994}" type="datetimeFigureOut">
              <a:rPr lang="en-GB" smtClean="0"/>
              <a:t>11/06/2019</a:t>
            </a:fld>
            <a:endParaRPr lang="en-GB"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GB"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B2D20F2-AD89-40B2-B604-09E4348BC840}"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sab.safeguardingsomerset.org.uk/wp-content/uploads/Tom-SAR-Final-June-2016.pdf" TargetMode="External"/><Relationship Id="rId2" Type="http://schemas.openxmlformats.org/officeDocument/2006/relationships/hyperlink" Target="http://sabberkshirewest.co.uk/media/1202/sar-mr-i-final-report-2016v4.pdf" TargetMode="External"/><Relationship Id="rId1" Type="http://schemas.openxmlformats.org/officeDocument/2006/relationships/slideLayout" Target="../slideLayouts/slideLayout2.xml"/><Relationship Id="rId5" Type="http://schemas.openxmlformats.org/officeDocument/2006/relationships/hyperlink" Target="http://files.uk2sitebuilder.com/e1/e5/e1e5b852-3727-4d98-aa1e-7e261e6b6e96.pdf" TargetMode="External"/><Relationship Id="rId4" Type="http://schemas.openxmlformats.org/officeDocument/2006/relationships/hyperlink" Target="https://www.swindon.gov.uk/info/20011/adult_social_care_and_support/763/swindon_local_safeguarding_adults_board/4"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bristolsafeguarding.org/adults/safeguarding-adult-reviews/bristol-sars/mr-c-serious-case-review-october-2016/" TargetMode="External"/><Relationship Id="rId2" Type="http://schemas.openxmlformats.org/officeDocument/2006/relationships/hyperlink" Target="https://www.nottinghamshire.gov.uk/media/112270/sar-g15-overview-report.pdf" TargetMode="External"/><Relationship Id="rId1" Type="http://schemas.openxmlformats.org/officeDocument/2006/relationships/slideLayout" Target="../slideLayouts/slideLayout2.xml"/><Relationship Id="rId4" Type="http://schemas.openxmlformats.org/officeDocument/2006/relationships/hyperlink" Target="https://www.safeguarding-bathnes.org.uk/sites/default/files/practitioner_briefing_-_sar_jane.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londonadass.org.uk/wp-content/uploads/2014/12/London-SARs-Report-Final-Version.pdf" TargetMode="External"/><Relationship Id="rId2" Type="http://schemas.openxmlformats.org/officeDocument/2006/relationships/hyperlink" Target="https://ssab.safeguardingsomerset.org.uk/wp-content/uploads/SW-SCRs-SARs-Report-Final-Version-2017.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_ftn1"/><Relationship Id="rId2" Type="http://schemas.openxmlformats.org/officeDocument/2006/relationships/hyperlink" Target="https://eur02.safelinks.protection.outlook.com/?url=https%3A%2F%2Fwww.bailii.org%2Few%2Fcases%2FEWHC%2FFam%2F2019%2F399.html&amp;data=02%7C01%7C%7C6e49564f47a2407a027f08d6ee3c977c%7C84df9e7fe9f640afb435aaaaaaaaaaaa%7C1%7C0%7C636958341333751793&amp;sdata=HNeIQI3t9A71aQqEyBlKE8UJSnS4qHs4zAspcMpA4H4%3D&amp;reserved=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_ftnref1"/><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3200" b="1" dirty="0"/>
              <a:t>The Mental Capacity Act: Learning from Safeguarding Adults Reviews </a:t>
            </a:r>
            <a:endParaRPr lang="en-GB" sz="3200" dirty="0">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p:txBody>
          <a:bodyPr>
            <a:normAutofit fontScale="92500" lnSpcReduction="20000"/>
          </a:bodyPr>
          <a:lstStyle/>
          <a:p>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t>Bristol and South Gloucestershire Safeguarding Adults Boards’ Conference 2019</a:t>
            </a:r>
          </a:p>
          <a:p>
            <a:endParaRPr lang="en-GB" dirty="0">
              <a:latin typeface="Verdana" panose="020B0604030504040204" pitchFamily="34" charset="0"/>
              <a:ea typeface="Verdana" panose="020B0604030504040204" pitchFamily="34" charset="0"/>
              <a:cs typeface="Verdana" panose="020B0604030504040204" pitchFamily="34" charset="0"/>
            </a:endParaRPr>
          </a:p>
          <a:p>
            <a:r>
              <a:rPr lang="en-GB" dirty="0">
                <a:ea typeface="Verdana" panose="020B0604030504040204" pitchFamily="34" charset="0"/>
                <a:cs typeface="Verdana" panose="020B0604030504040204" pitchFamily="34" charset="0"/>
              </a:rPr>
              <a:t>Facilitator; Kate Spreadbury </a:t>
            </a:r>
          </a:p>
          <a:p>
            <a:endParaRPr lang="en-GB"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92096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599B9-CE3B-40BB-8958-7F7009BCA18F}"/>
              </a:ext>
            </a:extLst>
          </p:cNvPr>
          <p:cNvSpPr>
            <a:spLocks noGrp="1"/>
          </p:cNvSpPr>
          <p:nvPr>
            <p:ph type="title"/>
          </p:nvPr>
        </p:nvSpPr>
        <p:spPr/>
        <p:txBody>
          <a:bodyPr/>
          <a:lstStyle/>
          <a:p>
            <a:r>
              <a:rPr lang="en-GB" dirty="0"/>
              <a:t>Presumption of capacity </a:t>
            </a:r>
          </a:p>
        </p:txBody>
      </p:sp>
      <p:sp>
        <p:nvSpPr>
          <p:cNvPr id="3" name="Content Placeholder 2">
            <a:extLst>
              <a:ext uri="{FF2B5EF4-FFF2-40B4-BE49-F238E27FC236}">
                <a16:creationId xmlns:a16="http://schemas.microsoft.com/office/drawing/2014/main" id="{DC64547D-86DF-48A7-BBD6-CF40869964D1}"/>
              </a:ext>
            </a:extLst>
          </p:cNvPr>
          <p:cNvSpPr>
            <a:spLocks noGrp="1"/>
          </p:cNvSpPr>
          <p:nvPr>
            <p:ph idx="1"/>
          </p:nvPr>
        </p:nvSpPr>
        <p:spPr/>
        <p:txBody>
          <a:bodyPr>
            <a:normAutofit/>
          </a:bodyPr>
          <a:lstStyle/>
          <a:p>
            <a:r>
              <a:rPr lang="en-GB" dirty="0"/>
              <a:t>Tom: Somerset LSAB  “Tom made decisions which made him vulnerable to significant harm. For example, he was known to associate with individuals who targeted vulnerable adults. It was assumed that Tom had the mental capacity to decide to associate with exploitative individuals”.</a:t>
            </a:r>
          </a:p>
          <a:p>
            <a:endParaRPr lang="en-GB" dirty="0"/>
          </a:p>
        </p:txBody>
      </p:sp>
    </p:spTree>
    <p:extLst>
      <p:ext uri="{BB962C8B-B14F-4D97-AF65-F5344CB8AC3E}">
        <p14:creationId xmlns:p14="http://schemas.microsoft.com/office/powerpoint/2010/main" val="271961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6F5F5-423D-4EB2-832C-85085F00A43B}"/>
              </a:ext>
            </a:extLst>
          </p:cNvPr>
          <p:cNvSpPr>
            <a:spLocks noGrp="1"/>
          </p:cNvSpPr>
          <p:nvPr>
            <p:ph type="title"/>
          </p:nvPr>
        </p:nvSpPr>
        <p:spPr/>
        <p:txBody>
          <a:bodyPr>
            <a:normAutofit fontScale="90000"/>
          </a:bodyPr>
          <a:lstStyle/>
          <a:p>
            <a:r>
              <a:rPr lang="en-GB" dirty="0"/>
              <a:t>What affects people at a specific time? </a:t>
            </a:r>
          </a:p>
        </p:txBody>
      </p:sp>
      <p:sp>
        <p:nvSpPr>
          <p:cNvPr id="3" name="Content Placeholder 2">
            <a:extLst>
              <a:ext uri="{FF2B5EF4-FFF2-40B4-BE49-F238E27FC236}">
                <a16:creationId xmlns:a16="http://schemas.microsoft.com/office/drawing/2014/main" id="{CE298E46-06B7-4587-994D-3B619A34D6EA}"/>
              </a:ext>
            </a:extLst>
          </p:cNvPr>
          <p:cNvSpPr>
            <a:spLocks noGrp="1"/>
          </p:cNvSpPr>
          <p:nvPr>
            <p:ph idx="1"/>
          </p:nvPr>
        </p:nvSpPr>
        <p:spPr/>
        <p:txBody>
          <a:bodyPr/>
          <a:lstStyle/>
          <a:p>
            <a:pPr marL="0" indent="0">
              <a:buNone/>
            </a:pPr>
            <a:r>
              <a:rPr lang="en-US" dirty="0"/>
              <a:t>Ruth Mitchell, Plymouth SAB </a:t>
            </a:r>
          </a:p>
          <a:p>
            <a:r>
              <a:rPr lang="en-US" dirty="0"/>
              <a:t>The impact of Ruth’s mental health condition on her capacity to make decisions at that point, together with the impact of her cold environment and physical wellbeing on her ability to make decisions, should have been assessed. </a:t>
            </a:r>
            <a:endParaRPr lang="en-GB" dirty="0"/>
          </a:p>
        </p:txBody>
      </p:sp>
    </p:spTree>
    <p:extLst>
      <p:ext uri="{BB962C8B-B14F-4D97-AF65-F5344CB8AC3E}">
        <p14:creationId xmlns:p14="http://schemas.microsoft.com/office/powerpoint/2010/main" val="32810007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4BC7D-B798-426D-8D5E-20CB9388E5CC}"/>
              </a:ext>
            </a:extLst>
          </p:cNvPr>
          <p:cNvSpPr>
            <a:spLocks noGrp="1"/>
          </p:cNvSpPr>
          <p:nvPr>
            <p:ph type="title"/>
          </p:nvPr>
        </p:nvSpPr>
        <p:spPr/>
        <p:txBody>
          <a:bodyPr/>
          <a:lstStyle/>
          <a:p>
            <a:r>
              <a:rPr lang="en-GB" dirty="0"/>
              <a:t>Capacity and Capability </a:t>
            </a:r>
          </a:p>
        </p:txBody>
      </p:sp>
      <p:sp>
        <p:nvSpPr>
          <p:cNvPr id="3" name="Content Placeholder 2">
            <a:extLst>
              <a:ext uri="{FF2B5EF4-FFF2-40B4-BE49-F238E27FC236}">
                <a16:creationId xmlns:a16="http://schemas.microsoft.com/office/drawing/2014/main" id="{FFBF8CED-CCCD-41AC-95D1-7985643B73F4}"/>
              </a:ext>
            </a:extLst>
          </p:cNvPr>
          <p:cNvSpPr>
            <a:spLocks noGrp="1"/>
          </p:cNvSpPr>
          <p:nvPr>
            <p:ph idx="1"/>
          </p:nvPr>
        </p:nvSpPr>
        <p:spPr/>
        <p:txBody>
          <a:bodyPr>
            <a:normAutofit/>
          </a:bodyPr>
          <a:lstStyle/>
          <a:p>
            <a:pPr marL="0" indent="0">
              <a:buNone/>
            </a:pPr>
            <a:r>
              <a:rPr lang="en-US" dirty="0"/>
              <a:t>Nottingham SAB: Mr. and Mrs. G </a:t>
            </a:r>
          </a:p>
          <a:p>
            <a:r>
              <a:rPr lang="en-US" dirty="0"/>
              <a:t>This review has also raised an important distinction between “capacity” and “capability” and the tendency to confuse the two. Mental capacity is clearly defined in the Mental Capacity Act and refers to the cognitive ability to understand and make decisions.  “Capability” has no legal definition and the word is not used in the Mental Capacity Act in any context, however on a day to day level the capability of a person to undertake tasks is taken as an indicator of the truthfulness or accuracy of the assessment of their “capacity”.  </a:t>
            </a:r>
          </a:p>
          <a:p>
            <a:r>
              <a:rPr lang="en-US" dirty="0"/>
              <a:t> </a:t>
            </a:r>
          </a:p>
        </p:txBody>
      </p:sp>
    </p:spTree>
    <p:extLst>
      <p:ext uri="{BB962C8B-B14F-4D97-AF65-F5344CB8AC3E}">
        <p14:creationId xmlns:p14="http://schemas.microsoft.com/office/powerpoint/2010/main" val="3313048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66A36-A964-4F60-AB5B-CFB1AE534E5E}"/>
              </a:ext>
            </a:extLst>
          </p:cNvPr>
          <p:cNvSpPr>
            <a:spLocks noGrp="1"/>
          </p:cNvSpPr>
          <p:nvPr>
            <p:ph type="title"/>
          </p:nvPr>
        </p:nvSpPr>
        <p:spPr/>
        <p:txBody>
          <a:bodyPr>
            <a:normAutofit fontScale="90000"/>
          </a:bodyPr>
          <a:lstStyle/>
          <a:p>
            <a:r>
              <a:rPr lang="en-GB" dirty="0"/>
              <a:t>Decisional capacity – reliance on verbal ability</a:t>
            </a:r>
          </a:p>
        </p:txBody>
      </p:sp>
      <p:sp>
        <p:nvSpPr>
          <p:cNvPr id="3" name="Content Placeholder 2">
            <a:extLst>
              <a:ext uri="{FF2B5EF4-FFF2-40B4-BE49-F238E27FC236}">
                <a16:creationId xmlns:a16="http://schemas.microsoft.com/office/drawing/2014/main" id="{51D8CECB-F903-4615-BD85-BFF56F20B488}"/>
              </a:ext>
            </a:extLst>
          </p:cNvPr>
          <p:cNvSpPr>
            <a:spLocks noGrp="1"/>
          </p:cNvSpPr>
          <p:nvPr>
            <p:ph idx="1"/>
          </p:nvPr>
        </p:nvSpPr>
        <p:spPr/>
        <p:txBody>
          <a:bodyPr/>
          <a:lstStyle/>
          <a:p>
            <a:pPr marL="0" indent="0">
              <a:buNone/>
            </a:pPr>
            <a:r>
              <a:rPr lang="en-US" dirty="0"/>
              <a:t>Bristol SAB : Mr. C </a:t>
            </a:r>
          </a:p>
          <a:p>
            <a:endParaRPr lang="en-US" dirty="0"/>
          </a:p>
          <a:p>
            <a:r>
              <a:rPr lang="en-US" dirty="0"/>
              <a:t>Mr. C’s mental capacity was formally assessed but despite his history of serious mental illness, and current behaviours and rationalisations, he was assumed to have capacity. The social worker assumed capacity on the basis of Mr. C’s verbal reassurances</a:t>
            </a:r>
            <a:endParaRPr lang="en-GB" dirty="0"/>
          </a:p>
        </p:txBody>
      </p:sp>
    </p:spTree>
    <p:extLst>
      <p:ext uri="{BB962C8B-B14F-4D97-AF65-F5344CB8AC3E}">
        <p14:creationId xmlns:p14="http://schemas.microsoft.com/office/powerpoint/2010/main" val="245384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9F5CB-D733-4859-89DC-924469E07EAD}"/>
              </a:ext>
            </a:extLst>
          </p:cNvPr>
          <p:cNvSpPr>
            <a:spLocks noGrp="1"/>
          </p:cNvSpPr>
          <p:nvPr>
            <p:ph type="title"/>
          </p:nvPr>
        </p:nvSpPr>
        <p:spPr/>
        <p:txBody>
          <a:bodyPr>
            <a:normAutofit fontScale="90000"/>
          </a:bodyPr>
          <a:lstStyle/>
          <a:p>
            <a:r>
              <a:rPr lang="en-GB" dirty="0"/>
              <a:t>The complexity of individual circumstances: fluctuating capacity</a:t>
            </a:r>
          </a:p>
        </p:txBody>
      </p:sp>
      <p:sp>
        <p:nvSpPr>
          <p:cNvPr id="3" name="Content Placeholder 2">
            <a:extLst>
              <a:ext uri="{FF2B5EF4-FFF2-40B4-BE49-F238E27FC236}">
                <a16:creationId xmlns:a16="http://schemas.microsoft.com/office/drawing/2014/main" id="{AFCD175A-6423-415B-890A-548E094AE396}"/>
              </a:ext>
            </a:extLst>
          </p:cNvPr>
          <p:cNvSpPr>
            <a:spLocks noGrp="1"/>
          </p:cNvSpPr>
          <p:nvPr>
            <p:ph idx="1"/>
          </p:nvPr>
        </p:nvSpPr>
        <p:spPr/>
        <p:txBody>
          <a:bodyPr>
            <a:normAutofit fontScale="92500"/>
          </a:bodyPr>
          <a:lstStyle/>
          <a:p>
            <a:pPr marL="0" indent="0">
              <a:buNone/>
            </a:pPr>
            <a:r>
              <a:rPr lang="en-GB" dirty="0"/>
              <a:t>Mr I West Berkshire</a:t>
            </a:r>
          </a:p>
          <a:p>
            <a:r>
              <a:rPr lang="en-US" dirty="0"/>
              <a:t>There was a unanimous view amongst professionals that Mr. I’s capacity was retained in relation to key decisions about his health and welfare; however, the reality of his daily situation was that he was rarely sober enough to make informed day to day choices. There was a tendency by the Local Authority and Mental Health Trust Team to work with Mr. I as if he lacked capacity and required ‘best interest’ decisions to be made on his behalf. This was probably because in relation to many day to day decisions, since he was not sober, Mr. I did lack capacity. However, capacity assessments were not undertaken to confirm this, and consequently there were no clear best interest care plans in place to support Mr. I or the care staff working with him. </a:t>
            </a:r>
          </a:p>
        </p:txBody>
      </p:sp>
    </p:spTree>
    <p:extLst>
      <p:ext uri="{BB962C8B-B14F-4D97-AF65-F5344CB8AC3E}">
        <p14:creationId xmlns:p14="http://schemas.microsoft.com/office/powerpoint/2010/main" val="2166449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2968-8F98-4F85-9DA6-5614BB3109A6}"/>
              </a:ext>
            </a:extLst>
          </p:cNvPr>
          <p:cNvSpPr>
            <a:spLocks noGrp="1"/>
          </p:cNvSpPr>
          <p:nvPr>
            <p:ph type="title"/>
          </p:nvPr>
        </p:nvSpPr>
        <p:spPr/>
        <p:txBody>
          <a:bodyPr>
            <a:normAutofit fontScale="90000"/>
          </a:bodyPr>
          <a:lstStyle/>
          <a:p>
            <a:r>
              <a:rPr lang="en-GB" dirty="0"/>
              <a:t>Using past assessments/uncertainty about whose role it is to assess </a:t>
            </a:r>
          </a:p>
        </p:txBody>
      </p:sp>
      <p:sp>
        <p:nvSpPr>
          <p:cNvPr id="3" name="Content Placeholder 2">
            <a:extLst>
              <a:ext uri="{FF2B5EF4-FFF2-40B4-BE49-F238E27FC236}">
                <a16:creationId xmlns:a16="http://schemas.microsoft.com/office/drawing/2014/main" id="{46819197-C467-43CB-8DB6-0E8B11E22F87}"/>
              </a:ext>
            </a:extLst>
          </p:cNvPr>
          <p:cNvSpPr>
            <a:spLocks noGrp="1"/>
          </p:cNvSpPr>
          <p:nvPr>
            <p:ph idx="1"/>
          </p:nvPr>
        </p:nvSpPr>
        <p:spPr/>
        <p:txBody>
          <a:bodyPr>
            <a:normAutofit fontScale="85000" lnSpcReduction="10000"/>
          </a:bodyPr>
          <a:lstStyle/>
          <a:p>
            <a:endParaRPr lang="en-GB" dirty="0"/>
          </a:p>
          <a:p>
            <a:r>
              <a:rPr lang="en-US" dirty="0"/>
              <a:t>‘A formal capacity assessment undertaken by an agency not involved in Jane’s day-to-day care and support over two years prior to her death became the assessment that most agencies referred to in the course of their decision-making around her living situation and care and support needs. Agencies therefore viewed Jane’s ‘non-engagement’ in the context of the previous assessment and determined she was making ‘capacitated’ choices. A recommendation for a capacity assessment to resolve financial safeguarding concerns and the difference of opinion between two agencies was not undertaken. There appears to have been numerous occasions where there was an over-reliance on presumption of capacity. It is clear through interventions agencies had with Jane that there was a recognition that capacity assessments and potential Best Interest decisions were required. However, a reluctance to accept responsibility for undertaking these was informed by the misconception that this sat outside of their expertise’ B&amp;NES SAB</a:t>
            </a:r>
            <a:endParaRPr lang="en-GB" dirty="0"/>
          </a:p>
        </p:txBody>
      </p:sp>
    </p:spTree>
    <p:extLst>
      <p:ext uri="{BB962C8B-B14F-4D97-AF65-F5344CB8AC3E}">
        <p14:creationId xmlns:p14="http://schemas.microsoft.com/office/powerpoint/2010/main" val="29810187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0FFF2-88FC-4374-9370-8E950AD0691F}"/>
              </a:ext>
            </a:extLst>
          </p:cNvPr>
          <p:cNvSpPr>
            <a:spLocks noGrp="1"/>
          </p:cNvSpPr>
          <p:nvPr>
            <p:ph type="title"/>
          </p:nvPr>
        </p:nvSpPr>
        <p:spPr/>
        <p:txBody>
          <a:bodyPr/>
          <a:lstStyle/>
          <a:p>
            <a:r>
              <a:rPr lang="en-GB" dirty="0"/>
              <a:t>Remember </a:t>
            </a:r>
          </a:p>
        </p:txBody>
      </p:sp>
      <p:sp>
        <p:nvSpPr>
          <p:cNvPr id="3" name="Content Placeholder 2">
            <a:extLst>
              <a:ext uri="{FF2B5EF4-FFF2-40B4-BE49-F238E27FC236}">
                <a16:creationId xmlns:a16="http://schemas.microsoft.com/office/drawing/2014/main" id="{DAA8B989-13E7-4AAD-B525-500A894BAF0F}"/>
              </a:ext>
            </a:extLst>
          </p:cNvPr>
          <p:cNvSpPr>
            <a:spLocks noGrp="1"/>
          </p:cNvSpPr>
          <p:nvPr>
            <p:ph idx="1"/>
          </p:nvPr>
        </p:nvSpPr>
        <p:spPr/>
        <p:txBody>
          <a:bodyPr>
            <a:normAutofit fontScale="92500"/>
          </a:bodyPr>
          <a:lstStyle/>
          <a:p>
            <a:endParaRPr lang="en-GB" dirty="0"/>
          </a:p>
          <a:p>
            <a:r>
              <a:rPr lang="en-GB" dirty="0"/>
              <a:t>We are supporting a person to make decisions, taking all factors into account and taking steps to maximise their ability to make decisions and act upon them.  </a:t>
            </a:r>
          </a:p>
          <a:p>
            <a:endParaRPr lang="en-GB" dirty="0"/>
          </a:p>
          <a:p>
            <a:r>
              <a:rPr lang="en-GB" dirty="0"/>
              <a:t>This may mean using the provisions of the MCA to protect the rights of people who lack capacity to make a decision or set of decisions, i.e. decisions and actions are taken in the person’s best interests and are the least restrictive possible, </a:t>
            </a:r>
          </a:p>
          <a:p>
            <a:r>
              <a:rPr lang="en-GB" dirty="0"/>
              <a:t>or it may be about understanding the capacitated person’s circumstances, what has led them to make an unwise  decision and how to work with them to prevent serious harm to themselves (or others).     </a:t>
            </a:r>
          </a:p>
        </p:txBody>
      </p:sp>
    </p:spTree>
    <p:extLst>
      <p:ext uri="{BB962C8B-B14F-4D97-AF65-F5344CB8AC3E}">
        <p14:creationId xmlns:p14="http://schemas.microsoft.com/office/powerpoint/2010/main" val="3779979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C23A9-F512-4C94-B413-6A2E3DBCF705}"/>
              </a:ext>
            </a:extLst>
          </p:cNvPr>
          <p:cNvSpPr>
            <a:spLocks noGrp="1"/>
          </p:cNvSpPr>
          <p:nvPr>
            <p:ph type="title"/>
          </p:nvPr>
        </p:nvSpPr>
        <p:spPr/>
        <p:txBody>
          <a:bodyPr/>
          <a:lstStyle/>
          <a:p>
            <a:r>
              <a:rPr lang="en-GB" dirty="0"/>
              <a:t>One change I can make </a:t>
            </a:r>
          </a:p>
        </p:txBody>
      </p:sp>
      <p:sp>
        <p:nvSpPr>
          <p:cNvPr id="3" name="Content Placeholder 2">
            <a:extLst>
              <a:ext uri="{FF2B5EF4-FFF2-40B4-BE49-F238E27FC236}">
                <a16:creationId xmlns:a16="http://schemas.microsoft.com/office/drawing/2014/main" id="{536AB533-FAA7-4791-83F5-87FA5AD82A7A}"/>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32414079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A65D3-A28A-4356-A467-02C25BEAF9FA}"/>
              </a:ext>
            </a:extLst>
          </p:cNvPr>
          <p:cNvSpPr>
            <a:spLocks noGrp="1"/>
          </p:cNvSpPr>
          <p:nvPr>
            <p:ph type="title"/>
          </p:nvPr>
        </p:nvSpPr>
        <p:spPr/>
        <p:txBody>
          <a:bodyPr/>
          <a:lstStyle/>
          <a:p>
            <a:r>
              <a:rPr lang="en-GB" dirty="0"/>
              <a:t>The published SARs:</a:t>
            </a:r>
          </a:p>
        </p:txBody>
      </p:sp>
      <p:sp>
        <p:nvSpPr>
          <p:cNvPr id="3" name="Content Placeholder 2">
            <a:extLst>
              <a:ext uri="{FF2B5EF4-FFF2-40B4-BE49-F238E27FC236}">
                <a16:creationId xmlns:a16="http://schemas.microsoft.com/office/drawing/2014/main" id="{E95F7879-BEF7-4F82-A3DA-A9748F5E287E}"/>
              </a:ext>
            </a:extLst>
          </p:cNvPr>
          <p:cNvSpPr>
            <a:spLocks noGrp="1"/>
          </p:cNvSpPr>
          <p:nvPr>
            <p:ph idx="1"/>
          </p:nvPr>
        </p:nvSpPr>
        <p:spPr/>
        <p:txBody>
          <a:bodyPr>
            <a:normAutofit lnSpcReduction="10000"/>
          </a:bodyPr>
          <a:lstStyle/>
          <a:p>
            <a:r>
              <a:rPr lang="en-GB" dirty="0"/>
              <a:t>Mr I: West Berkshire</a:t>
            </a:r>
          </a:p>
          <a:p>
            <a:r>
              <a:rPr lang="en-GB" dirty="0">
                <a:hlinkClick r:id="rId2"/>
              </a:rPr>
              <a:t>http://sabberkshirewest.co.uk/media/1202/sar-mr-i-final-report-2016v4.pdf</a:t>
            </a:r>
            <a:endParaRPr lang="en-GB" dirty="0"/>
          </a:p>
          <a:p>
            <a:r>
              <a:rPr lang="en-GB" dirty="0"/>
              <a:t>Tom: Somerset </a:t>
            </a:r>
            <a:r>
              <a:rPr lang="en-GB" dirty="0">
                <a:hlinkClick r:id="rId3"/>
              </a:rPr>
              <a:t>https://ssab.safeguardingsomerset.org.uk/wp-content/uploads/Tom-SAR-Final-June-2016.pdf</a:t>
            </a:r>
            <a:endParaRPr lang="en-GB" dirty="0"/>
          </a:p>
          <a:p>
            <a:r>
              <a:rPr lang="en-GB" dirty="0"/>
              <a:t>Honor:Swindon  </a:t>
            </a:r>
            <a:r>
              <a:rPr lang="en-GB" dirty="0">
                <a:hlinkClick r:id="rId4"/>
              </a:rPr>
              <a:t>https://www.swindon.gov.uk/info/20011/adult_social_care_and_support/763/swindon_local_safeguarding_adults_board/4</a:t>
            </a:r>
            <a:endParaRPr lang="en-GB" dirty="0"/>
          </a:p>
          <a:p>
            <a:r>
              <a:rPr lang="en-GB" dirty="0"/>
              <a:t>Ruth Mitchell: Plymouth SAB </a:t>
            </a:r>
            <a:r>
              <a:rPr lang="en-GB" dirty="0">
                <a:hlinkClick r:id="rId5"/>
              </a:rPr>
              <a:t>http://files.uk2sitebuilder.com/e1/e5/e1e5b852-3727-4d98-aa1e-7e261e6b6e96.pdf</a:t>
            </a:r>
            <a:endParaRPr lang="en-GB" dirty="0"/>
          </a:p>
        </p:txBody>
      </p:sp>
    </p:spTree>
    <p:extLst>
      <p:ext uri="{BB962C8B-B14F-4D97-AF65-F5344CB8AC3E}">
        <p14:creationId xmlns:p14="http://schemas.microsoft.com/office/powerpoint/2010/main" val="42030456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CF230-3CDD-4BEF-90A6-6EA10676DF27}"/>
              </a:ext>
            </a:extLst>
          </p:cNvPr>
          <p:cNvSpPr>
            <a:spLocks noGrp="1"/>
          </p:cNvSpPr>
          <p:nvPr>
            <p:ph type="title"/>
          </p:nvPr>
        </p:nvSpPr>
        <p:spPr/>
        <p:txBody>
          <a:bodyPr/>
          <a:lstStyle/>
          <a:p>
            <a:r>
              <a:rPr lang="en-GB" dirty="0"/>
              <a:t>The published SARs </a:t>
            </a:r>
          </a:p>
        </p:txBody>
      </p:sp>
      <p:sp>
        <p:nvSpPr>
          <p:cNvPr id="3" name="Content Placeholder 2">
            <a:extLst>
              <a:ext uri="{FF2B5EF4-FFF2-40B4-BE49-F238E27FC236}">
                <a16:creationId xmlns:a16="http://schemas.microsoft.com/office/drawing/2014/main" id="{C854AC63-E95E-4656-9805-AE25ECD71C25}"/>
              </a:ext>
            </a:extLst>
          </p:cNvPr>
          <p:cNvSpPr>
            <a:spLocks noGrp="1"/>
          </p:cNvSpPr>
          <p:nvPr>
            <p:ph idx="1"/>
          </p:nvPr>
        </p:nvSpPr>
        <p:spPr/>
        <p:txBody>
          <a:bodyPr>
            <a:normAutofit lnSpcReduction="10000"/>
          </a:bodyPr>
          <a:lstStyle/>
          <a:p>
            <a:r>
              <a:rPr lang="en-GB" dirty="0"/>
              <a:t>Nottingham SAB: Mr and Mrs G </a:t>
            </a:r>
            <a:r>
              <a:rPr lang="en-GB" dirty="0">
                <a:hlinkClick r:id="rId2"/>
              </a:rPr>
              <a:t>https://www.nottinghamshire.gov.uk/media/112270/sar-g15-overview-report.pdf</a:t>
            </a:r>
            <a:endParaRPr lang="en-GB" dirty="0"/>
          </a:p>
          <a:p>
            <a:endParaRPr lang="en-GB" dirty="0"/>
          </a:p>
          <a:p>
            <a:r>
              <a:rPr lang="en-GB" dirty="0"/>
              <a:t>Bristol SAB: Mr C:</a:t>
            </a:r>
          </a:p>
          <a:p>
            <a:r>
              <a:rPr lang="en-GB" dirty="0">
                <a:hlinkClick r:id="rId3"/>
              </a:rPr>
              <a:t>https://bristolsafeguarding.org/adults/safeguarding-adult-reviews/bristol-sars/mr-c-serious-case-review-october-2016/</a:t>
            </a:r>
            <a:endParaRPr lang="en-GB" dirty="0"/>
          </a:p>
          <a:p>
            <a:endParaRPr lang="en-GB" dirty="0"/>
          </a:p>
          <a:p>
            <a:r>
              <a:rPr lang="en-GB" dirty="0"/>
              <a:t>B&amp;NES SAB: Jane</a:t>
            </a:r>
          </a:p>
          <a:p>
            <a:r>
              <a:rPr lang="en-GB" dirty="0">
                <a:hlinkClick r:id="rId4"/>
              </a:rPr>
              <a:t>https://www.safeguarding-bathnes.org.uk/sites/default/files/practitioner_briefing_-_sar_jane.pdf</a:t>
            </a:r>
            <a:endParaRPr lang="en-GB" dirty="0"/>
          </a:p>
        </p:txBody>
      </p:sp>
    </p:spTree>
    <p:extLst>
      <p:ext uri="{BB962C8B-B14F-4D97-AF65-F5344CB8AC3E}">
        <p14:creationId xmlns:p14="http://schemas.microsoft.com/office/powerpoint/2010/main" val="3471480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D25E2-7F15-4869-9CB1-AF81CBA5E17B}"/>
              </a:ext>
            </a:extLst>
          </p:cNvPr>
          <p:cNvSpPr>
            <a:spLocks noGrp="1"/>
          </p:cNvSpPr>
          <p:nvPr>
            <p:ph type="ctrTitle"/>
          </p:nvPr>
        </p:nvSpPr>
        <p:spPr/>
        <p:txBody>
          <a:bodyPr/>
          <a:lstStyle/>
          <a:p>
            <a:r>
              <a:rPr lang="en-GB" dirty="0"/>
              <a:t>Welcome </a:t>
            </a:r>
          </a:p>
        </p:txBody>
      </p:sp>
      <p:sp>
        <p:nvSpPr>
          <p:cNvPr id="3" name="Subtitle 2">
            <a:extLst>
              <a:ext uri="{FF2B5EF4-FFF2-40B4-BE49-F238E27FC236}">
                <a16:creationId xmlns:a16="http://schemas.microsoft.com/office/drawing/2014/main" id="{6933D462-2F6B-45B3-BE35-E2D7ADA31BD4}"/>
              </a:ext>
            </a:extLst>
          </p:cNvPr>
          <p:cNvSpPr>
            <a:spLocks noGrp="1"/>
          </p:cNvSpPr>
          <p:nvPr>
            <p:ph type="subTitle" idx="1"/>
          </p:nvPr>
        </p:nvSpPr>
        <p:spPr/>
        <p:txBody>
          <a:bodyPr/>
          <a:lstStyle/>
          <a:p>
            <a:r>
              <a:rPr lang="en-GB" dirty="0"/>
              <a:t>We will explore the learning from a range of regional and national SARs about how the provisions of the MCA are understood and used.</a:t>
            </a:r>
          </a:p>
          <a:p>
            <a:endParaRPr lang="en-GB" dirty="0"/>
          </a:p>
        </p:txBody>
      </p:sp>
    </p:spTree>
    <p:extLst>
      <p:ext uri="{BB962C8B-B14F-4D97-AF65-F5344CB8AC3E}">
        <p14:creationId xmlns:p14="http://schemas.microsoft.com/office/powerpoint/2010/main" val="799201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3375-4493-4B46-B077-C49C9A4E686E}"/>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67C468EA-6375-46E4-809E-3B56A96B28EF}"/>
              </a:ext>
            </a:extLst>
          </p:cNvPr>
          <p:cNvSpPr>
            <a:spLocks noGrp="1"/>
          </p:cNvSpPr>
          <p:nvPr>
            <p:ph idx="1"/>
          </p:nvPr>
        </p:nvSpPr>
        <p:spPr/>
        <p:txBody>
          <a:bodyPr>
            <a:normAutofit/>
          </a:bodyPr>
          <a:lstStyle/>
          <a:p>
            <a:pPr marL="0" indent="0">
              <a:buNone/>
            </a:pPr>
            <a:r>
              <a:rPr lang="en-US" dirty="0"/>
              <a:t>Preston-Shoot, M (2017) What difference does legislation make? Adult Safeguarding through the lens of serious case reviews and safeguarding adult reviews. A report for south west region safeguarding adults boards.</a:t>
            </a:r>
            <a:endParaRPr lang="en-GB" dirty="0">
              <a:hlinkClick r:id="rId2"/>
            </a:endParaRPr>
          </a:p>
          <a:p>
            <a:r>
              <a:rPr lang="en-GB" dirty="0">
                <a:hlinkClick r:id="rId2"/>
              </a:rPr>
              <a:t>https://ssab.safeguardingsomerset.org.uk/wp-content/uploads/SW-SCRs-SARs-Report-Final-Version-2017.pdf</a:t>
            </a:r>
            <a:endParaRPr lang="en-GB" dirty="0"/>
          </a:p>
          <a:p>
            <a:r>
              <a:rPr lang="en-GB" dirty="0" err="1"/>
              <a:t>Braye</a:t>
            </a:r>
            <a:r>
              <a:rPr lang="en-GB" dirty="0"/>
              <a:t>, S and Preston-Shoot, M (2017) Learning from SARs, A Report for London Safeguarding Adults Boards</a:t>
            </a:r>
          </a:p>
          <a:p>
            <a:r>
              <a:rPr lang="en-GB" dirty="0">
                <a:hlinkClick r:id="rId3"/>
              </a:rPr>
              <a:t>http://londonadass.org.uk/wp-content/uploads/2014/12/London-SARs-Report-Final-Version.pdf</a:t>
            </a:r>
            <a:endParaRPr lang="en-GB" dirty="0"/>
          </a:p>
        </p:txBody>
      </p:sp>
    </p:spTree>
    <p:extLst>
      <p:ext uri="{BB962C8B-B14F-4D97-AF65-F5344CB8AC3E}">
        <p14:creationId xmlns:p14="http://schemas.microsoft.com/office/powerpoint/2010/main" val="3223658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74340-CD25-4D5A-93D5-7AFDA1F88B85}"/>
              </a:ext>
            </a:extLst>
          </p:cNvPr>
          <p:cNvSpPr>
            <a:spLocks noGrp="1"/>
          </p:cNvSpPr>
          <p:nvPr>
            <p:ph type="title"/>
          </p:nvPr>
        </p:nvSpPr>
        <p:spPr/>
        <p:txBody>
          <a:bodyPr/>
          <a:lstStyle/>
          <a:p>
            <a:r>
              <a:rPr lang="en-GB" dirty="0"/>
              <a:t>By the end of the workshop </a:t>
            </a:r>
          </a:p>
        </p:txBody>
      </p:sp>
      <p:sp>
        <p:nvSpPr>
          <p:cNvPr id="3" name="Content Placeholder 2">
            <a:extLst>
              <a:ext uri="{FF2B5EF4-FFF2-40B4-BE49-F238E27FC236}">
                <a16:creationId xmlns:a16="http://schemas.microsoft.com/office/drawing/2014/main" id="{6A1F9926-056D-4016-A466-EAF853BAD754}"/>
              </a:ext>
            </a:extLst>
          </p:cNvPr>
          <p:cNvSpPr>
            <a:spLocks noGrp="1"/>
          </p:cNvSpPr>
          <p:nvPr>
            <p:ph idx="1"/>
          </p:nvPr>
        </p:nvSpPr>
        <p:spPr/>
        <p:txBody>
          <a:bodyPr>
            <a:normAutofit fontScale="55000" lnSpcReduction="20000"/>
          </a:bodyPr>
          <a:lstStyle/>
          <a:p>
            <a:endParaRPr lang="en-GB" sz="3400" dirty="0"/>
          </a:p>
          <a:p>
            <a:pPr lvl="0"/>
            <a:r>
              <a:rPr lang="en-GB" sz="3400" dirty="0"/>
              <a:t>Explore a range of circumstances that may impact on a person’s capacity to make specific decisions and their ability to react to the consequences of those decisions. </a:t>
            </a:r>
          </a:p>
          <a:p>
            <a:pPr lvl="0"/>
            <a:endParaRPr lang="en-GB" sz="3400" dirty="0"/>
          </a:p>
          <a:p>
            <a:pPr lvl="0"/>
            <a:r>
              <a:rPr lang="en-GB" sz="3400" dirty="0"/>
              <a:t>Identify some of the assumptions that are made about whether a person is making a capacitous decision </a:t>
            </a:r>
          </a:p>
          <a:p>
            <a:pPr lvl="0"/>
            <a:endParaRPr lang="en-GB" sz="3400" dirty="0"/>
          </a:p>
          <a:p>
            <a:pPr lvl="0"/>
            <a:r>
              <a:rPr lang="en-GB" sz="3400" dirty="0"/>
              <a:t>Identify a range of considerations in addition to the MCA which need to be taken when working with an adult at risk who is being harmed or self-neglecting.</a:t>
            </a:r>
          </a:p>
          <a:p>
            <a:pPr lvl="0"/>
            <a:endParaRPr lang="en-GB" sz="3400" dirty="0"/>
          </a:p>
          <a:p>
            <a:pPr lvl="0"/>
            <a:r>
              <a:rPr lang="en-GB" sz="3400" dirty="0"/>
              <a:t>Think through the impact of having capacity/not having capacity on further protective measures.        </a:t>
            </a:r>
          </a:p>
          <a:p>
            <a:pPr marL="0" indent="0">
              <a:buNone/>
            </a:pPr>
            <a:r>
              <a:rPr lang="en-GB" sz="3400" dirty="0"/>
              <a:t>    </a:t>
            </a:r>
          </a:p>
          <a:p>
            <a:pPr lvl="0"/>
            <a:endParaRPr lang="en-GB" dirty="0"/>
          </a:p>
          <a:p>
            <a:pPr marL="0" indent="0">
              <a:buNone/>
            </a:pPr>
            <a:r>
              <a:rPr lang="en-GB" dirty="0"/>
              <a:t> </a:t>
            </a:r>
          </a:p>
          <a:p>
            <a:endParaRPr lang="en-GB" dirty="0"/>
          </a:p>
        </p:txBody>
      </p:sp>
    </p:spTree>
    <p:extLst>
      <p:ext uri="{BB962C8B-B14F-4D97-AF65-F5344CB8AC3E}">
        <p14:creationId xmlns:p14="http://schemas.microsoft.com/office/powerpoint/2010/main" val="1103707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t>
            </a:r>
            <a:r>
              <a:rPr lang="en-GB" sz="3600" dirty="0"/>
              <a:t>Thematic Reviews – Braye and Preston Shoot – London and South West SARs</a:t>
            </a:r>
          </a:p>
        </p:txBody>
      </p:sp>
      <p:sp>
        <p:nvSpPr>
          <p:cNvPr id="3" name="Content Placeholder 2"/>
          <p:cNvSpPr>
            <a:spLocks noGrp="1"/>
          </p:cNvSpPr>
          <p:nvPr>
            <p:ph idx="1"/>
          </p:nvPr>
        </p:nvSpPr>
        <p:spPr/>
        <p:txBody>
          <a:bodyPr>
            <a:normAutofit/>
          </a:bodyPr>
          <a:lstStyle/>
          <a:p>
            <a:endParaRPr lang="en-US" sz="3200" dirty="0"/>
          </a:p>
          <a:p>
            <a:r>
              <a:rPr lang="en-US" sz="3200" dirty="0"/>
              <a:t>‘</a:t>
            </a:r>
            <a:r>
              <a:rPr lang="en-US" sz="2800" dirty="0"/>
              <a:t>Evidence suggests that practitioners across health and welfare services continue to find MCA difficult to implement and understand’ (London)</a:t>
            </a:r>
          </a:p>
          <a:p>
            <a:pPr marL="0" indent="0">
              <a:buNone/>
            </a:pPr>
            <a:r>
              <a:rPr lang="en-US" sz="2800" dirty="0"/>
              <a:t> </a:t>
            </a:r>
          </a:p>
          <a:p>
            <a:r>
              <a:rPr lang="en-US" sz="2800" dirty="0"/>
              <a:t> ‘fundamental flaws in how MCA 2005 is understood and applied in practice across the south west’ (South West) </a:t>
            </a:r>
            <a:endParaRPr lang="en-GB" sz="2800" dirty="0"/>
          </a:p>
          <a:p>
            <a:endParaRPr lang="en-GB" sz="3200" dirty="0"/>
          </a:p>
        </p:txBody>
      </p:sp>
    </p:spTree>
    <p:extLst>
      <p:ext uri="{BB962C8B-B14F-4D97-AF65-F5344CB8AC3E}">
        <p14:creationId xmlns:p14="http://schemas.microsoft.com/office/powerpoint/2010/main" val="370050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D3F05-A048-4317-A47C-F6C5A9CB3959}"/>
              </a:ext>
            </a:extLst>
          </p:cNvPr>
          <p:cNvSpPr>
            <a:spLocks noGrp="1"/>
          </p:cNvSpPr>
          <p:nvPr>
            <p:ph type="title"/>
          </p:nvPr>
        </p:nvSpPr>
        <p:spPr/>
        <p:txBody>
          <a:bodyPr/>
          <a:lstStyle/>
          <a:p>
            <a:r>
              <a:rPr lang="en-GB" dirty="0"/>
              <a:t>Misleading uses of the MCA 2005</a:t>
            </a:r>
          </a:p>
        </p:txBody>
      </p:sp>
      <p:sp>
        <p:nvSpPr>
          <p:cNvPr id="3" name="Content Placeholder 2">
            <a:extLst>
              <a:ext uri="{FF2B5EF4-FFF2-40B4-BE49-F238E27FC236}">
                <a16:creationId xmlns:a16="http://schemas.microsoft.com/office/drawing/2014/main" id="{43AB59FA-0A58-4CA8-8D5C-186F0934C464}"/>
              </a:ext>
            </a:extLst>
          </p:cNvPr>
          <p:cNvSpPr>
            <a:spLocks noGrp="1"/>
          </p:cNvSpPr>
          <p:nvPr>
            <p:ph idx="1"/>
          </p:nvPr>
        </p:nvSpPr>
        <p:spPr/>
        <p:txBody>
          <a:bodyPr>
            <a:normAutofit fontScale="92500"/>
          </a:bodyPr>
          <a:lstStyle/>
          <a:p>
            <a:pPr marL="274320" lvl="2" indent="-274320">
              <a:buClr>
                <a:schemeClr val="accent3"/>
              </a:buClr>
              <a:buSzPct val="95000"/>
            </a:pPr>
            <a:r>
              <a:rPr lang="en-GB" sz="3000" dirty="0"/>
              <a:t>Avoiding the over reliance on principle 1 - the presumption of capacity - this was highlighted by the House of Lords Select Committee (2014) -</a:t>
            </a:r>
          </a:p>
          <a:p>
            <a:pPr marL="0" indent="0" defTabSz="822959">
              <a:spcBef>
                <a:spcPts val="600"/>
              </a:spcBef>
              <a:buSzTx/>
              <a:buNone/>
              <a:defRPr sz="3239">
                <a:latin typeface="Calibri"/>
                <a:ea typeface="Calibri"/>
                <a:cs typeface="Calibri"/>
                <a:sym typeface="Calibri"/>
              </a:defRPr>
            </a:pPr>
            <a:r>
              <a:rPr lang="en-GB" i="1" dirty="0"/>
              <a:t>‘We were told of a worrying tendency among local authorities to use the presumption of capacity to avoid taking responsibility for a vulnerable person’. </a:t>
            </a:r>
            <a:endParaRPr lang="en-GB" dirty="0"/>
          </a:p>
          <a:p>
            <a:pPr marL="0" indent="0" defTabSz="822959">
              <a:spcBef>
                <a:spcPts val="600"/>
              </a:spcBef>
              <a:buSzTx/>
              <a:buNone/>
              <a:defRPr sz="3239">
                <a:latin typeface="Calibri"/>
                <a:ea typeface="Calibri"/>
                <a:cs typeface="Calibri"/>
                <a:sym typeface="Calibri"/>
              </a:defRPr>
            </a:pPr>
            <a:r>
              <a:rPr lang="en-GB" i="1" dirty="0"/>
              <a:t>‘In some cases the evidence suggests the principle has been deliberately misappropriated…’</a:t>
            </a:r>
          </a:p>
          <a:p>
            <a:pPr marL="0" indent="0">
              <a:buNone/>
            </a:pPr>
            <a:r>
              <a:rPr lang="en-GB" b="1" dirty="0"/>
              <a:t>House of Lords post legislative scrutiny – paragraph 63.</a:t>
            </a:r>
          </a:p>
          <a:p>
            <a:endParaRPr lang="en-GB" dirty="0"/>
          </a:p>
        </p:txBody>
      </p:sp>
    </p:spTree>
    <p:extLst>
      <p:ext uri="{BB962C8B-B14F-4D97-AF65-F5344CB8AC3E}">
        <p14:creationId xmlns:p14="http://schemas.microsoft.com/office/powerpoint/2010/main" val="92458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BD9E8-312A-489F-B48F-0832C0E98C5E}"/>
              </a:ext>
            </a:extLst>
          </p:cNvPr>
          <p:cNvSpPr>
            <a:spLocks noGrp="1"/>
          </p:cNvSpPr>
          <p:nvPr>
            <p:ph type="title"/>
          </p:nvPr>
        </p:nvSpPr>
        <p:spPr/>
        <p:txBody>
          <a:bodyPr>
            <a:normAutofit/>
          </a:bodyPr>
          <a:lstStyle/>
          <a:p>
            <a:r>
              <a:rPr lang="en-GB" dirty="0"/>
              <a:t>Adult Safeguarding and Capacity</a:t>
            </a:r>
          </a:p>
        </p:txBody>
      </p:sp>
      <p:sp>
        <p:nvSpPr>
          <p:cNvPr id="3" name="Content Placeholder 2">
            <a:extLst>
              <a:ext uri="{FF2B5EF4-FFF2-40B4-BE49-F238E27FC236}">
                <a16:creationId xmlns:a16="http://schemas.microsoft.com/office/drawing/2014/main" id="{A47046CE-D87B-4909-A674-B94D6829CD6E}"/>
              </a:ext>
            </a:extLst>
          </p:cNvPr>
          <p:cNvSpPr>
            <a:spLocks noGrp="1"/>
          </p:cNvSpPr>
          <p:nvPr>
            <p:ph idx="1"/>
          </p:nvPr>
        </p:nvSpPr>
        <p:spPr/>
        <p:txBody>
          <a:bodyPr/>
          <a:lstStyle/>
          <a:p>
            <a:r>
              <a:rPr lang="en-GB" dirty="0"/>
              <a:t>Honor: Swindon LSAB </a:t>
            </a:r>
          </a:p>
          <a:p>
            <a:endParaRPr lang="en-GB" dirty="0"/>
          </a:p>
          <a:p>
            <a:r>
              <a:rPr lang="en-US" dirty="0"/>
              <a:t>Case group members often referred to adults who ‘had capacity' and apparently tolerated abuse as falling into the 'not safeguarding' category, meaning that enquiries would cease in this situation..</a:t>
            </a:r>
            <a:endParaRPr lang="en-GB" dirty="0"/>
          </a:p>
        </p:txBody>
      </p:sp>
    </p:spTree>
    <p:extLst>
      <p:ext uri="{BB962C8B-B14F-4D97-AF65-F5344CB8AC3E}">
        <p14:creationId xmlns:p14="http://schemas.microsoft.com/office/powerpoint/2010/main" val="365061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D95B6-6A25-45A8-AFB4-16B0B92387F2}"/>
              </a:ext>
            </a:extLst>
          </p:cNvPr>
          <p:cNvSpPr>
            <a:spLocks noGrp="1"/>
          </p:cNvSpPr>
          <p:nvPr>
            <p:ph type="title"/>
          </p:nvPr>
        </p:nvSpPr>
        <p:spPr/>
        <p:txBody>
          <a:bodyPr/>
          <a:lstStyle/>
          <a:p>
            <a:r>
              <a:rPr lang="en-GB" dirty="0"/>
              <a:t>Duty of care </a:t>
            </a:r>
          </a:p>
        </p:txBody>
      </p:sp>
      <p:sp>
        <p:nvSpPr>
          <p:cNvPr id="3" name="Content Placeholder 2">
            <a:extLst>
              <a:ext uri="{FF2B5EF4-FFF2-40B4-BE49-F238E27FC236}">
                <a16:creationId xmlns:a16="http://schemas.microsoft.com/office/drawing/2014/main" id="{2725CC4E-DEFF-433B-9C0D-DDDE1F59BB1C}"/>
              </a:ext>
            </a:extLst>
          </p:cNvPr>
          <p:cNvSpPr>
            <a:spLocks noGrp="1"/>
          </p:cNvSpPr>
          <p:nvPr>
            <p:ph idx="1"/>
          </p:nvPr>
        </p:nvSpPr>
        <p:spPr/>
        <p:txBody>
          <a:bodyPr>
            <a:normAutofit/>
          </a:bodyPr>
          <a:lstStyle/>
          <a:p>
            <a:r>
              <a:rPr lang="en-GB" dirty="0"/>
              <a:t>The recent </a:t>
            </a:r>
            <a:r>
              <a:rPr lang="en-GB" u="sng" dirty="0">
                <a:hlinkClick r:id="rId2"/>
              </a:rPr>
              <a:t>judgment</a:t>
            </a:r>
            <a:r>
              <a:rPr lang="en-GB" dirty="0"/>
              <a:t> in </a:t>
            </a:r>
            <a:r>
              <a:rPr lang="en-GB" i="1" dirty="0"/>
              <a:t>Southend-On-Sea Borough Council v Meyers [2019]</a:t>
            </a:r>
            <a:r>
              <a:rPr lang="en-GB" dirty="0"/>
              <a:t> is a stark reminder that reliance upon the presumption of capacity and the “right” of individuals to make unwise decisions</a:t>
            </a:r>
            <a:r>
              <a:rPr lang="en-GB" u="sng" baseline="30000" dirty="0">
                <a:hlinkClick r:id="rId3" action="ppaction://hlinkfile"/>
              </a:rPr>
              <a:t>[1]</a:t>
            </a:r>
            <a:r>
              <a:rPr lang="en-GB" dirty="0"/>
              <a:t> cannot, in and of itself, discharge public bodies of their safeguarding obligations, especially where they may be charged with the positive duty under Article 2 ECHR to take practicable steps to secure that person’s life. Further than that, the judgment is a reminder that, especially where life is at risk, local authorities are under an obligation not merely to investigate, but also to take action, which may include seeking the authority of the court to carry out draconian interventions. </a:t>
            </a:r>
          </a:p>
          <a:p>
            <a:endParaRPr lang="en-GB" dirty="0"/>
          </a:p>
        </p:txBody>
      </p:sp>
    </p:spTree>
    <p:extLst>
      <p:ext uri="{BB962C8B-B14F-4D97-AF65-F5344CB8AC3E}">
        <p14:creationId xmlns:p14="http://schemas.microsoft.com/office/powerpoint/2010/main" val="298580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3209D-7064-455C-9D03-FA39D303A147}"/>
              </a:ext>
            </a:extLst>
          </p:cNvPr>
          <p:cNvSpPr>
            <a:spLocks noGrp="1"/>
          </p:cNvSpPr>
          <p:nvPr>
            <p:ph type="title"/>
          </p:nvPr>
        </p:nvSpPr>
        <p:spPr/>
        <p:txBody>
          <a:bodyPr/>
          <a:lstStyle/>
          <a:p>
            <a:r>
              <a:rPr lang="en-GB" dirty="0"/>
              <a:t>The ‘right’ to make </a:t>
            </a:r>
            <a:r>
              <a:rPr lang="en-GB"/>
              <a:t>unwise decisions</a:t>
            </a:r>
            <a:endParaRPr lang="en-GB" dirty="0"/>
          </a:p>
        </p:txBody>
      </p:sp>
      <p:sp>
        <p:nvSpPr>
          <p:cNvPr id="3" name="Content Placeholder 2">
            <a:extLst>
              <a:ext uri="{FF2B5EF4-FFF2-40B4-BE49-F238E27FC236}">
                <a16:creationId xmlns:a16="http://schemas.microsoft.com/office/drawing/2014/main" id="{80610B28-7A7A-4D71-B0A5-88B544AFC2D5}"/>
              </a:ext>
            </a:extLst>
          </p:cNvPr>
          <p:cNvSpPr>
            <a:spLocks noGrp="1"/>
          </p:cNvSpPr>
          <p:nvPr>
            <p:ph idx="1"/>
          </p:nvPr>
        </p:nvSpPr>
        <p:spPr/>
        <p:txBody>
          <a:bodyPr/>
          <a:lstStyle/>
          <a:p>
            <a:r>
              <a:rPr lang="en-GB" u="sng" baseline="30000" dirty="0">
                <a:hlinkClick r:id="rId2" action="ppaction://hlinkfile"/>
              </a:rPr>
              <a:t>]</a:t>
            </a:r>
            <a:r>
              <a:rPr lang="en-GB" dirty="0"/>
              <a:t> There is no such right, at least to be spelled out of the MCA: the MCA, rather, provides a person cannot be taken to be unable to make a decision </a:t>
            </a:r>
            <a:r>
              <a:rPr lang="en-GB" u="sng" dirty="0"/>
              <a:t>merely</a:t>
            </a:r>
            <a:r>
              <a:rPr lang="en-GB" dirty="0"/>
              <a:t> because they make an unwise decision.  That the decision is unwise may well be a trigger to investigating whether, in fact, they have capacity to make that decision.</a:t>
            </a:r>
          </a:p>
          <a:p>
            <a:endParaRPr lang="en-GB" dirty="0"/>
          </a:p>
        </p:txBody>
      </p:sp>
    </p:spTree>
    <p:extLst>
      <p:ext uri="{BB962C8B-B14F-4D97-AF65-F5344CB8AC3E}">
        <p14:creationId xmlns:p14="http://schemas.microsoft.com/office/powerpoint/2010/main" val="3683515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8B987-8B64-4F4E-9ACD-B4316682199B}"/>
              </a:ext>
            </a:extLst>
          </p:cNvPr>
          <p:cNvSpPr>
            <a:spLocks noGrp="1"/>
          </p:cNvSpPr>
          <p:nvPr>
            <p:ph type="title"/>
          </p:nvPr>
        </p:nvSpPr>
        <p:spPr/>
        <p:txBody>
          <a:bodyPr>
            <a:normAutofit fontScale="90000"/>
          </a:bodyPr>
          <a:lstStyle/>
          <a:p>
            <a:r>
              <a:rPr lang="en-GB" dirty="0"/>
              <a:t>How judgements that capacity can be assumed are made </a:t>
            </a:r>
          </a:p>
        </p:txBody>
      </p:sp>
      <p:sp>
        <p:nvSpPr>
          <p:cNvPr id="3" name="Content Placeholder 2">
            <a:extLst>
              <a:ext uri="{FF2B5EF4-FFF2-40B4-BE49-F238E27FC236}">
                <a16:creationId xmlns:a16="http://schemas.microsoft.com/office/drawing/2014/main" id="{6EC150A2-687D-45A0-906C-F9B563F96A84}"/>
              </a:ext>
            </a:extLst>
          </p:cNvPr>
          <p:cNvSpPr>
            <a:spLocks noGrp="1"/>
          </p:cNvSpPr>
          <p:nvPr>
            <p:ph idx="1"/>
          </p:nvPr>
        </p:nvSpPr>
        <p:spPr/>
        <p:txBody>
          <a:bodyPr/>
          <a:lstStyle/>
          <a:p>
            <a:r>
              <a:rPr lang="en-US" dirty="0"/>
              <a:t>Honor was deemed to have capacity to make an unwise decision to rely on her son on the basis of conversations which did not include any consideration of the risks of so depending, or any consideration of the alternatives to tolerating abuse at any level. A key principle of the Mental Capacity Act is that a person only has full capacity if they have access to all the relevant information. This should be offered whether or not the person appears to want it at the time…..conclusions about capacity were reached on the basis of brief telephone calls between Honor and practitioners without any discussion of risks.</a:t>
            </a:r>
            <a:endParaRPr lang="en-GB" dirty="0"/>
          </a:p>
        </p:txBody>
      </p:sp>
    </p:spTree>
    <p:extLst>
      <p:ext uri="{BB962C8B-B14F-4D97-AF65-F5344CB8AC3E}">
        <p14:creationId xmlns:p14="http://schemas.microsoft.com/office/powerpoint/2010/main" val="2705926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4167</TotalTime>
  <Words>1584</Words>
  <Application>Microsoft Office PowerPoint</Application>
  <PresentationFormat>On-screen Show (4:3)</PresentationFormat>
  <Paragraphs>89</Paragraphs>
  <Slides>20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Verdana</vt:lpstr>
      <vt:lpstr>Clarity</vt:lpstr>
      <vt:lpstr>The Mental Capacity Act: Learning from Safeguarding Adults Reviews </vt:lpstr>
      <vt:lpstr>Welcome </vt:lpstr>
      <vt:lpstr>By the end of the workshop </vt:lpstr>
      <vt:lpstr> Thematic Reviews – Braye and Preston Shoot – London and South West SARs</vt:lpstr>
      <vt:lpstr>Misleading uses of the MCA 2005</vt:lpstr>
      <vt:lpstr>Adult Safeguarding and Capacity</vt:lpstr>
      <vt:lpstr>Duty of care </vt:lpstr>
      <vt:lpstr>The ‘right’ to make unwise decisions</vt:lpstr>
      <vt:lpstr>How judgements that capacity can be assumed are made </vt:lpstr>
      <vt:lpstr>Presumption of capacity </vt:lpstr>
      <vt:lpstr>What affects people at a specific time? </vt:lpstr>
      <vt:lpstr>Capacity and Capability </vt:lpstr>
      <vt:lpstr>Decisional capacity – reliance on verbal ability</vt:lpstr>
      <vt:lpstr>The complexity of individual circumstances: fluctuating capacity</vt:lpstr>
      <vt:lpstr>Using past assessments/uncertainty about whose role it is to assess </vt:lpstr>
      <vt:lpstr>Remember </vt:lpstr>
      <vt:lpstr>One change I can make </vt:lpstr>
      <vt:lpstr>The published SARs:</vt:lpstr>
      <vt:lpstr>The published SARs </vt:lpstr>
      <vt:lpstr>References</vt:lpstr>
    </vt:vector>
  </TitlesOfParts>
  <Company>Cornwall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Audit 2016</dc:title>
  <dc:creator>Spreadbury Kate</dc:creator>
  <cp:lastModifiedBy>Kate Spreadbury</cp:lastModifiedBy>
  <cp:revision>129</cp:revision>
  <dcterms:created xsi:type="dcterms:W3CDTF">2016-09-16T18:26:15Z</dcterms:created>
  <dcterms:modified xsi:type="dcterms:W3CDTF">2019-06-11T22:44:03Z</dcterms:modified>
</cp:coreProperties>
</file>