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handoutMasterIdLst>
    <p:handoutMasterId r:id="rId19"/>
  </p:handoutMasterIdLst>
  <p:sldIdLst>
    <p:sldId id="336" r:id="rId3"/>
    <p:sldId id="338" r:id="rId4"/>
    <p:sldId id="327" r:id="rId5"/>
    <p:sldId id="324" r:id="rId6"/>
    <p:sldId id="343" r:id="rId7"/>
    <p:sldId id="344" r:id="rId8"/>
    <p:sldId id="264" r:id="rId9"/>
    <p:sldId id="289" r:id="rId10"/>
    <p:sldId id="339" r:id="rId11"/>
    <p:sldId id="307" r:id="rId12"/>
    <p:sldId id="335" r:id="rId13"/>
    <p:sldId id="340" r:id="rId14"/>
    <p:sldId id="341" r:id="rId15"/>
    <p:sldId id="342" r:id="rId16"/>
    <p:sldId id="345"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85" autoAdjust="0"/>
    <p:restoredTop sz="94291" autoAdjust="0"/>
  </p:normalViewPr>
  <p:slideViewPr>
    <p:cSldViewPr>
      <p:cViewPr varScale="1">
        <p:scale>
          <a:sx n="68" d="100"/>
          <a:sy n="68" d="100"/>
        </p:scale>
        <p:origin x="16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056"/>
    </p:cViewPr>
  </p:sorterViewPr>
  <p:notesViewPr>
    <p:cSldViewPr>
      <p:cViewPr varScale="1">
        <p:scale>
          <a:sx n="55" d="100"/>
          <a:sy n="55" d="100"/>
        </p:scale>
        <p:origin x="-22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3EDF5E-8748-4959-88FA-93501D508A85}" type="datetimeFigureOut">
              <a:rPr lang="en-GB" smtClean="0"/>
              <a:pPr/>
              <a:t>03/06/2019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91B35C-3B58-47F1-A971-05D2A015C3FF}"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42604863-7C1F-4696-8F59-5E362C691417}" type="datetimeFigureOut">
              <a:rPr lang="en-US"/>
              <a:pPr>
                <a:defRPr/>
              </a:pPr>
              <a:t>6/3/2019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5FFB4A5-E2EB-46AE-AC6B-161B1724102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D509768-8AFB-4B2B-81B8-747CD0FF6D39}" type="slidenum">
              <a:rPr lang="en-GB"/>
              <a:pPr/>
              <a:t>7</a:t>
            </a:fld>
            <a:endParaRPr lang="en-GB"/>
          </a:p>
        </p:txBody>
      </p:sp>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xfrm>
            <a:off x="685800" y="4343400"/>
            <a:ext cx="5486400" cy="4114800"/>
          </a:xfrm>
        </p:spPr>
        <p:txBody>
          <a:bodyPr/>
          <a:lstStyle/>
          <a:p>
            <a:pPr>
              <a:spcBef>
                <a:spcPct val="0"/>
              </a:spcBef>
            </a:pPr>
            <a:endParaRPr lang="en-GB"/>
          </a:p>
        </p:txBody>
      </p:sp>
      <p:sp>
        <p:nvSpPr>
          <p:cNvPr id="2253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fld id="{8AFEE7DF-1686-44EC-AE1B-9DCDCDFD61B9}" type="slidenum">
              <a:rPr lang="en-GB" sz="1200">
                <a:latin typeface="Arial" charset="0"/>
              </a:rPr>
              <a:pPr algn="r" eaLnBrk="1" hangingPunct="1"/>
              <a:t>7</a:t>
            </a:fld>
            <a:endParaRPr lang="en-GB" sz="12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74ED5D-CAA1-414A-8E27-F8E722470894}"/>
              </a:ext>
            </a:extLst>
          </p:cNvPr>
          <p:cNvSpPr>
            <a:spLocks noGrp="1" noChangeArrowheads="1"/>
          </p:cNvSpPr>
          <p:nvPr>
            <p:ph type="sldNum" sz="quarter" idx="5"/>
          </p:nvPr>
        </p:nvSpPr>
        <p:spPr>
          <a:ln/>
        </p:spPr>
        <p:txBody>
          <a:bodyPr/>
          <a:lstStyle/>
          <a:p>
            <a:fld id="{A3184220-B344-4E8E-B3F9-782BDFD4C618}" type="slidenum">
              <a:rPr lang="en-GB" altLang="en-US"/>
              <a:pPr/>
              <a:t>8</a:t>
            </a:fld>
            <a:endParaRPr lang="en-GB" altLang="en-US"/>
          </a:p>
        </p:txBody>
      </p:sp>
      <p:sp>
        <p:nvSpPr>
          <p:cNvPr id="38914" name="Text Box 2">
            <a:extLst>
              <a:ext uri="{FF2B5EF4-FFF2-40B4-BE49-F238E27FC236}">
                <a16:creationId xmlns:a16="http://schemas.microsoft.com/office/drawing/2014/main" id="{ACC1E02B-D95C-4472-8CE8-F727A73AFC40}"/>
              </a:ext>
            </a:extLst>
          </p:cNvPr>
          <p:cNvSpPr txBox="1">
            <a:spLocks noChangeArrowheads="1"/>
          </p:cNvSpPr>
          <p:nvPr/>
        </p:nvSpPr>
        <p:spPr bwMode="auto">
          <a:xfrm>
            <a:off x="1192213" y="879475"/>
            <a:ext cx="4473575" cy="316388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38915" name="Rectangle 3">
            <a:extLst>
              <a:ext uri="{FF2B5EF4-FFF2-40B4-BE49-F238E27FC236}">
                <a16:creationId xmlns:a16="http://schemas.microsoft.com/office/drawing/2014/main" id="{8B70B561-FE62-4A89-A602-BC48D566DA02}"/>
              </a:ext>
            </a:extLst>
          </p:cNvPr>
          <p:cNvSpPr txBox="1">
            <a:spLocks noGrp="1" noChangeArrowheads="1"/>
          </p:cNvSpPr>
          <p:nvPr>
            <p:ph type="body"/>
          </p:nvPr>
        </p:nvSpPr>
        <p:spPr>
          <a:xfrm>
            <a:off x="1062038" y="4349750"/>
            <a:ext cx="4730750" cy="3505200"/>
          </a:xfrm>
          <a:ln/>
          <a:extLst>
            <a:ext uri="{91240B29-F687-4F45-9708-019B960494DF}">
              <a14:hiddenLine xmlns:a14="http://schemas.microsoft.com/office/drawing/2010/main" w="9525">
                <a:solidFill>
                  <a:schemeClr val="tx1"/>
                </a:solidFill>
                <a:round/>
                <a:headEnd/>
                <a:tailEnd/>
              </a14:hiddenLine>
            </a:ext>
          </a:extLst>
        </p:spPr>
        <p:txBody>
          <a:bodyPr wrap="none" lIns="83786" tIns="41893" rIns="83786" bIns="41893"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1746A85-349A-4168-B012-B7AF5F4EEB47}" type="datetimeFigureOut">
              <a:rPr lang="en-US"/>
              <a:pPr>
                <a:defRPr/>
              </a:pPr>
              <a:t>6/3/2019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724B493-18BF-4139-B6C3-E9A4DBA935AD}"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67E4AAF-A1F2-4610-B2B2-36DFD1BC4180}" type="datetimeFigureOut">
              <a:rPr lang="en-US"/>
              <a:pPr>
                <a:defRPr/>
              </a:pPr>
              <a:t>6/3/2019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67A12ED-66CF-447C-9AF5-D050F6D85E96}"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01AEE2A-A29C-4954-A007-BF26ADC2FE2B}" type="datetimeFigureOut">
              <a:rPr lang="en-US"/>
              <a:pPr>
                <a:defRPr/>
              </a:pPr>
              <a:t>6/3/2019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F39B818-1179-4F51-86DC-44E5C6619F76}"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4B88D6-BA2D-456A-97A7-FB4199BBA55B}"/>
              </a:ext>
            </a:extLst>
          </p:cNvPr>
          <p:cNvSpPr>
            <a:spLocks noGrp="1"/>
          </p:cNvSpPr>
          <p:nvPr>
            <p:ph type="dt" sz="half" idx="10"/>
          </p:nvPr>
        </p:nvSpPr>
        <p:spPr/>
        <p:txBody>
          <a:bodyPr/>
          <a:lstStyle>
            <a:lvl1pPr>
              <a:defRPr/>
            </a:lvl1pPr>
          </a:lstStyle>
          <a:p>
            <a:pPr>
              <a:defRPr/>
            </a:pPr>
            <a:fld id="{FDE351A4-50A9-411B-ABAE-1B37F60886A0}" type="datetimeFigureOut">
              <a:rPr lang="en-US"/>
              <a:pPr>
                <a:defRPr/>
              </a:pPr>
              <a:t>6/3/2019</a:t>
            </a:fld>
            <a:endParaRPr lang="en-GB"/>
          </a:p>
        </p:txBody>
      </p:sp>
      <p:sp>
        <p:nvSpPr>
          <p:cNvPr id="5" name="Footer Placeholder 4">
            <a:extLst>
              <a:ext uri="{FF2B5EF4-FFF2-40B4-BE49-F238E27FC236}">
                <a16:creationId xmlns:a16="http://schemas.microsoft.com/office/drawing/2014/main" id="{5352B23D-A907-4097-8DC6-7CBB1FE7B6B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6C54B1C-A4C3-4474-B963-9BE7FE7FE730}"/>
              </a:ext>
            </a:extLst>
          </p:cNvPr>
          <p:cNvSpPr>
            <a:spLocks noGrp="1"/>
          </p:cNvSpPr>
          <p:nvPr>
            <p:ph type="sldNum" sz="quarter" idx="12"/>
          </p:nvPr>
        </p:nvSpPr>
        <p:spPr/>
        <p:txBody>
          <a:bodyPr/>
          <a:lstStyle>
            <a:lvl1pPr>
              <a:defRPr/>
            </a:lvl1pPr>
          </a:lstStyle>
          <a:p>
            <a:fld id="{6D761716-E7D1-47AF-9503-C01E3A3DB14F}" type="slidenum">
              <a:rPr lang="en-GB" altLang="en-US"/>
              <a:pPr/>
              <a:t>‹#›</a:t>
            </a:fld>
            <a:endParaRPr lang="en-GB" altLang="en-US"/>
          </a:p>
        </p:txBody>
      </p:sp>
    </p:spTree>
    <p:extLst>
      <p:ext uri="{BB962C8B-B14F-4D97-AF65-F5344CB8AC3E}">
        <p14:creationId xmlns:p14="http://schemas.microsoft.com/office/powerpoint/2010/main" val="952779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49D7AB-359B-474E-BB80-C985EE6DAB0A}"/>
              </a:ext>
            </a:extLst>
          </p:cNvPr>
          <p:cNvSpPr>
            <a:spLocks noGrp="1"/>
          </p:cNvSpPr>
          <p:nvPr>
            <p:ph type="dt" sz="half" idx="10"/>
          </p:nvPr>
        </p:nvSpPr>
        <p:spPr/>
        <p:txBody>
          <a:bodyPr/>
          <a:lstStyle>
            <a:lvl1pPr>
              <a:defRPr/>
            </a:lvl1pPr>
          </a:lstStyle>
          <a:p>
            <a:pPr>
              <a:defRPr/>
            </a:pPr>
            <a:fld id="{51881F54-8E3A-444C-BBD4-07FDB407237C}" type="datetimeFigureOut">
              <a:rPr lang="en-US"/>
              <a:pPr>
                <a:defRPr/>
              </a:pPr>
              <a:t>6/3/2019</a:t>
            </a:fld>
            <a:endParaRPr lang="en-GB"/>
          </a:p>
        </p:txBody>
      </p:sp>
      <p:sp>
        <p:nvSpPr>
          <p:cNvPr id="5" name="Footer Placeholder 4">
            <a:extLst>
              <a:ext uri="{FF2B5EF4-FFF2-40B4-BE49-F238E27FC236}">
                <a16:creationId xmlns:a16="http://schemas.microsoft.com/office/drawing/2014/main" id="{43415A40-2785-44B2-AFD1-654D47DA0B9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0012645-D305-4B26-9DBA-2F55B8F20D0C}"/>
              </a:ext>
            </a:extLst>
          </p:cNvPr>
          <p:cNvSpPr>
            <a:spLocks noGrp="1"/>
          </p:cNvSpPr>
          <p:nvPr>
            <p:ph type="sldNum" sz="quarter" idx="12"/>
          </p:nvPr>
        </p:nvSpPr>
        <p:spPr/>
        <p:txBody>
          <a:bodyPr/>
          <a:lstStyle>
            <a:lvl1pPr>
              <a:defRPr/>
            </a:lvl1pPr>
          </a:lstStyle>
          <a:p>
            <a:fld id="{CF29413D-C0D8-49AB-8EEA-F4945D6EBFE6}" type="slidenum">
              <a:rPr lang="en-GB" altLang="en-US"/>
              <a:pPr/>
              <a:t>‹#›</a:t>
            </a:fld>
            <a:endParaRPr lang="en-GB" altLang="en-US"/>
          </a:p>
        </p:txBody>
      </p:sp>
    </p:spTree>
    <p:extLst>
      <p:ext uri="{BB962C8B-B14F-4D97-AF65-F5344CB8AC3E}">
        <p14:creationId xmlns:p14="http://schemas.microsoft.com/office/powerpoint/2010/main" val="2554337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5D8E91-68BD-4C79-A00C-1BEFF651D11F}"/>
              </a:ext>
            </a:extLst>
          </p:cNvPr>
          <p:cNvSpPr>
            <a:spLocks noGrp="1"/>
          </p:cNvSpPr>
          <p:nvPr>
            <p:ph type="dt" sz="half" idx="10"/>
          </p:nvPr>
        </p:nvSpPr>
        <p:spPr/>
        <p:txBody>
          <a:bodyPr/>
          <a:lstStyle>
            <a:lvl1pPr>
              <a:defRPr/>
            </a:lvl1pPr>
          </a:lstStyle>
          <a:p>
            <a:pPr>
              <a:defRPr/>
            </a:pPr>
            <a:fld id="{A1F44BED-861E-419B-A835-9935F9E8246E}" type="datetimeFigureOut">
              <a:rPr lang="en-US"/>
              <a:pPr>
                <a:defRPr/>
              </a:pPr>
              <a:t>6/3/2019</a:t>
            </a:fld>
            <a:endParaRPr lang="en-GB"/>
          </a:p>
        </p:txBody>
      </p:sp>
      <p:sp>
        <p:nvSpPr>
          <p:cNvPr id="5" name="Footer Placeholder 4">
            <a:extLst>
              <a:ext uri="{FF2B5EF4-FFF2-40B4-BE49-F238E27FC236}">
                <a16:creationId xmlns:a16="http://schemas.microsoft.com/office/drawing/2014/main" id="{B278A3A5-5169-4469-B10F-6864F40CCF5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946C7F7-18E6-4B5B-9C75-A23BA27CC419}"/>
              </a:ext>
            </a:extLst>
          </p:cNvPr>
          <p:cNvSpPr>
            <a:spLocks noGrp="1"/>
          </p:cNvSpPr>
          <p:nvPr>
            <p:ph type="sldNum" sz="quarter" idx="12"/>
          </p:nvPr>
        </p:nvSpPr>
        <p:spPr/>
        <p:txBody>
          <a:bodyPr/>
          <a:lstStyle>
            <a:lvl1pPr>
              <a:defRPr/>
            </a:lvl1pPr>
          </a:lstStyle>
          <a:p>
            <a:fld id="{9ECB1FA2-2A89-4540-A1F2-897A7A9F0AD6}" type="slidenum">
              <a:rPr lang="en-GB" altLang="en-US"/>
              <a:pPr/>
              <a:t>‹#›</a:t>
            </a:fld>
            <a:endParaRPr lang="en-GB" altLang="en-US"/>
          </a:p>
        </p:txBody>
      </p:sp>
    </p:spTree>
    <p:extLst>
      <p:ext uri="{BB962C8B-B14F-4D97-AF65-F5344CB8AC3E}">
        <p14:creationId xmlns:p14="http://schemas.microsoft.com/office/powerpoint/2010/main" val="1352064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BAFD8D80-4A1A-4388-BF52-DC2F40369B15}"/>
              </a:ext>
            </a:extLst>
          </p:cNvPr>
          <p:cNvSpPr>
            <a:spLocks noGrp="1"/>
          </p:cNvSpPr>
          <p:nvPr>
            <p:ph type="dt" sz="half" idx="10"/>
          </p:nvPr>
        </p:nvSpPr>
        <p:spPr/>
        <p:txBody>
          <a:bodyPr/>
          <a:lstStyle>
            <a:lvl1pPr>
              <a:defRPr/>
            </a:lvl1pPr>
          </a:lstStyle>
          <a:p>
            <a:pPr>
              <a:defRPr/>
            </a:pPr>
            <a:fld id="{C2E03B0C-4B08-458B-87E7-258C7F2942A1}" type="datetimeFigureOut">
              <a:rPr lang="en-US"/>
              <a:pPr>
                <a:defRPr/>
              </a:pPr>
              <a:t>6/3/2019</a:t>
            </a:fld>
            <a:endParaRPr lang="en-GB"/>
          </a:p>
        </p:txBody>
      </p:sp>
      <p:sp>
        <p:nvSpPr>
          <p:cNvPr id="6" name="Footer Placeholder 4">
            <a:extLst>
              <a:ext uri="{FF2B5EF4-FFF2-40B4-BE49-F238E27FC236}">
                <a16:creationId xmlns:a16="http://schemas.microsoft.com/office/drawing/2014/main" id="{63C011E0-61C1-43ED-9206-C71CC35A3D5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C573907-C93A-4D5A-B318-951356864EE4}"/>
              </a:ext>
            </a:extLst>
          </p:cNvPr>
          <p:cNvSpPr>
            <a:spLocks noGrp="1"/>
          </p:cNvSpPr>
          <p:nvPr>
            <p:ph type="sldNum" sz="quarter" idx="12"/>
          </p:nvPr>
        </p:nvSpPr>
        <p:spPr/>
        <p:txBody>
          <a:bodyPr/>
          <a:lstStyle>
            <a:lvl1pPr>
              <a:defRPr/>
            </a:lvl1pPr>
          </a:lstStyle>
          <a:p>
            <a:fld id="{08E40D28-AC97-49C8-8CD5-6734D8F5C25E}" type="slidenum">
              <a:rPr lang="en-GB" altLang="en-US"/>
              <a:pPr/>
              <a:t>‹#›</a:t>
            </a:fld>
            <a:endParaRPr lang="en-GB" altLang="en-US"/>
          </a:p>
        </p:txBody>
      </p:sp>
    </p:spTree>
    <p:extLst>
      <p:ext uri="{BB962C8B-B14F-4D97-AF65-F5344CB8AC3E}">
        <p14:creationId xmlns:p14="http://schemas.microsoft.com/office/powerpoint/2010/main" val="1804894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B2971B70-9552-4B04-8DDC-C05B8524E200}"/>
              </a:ext>
            </a:extLst>
          </p:cNvPr>
          <p:cNvSpPr>
            <a:spLocks noGrp="1"/>
          </p:cNvSpPr>
          <p:nvPr>
            <p:ph type="dt" sz="half" idx="10"/>
          </p:nvPr>
        </p:nvSpPr>
        <p:spPr/>
        <p:txBody>
          <a:bodyPr/>
          <a:lstStyle>
            <a:lvl1pPr>
              <a:defRPr/>
            </a:lvl1pPr>
          </a:lstStyle>
          <a:p>
            <a:pPr>
              <a:defRPr/>
            </a:pPr>
            <a:fld id="{82053E47-2C49-49E9-9594-DF661EA5416A}" type="datetimeFigureOut">
              <a:rPr lang="en-US"/>
              <a:pPr>
                <a:defRPr/>
              </a:pPr>
              <a:t>6/3/2019</a:t>
            </a:fld>
            <a:endParaRPr lang="en-GB"/>
          </a:p>
        </p:txBody>
      </p:sp>
      <p:sp>
        <p:nvSpPr>
          <p:cNvPr id="8" name="Footer Placeholder 4">
            <a:extLst>
              <a:ext uri="{FF2B5EF4-FFF2-40B4-BE49-F238E27FC236}">
                <a16:creationId xmlns:a16="http://schemas.microsoft.com/office/drawing/2014/main" id="{0F0BD470-6A64-4A46-B680-6B6D57363262}"/>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5BB59CE6-129C-4028-B1B3-E5AA176B839F}"/>
              </a:ext>
            </a:extLst>
          </p:cNvPr>
          <p:cNvSpPr>
            <a:spLocks noGrp="1"/>
          </p:cNvSpPr>
          <p:nvPr>
            <p:ph type="sldNum" sz="quarter" idx="12"/>
          </p:nvPr>
        </p:nvSpPr>
        <p:spPr/>
        <p:txBody>
          <a:bodyPr/>
          <a:lstStyle>
            <a:lvl1pPr>
              <a:defRPr/>
            </a:lvl1pPr>
          </a:lstStyle>
          <a:p>
            <a:fld id="{A2C7709D-7CE6-403A-9718-B73D6E2AD15F}" type="slidenum">
              <a:rPr lang="en-GB" altLang="en-US"/>
              <a:pPr/>
              <a:t>‹#›</a:t>
            </a:fld>
            <a:endParaRPr lang="en-GB" altLang="en-US"/>
          </a:p>
        </p:txBody>
      </p:sp>
    </p:spTree>
    <p:extLst>
      <p:ext uri="{BB962C8B-B14F-4D97-AF65-F5344CB8AC3E}">
        <p14:creationId xmlns:p14="http://schemas.microsoft.com/office/powerpoint/2010/main" val="593769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A6BA796E-57CF-4005-8335-8952E2C94970}"/>
              </a:ext>
            </a:extLst>
          </p:cNvPr>
          <p:cNvSpPr>
            <a:spLocks noGrp="1"/>
          </p:cNvSpPr>
          <p:nvPr>
            <p:ph type="dt" sz="half" idx="10"/>
          </p:nvPr>
        </p:nvSpPr>
        <p:spPr/>
        <p:txBody>
          <a:bodyPr/>
          <a:lstStyle>
            <a:lvl1pPr>
              <a:defRPr/>
            </a:lvl1pPr>
          </a:lstStyle>
          <a:p>
            <a:pPr>
              <a:defRPr/>
            </a:pPr>
            <a:fld id="{61F3FFB2-9A8B-4F5E-B21A-E82512155194}" type="datetimeFigureOut">
              <a:rPr lang="en-US"/>
              <a:pPr>
                <a:defRPr/>
              </a:pPr>
              <a:t>6/3/2019</a:t>
            </a:fld>
            <a:endParaRPr lang="en-GB"/>
          </a:p>
        </p:txBody>
      </p:sp>
      <p:sp>
        <p:nvSpPr>
          <p:cNvPr id="4" name="Footer Placeholder 4">
            <a:extLst>
              <a:ext uri="{FF2B5EF4-FFF2-40B4-BE49-F238E27FC236}">
                <a16:creationId xmlns:a16="http://schemas.microsoft.com/office/drawing/2014/main" id="{E1A081EF-2601-491B-AD9A-0846DEA4FE45}"/>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A07041E3-A601-4F5A-8507-90D297D597BD}"/>
              </a:ext>
            </a:extLst>
          </p:cNvPr>
          <p:cNvSpPr>
            <a:spLocks noGrp="1"/>
          </p:cNvSpPr>
          <p:nvPr>
            <p:ph type="sldNum" sz="quarter" idx="12"/>
          </p:nvPr>
        </p:nvSpPr>
        <p:spPr/>
        <p:txBody>
          <a:bodyPr/>
          <a:lstStyle>
            <a:lvl1pPr>
              <a:defRPr/>
            </a:lvl1pPr>
          </a:lstStyle>
          <a:p>
            <a:fld id="{ECDC6D42-3EC7-4A36-8CDD-28D39C218809}" type="slidenum">
              <a:rPr lang="en-GB" altLang="en-US"/>
              <a:pPr/>
              <a:t>‹#›</a:t>
            </a:fld>
            <a:endParaRPr lang="en-GB" altLang="en-US"/>
          </a:p>
        </p:txBody>
      </p:sp>
    </p:spTree>
    <p:extLst>
      <p:ext uri="{BB962C8B-B14F-4D97-AF65-F5344CB8AC3E}">
        <p14:creationId xmlns:p14="http://schemas.microsoft.com/office/powerpoint/2010/main" val="1436762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D35D45F-87DE-4ECC-AC0D-CB691704EFB4}"/>
              </a:ext>
            </a:extLst>
          </p:cNvPr>
          <p:cNvSpPr>
            <a:spLocks noGrp="1"/>
          </p:cNvSpPr>
          <p:nvPr>
            <p:ph type="dt" sz="half" idx="10"/>
          </p:nvPr>
        </p:nvSpPr>
        <p:spPr/>
        <p:txBody>
          <a:bodyPr/>
          <a:lstStyle>
            <a:lvl1pPr>
              <a:defRPr/>
            </a:lvl1pPr>
          </a:lstStyle>
          <a:p>
            <a:pPr>
              <a:defRPr/>
            </a:pPr>
            <a:fld id="{E0AD2873-00D4-441C-9B20-8352A3B98996}" type="datetimeFigureOut">
              <a:rPr lang="en-US"/>
              <a:pPr>
                <a:defRPr/>
              </a:pPr>
              <a:t>6/3/2019</a:t>
            </a:fld>
            <a:endParaRPr lang="en-GB"/>
          </a:p>
        </p:txBody>
      </p:sp>
      <p:sp>
        <p:nvSpPr>
          <p:cNvPr id="3" name="Footer Placeholder 4">
            <a:extLst>
              <a:ext uri="{FF2B5EF4-FFF2-40B4-BE49-F238E27FC236}">
                <a16:creationId xmlns:a16="http://schemas.microsoft.com/office/drawing/2014/main" id="{C6BBD484-438D-42FB-B2F1-96658ACD4CDB}"/>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29C80EBD-5F05-45B5-BB53-7DAD7ECE8E6D}"/>
              </a:ext>
            </a:extLst>
          </p:cNvPr>
          <p:cNvSpPr>
            <a:spLocks noGrp="1"/>
          </p:cNvSpPr>
          <p:nvPr>
            <p:ph type="sldNum" sz="quarter" idx="12"/>
          </p:nvPr>
        </p:nvSpPr>
        <p:spPr/>
        <p:txBody>
          <a:bodyPr/>
          <a:lstStyle>
            <a:lvl1pPr>
              <a:defRPr/>
            </a:lvl1pPr>
          </a:lstStyle>
          <a:p>
            <a:fld id="{3509EDE0-4CC2-4D3A-9073-D7B46B735ECC}" type="slidenum">
              <a:rPr lang="en-GB" altLang="en-US"/>
              <a:pPr/>
              <a:t>‹#›</a:t>
            </a:fld>
            <a:endParaRPr lang="en-GB" altLang="en-US"/>
          </a:p>
        </p:txBody>
      </p:sp>
    </p:spTree>
    <p:extLst>
      <p:ext uri="{BB962C8B-B14F-4D97-AF65-F5344CB8AC3E}">
        <p14:creationId xmlns:p14="http://schemas.microsoft.com/office/powerpoint/2010/main" val="1918674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221AB1A-9B83-48D0-9C5C-4D12CDD56B7F}"/>
              </a:ext>
            </a:extLst>
          </p:cNvPr>
          <p:cNvSpPr>
            <a:spLocks noGrp="1"/>
          </p:cNvSpPr>
          <p:nvPr>
            <p:ph type="dt" sz="half" idx="10"/>
          </p:nvPr>
        </p:nvSpPr>
        <p:spPr/>
        <p:txBody>
          <a:bodyPr/>
          <a:lstStyle>
            <a:lvl1pPr>
              <a:defRPr/>
            </a:lvl1pPr>
          </a:lstStyle>
          <a:p>
            <a:pPr>
              <a:defRPr/>
            </a:pPr>
            <a:fld id="{1B50A0C2-0FAA-4F4F-85A0-E71F41FC5B1B}" type="datetimeFigureOut">
              <a:rPr lang="en-US"/>
              <a:pPr>
                <a:defRPr/>
              </a:pPr>
              <a:t>6/3/2019</a:t>
            </a:fld>
            <a:endParaRPr lang="en-GB"/>
          </a:p>
        </p:txBody>
      </p:sp>
      <p:sp>
        <p:nvSpPr>
          <p:cNvPr id="6" name="Footer Placeholder 4">
            <a:extLst>
              <a:ext uri="{FF2B5EF4-FFF2-40B4-BE49-F238E27FC236}">
                <a16:creationId xmlns:a16="http://schemas.microsoft.com/office/drawing/2014/main" id="{6D1DF2E6-82AD-4BFE-9759-B4F56BB122C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3FB3309-3CA5-440C-9D14-76CC83678EAD}"/>
              </a:ext>
            </a:extLst>
          </p:cNvPr>
          <p:cNvSpPr>
            <a:spLocks noGrp="1"/>
          </p:cNvSpPr>
          <p:nvPr>
            <p:ph type="sldNum" sz="quarter" idx="12"/>
          </p:nvPr>
        </p:nvSpPr>
        <p:spPr/>
        <p:txBody>
          <a:bodyPr/>
          <a:lstStyle>
            <a:lvl1pPr>
              <a:defRPr/>
            </a:lvl1pPr>
          </a:lstStyle>
          <a:p>
            <a:fld id="{C05B4FCA-BB22-42C3-BACF-4E2CFEEA47C3}" type="slidenum">
              <a:rPr lang="en-GB" altLang="en-US"/>
              <a:pPr/>
              <a:t>‹#›</a:t>
            </a:fld>
            <a:endParaRPr lang="en-GB" altLang="en-US"/>
          </a:p>
        </p:txBody>
      </p:sp>
    </p:spTree>
    <p:extLst>
      <p:ext uri="{BB962C8B-B14F-4D97-AF65-F5344CB8AC3E}">
        <p14:creationId xmlns:p14="http://schemas.microsoft.com/office/powerpoint/2010/main" val="1325233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1EC71F2-0F38-4A60-B49C-64019C0F4CE9}" type="datetimeFigureOut">
              <a:rPr lang="en-US"/>
              <a:pPr>
                <a:defRPr/>
              </a:pPr>
              <a:t>6/3/2019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9814D47-6CB2-478B-AA09-AE4545B9CC63}" type="slidenum">
              <a:rPr lang="en-GB" altLang="en-US"/>
              <a:pPr>
                <a:defRPr/>
              </a:pPr>
              <a:t>‹#›</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90F1E19-18E7-483D-8E35-6E8E8982301C}"/>
              </a:ext>
            </a:extLst>
          </p:cNvPr>
          <p:cNvSpPr>
            <a:spLocks noGrp="1"/>
          </p:cNvSpPr>
          <p:nvPr>
            <p:ph type="dt" sz="half" idx="10"/>
          </p:nvPr>
        </p:nvSpPr>
        <p:spPr/>
        <p:txBody>
          <a:bodyPr/>
          <a:lstStyle>
            <a:lvl1pPr>
              <a:defRPr/>
            </a:lvl1pPr>
          </a:lstStyle>
          <a:p>
            <a:pPr>
              <a:defRPr/>
            </a:pPr>
            <a:fld id="{60414B17-5D0E-4F23-9697-A403886D91B4}" type="datetimeFigureOut">
              <a:rPr lang="en-US"/>
              <a:pPr>
                <a:defRPr/>
              </a:pPr>
              <a:t>6/3/2019</a:t>
            </a:fld>
            <a:endParaRPr lang="en-GB"/>
          </a:p>
        </p:txBody>
      </p:sp>
      <p:sp>
        <p:nvSpPr>
          <p:cNvPr id="6" name="Footer Placeholder 4">
            <a:extLst>
              <a:ext uri="{FF2B5EF4-FFF2-40B4-BE49-F238E27FC236}">
                <a16:creationId xmlns:a16="http://schemas.microsoft.com/office/drawing/2014/main" id="{30CBE0BC-50A9-47A5-B0E3-3371A737C39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9A2AF175-1E0C-410E-9FEC-54C1CBCD2BF1}"/>
              </a:ext>
            </a:extLst>
          </p:cNvPr>
          <p:cNvSpPr>
            <a:spLocks noGrp="1"/>
          </p:cNvSpPr>
          <p:nvPr>
            <p:ph type="sldNum" sz="quarter" idx="12"/>
          </p:nvPr>
        </p:nvSpPr>
        <p:spPr/>
        <p:txBody>
          <a:bodyPr/>
          <a:lstStyle>
            <a:lvl1pPr>
              <a:defRPr/>
            </a:lvl1pPr>
          </a:lstStyle>
          <a:p>
            <a:fld id="{CFB0281C-07C5-48ED-88CC-8D7FB46228EB}" type="slidenum">
              <a:rPr lang="en-GB" altLang="en-US"/>
              <a:pPr/>
              <a:t>‹#›</a:t>
            </a:fld>
            <a:endParaRPr lang="en-GB" altLang="en-US"/>
          </a:p>
        </p:txBody>
      </p:sp>
    </p:spTree>
    <p:extLst>
      <p:ext uri="{BB962C8B-B14F-4D97-AF65-F5344CB8AC3E}">
        <p14:creationId xmlns:p14="http://schemas.microsoft.com/office/powerpoint/2010/main" val="1226967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A09017-E5D3-47FB-86EF-5957E55DD98E}"/>
              </a:ext>
            </a:extLst>
          </p:cNvPr>
          <p:cNvSpPr>
            <a:spLocks noGrp="1"/>
          </p:cNvSpPr>
          <p:nvPr>
            <p:ph type="dt" sz="half" idx="10"/>
          </p:nvPr>
        </p:nvSpPr>
        <p:spPr/>
        <p:txBody>
          <a:bodyPr/>
          <a:lstStyle>
            <a:lvl1pPr>
              <a:defRPr/>
            </a:lvl1pPr>
          </a:lstStyle>
          <a:p>
            <a:pPr>
              <a:defRPr/>
            </a:pPr>
            <a:fld id="{BD1A7C1B-CD51-4FD5-964C-16B59E66F08D}" type="datetimeFigureOut">
              <a:rPr lang="en-US"/>
              <a:pPr>
                <a:defRPr/>
              </a:pPr>
              <a:t>6/3/2019</a:t>
            </a:fld>
            <a:endParaRPr lang="en-GB"/>
          </a:p>
        </p:txBody>
      </p:sp>
      <p:sp>
        <p:nvSpPr>
          <p:cNvPr id="5" name="Footer Placeholder 4">
            <a:extLst>
              <a:ext uri="{FF2B5EF4-FFF2-40B4-BE49-F238E27FC236}">
                <a16:creationId xmlns:a16="http://schemas.microsoft.com/office/drawing/2014/main" id="{00CAC29F-B2AB-4D8C-B13F-5749B5A8F34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14C50E3-C9A9-4C36-A26C-769DACCD0578}"/>
              </a:ext>
            </a:extLst>
          </p:cNvPr>
          <p:cNvSpPr>
            <a:spLocks noGrp="1"/>
          </p:cNvSpPr>
          <p:nvPr>
            <p:ph type="sldNum" sz="quarter" idx="12"/>
          </p:nvPr>
        </p:nvSpPr>
        <p:spPr/>
        <p:txBody>
          <a:bodyPr/>
          <a:lstStyle>
            <a:lvl1pPr>
              <a:defRPr/>
            </a:lvl1pPr>
          </a:lstStyle>
          <a:p>
            <a:fld id="{57B7F719-42B7-46A6-A257-80875E2D104A}" type="slidenum">
              <a:rPr lang="en-GB" altLang="en-US"/>
              <a:pPr/>
              <a:t>‹#›</a:t>
            </a:fld>
            <a:endParaRPr lang="en-GB" altLang="en-US"/>
          </a:p>
        </p:txBody>
      </p:sp>
    </p:spTree>
    <p:extLst>
      <p:ext uri="{BB962C8B-B14F-4D97-AF65-F5344CB8AC3E}">
        <p14:creationId xmlns:p14="http://schemas.microsoft.com/office/powerpoint/2010/main" val="33521354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B2B923-A211-4B5C-9DF8-ECB7354DFBA4}"/>
              </a:ext>
            </a:extLst>
          </p:cNvPr>
          <p:cNvSpPr>
            <a:spLocks noGrp="1"/>
          </p:cNvSpPr>
          <p:nvPr>
            <p:ph type="dt" sz="half" idx="10"/>
          </p:nvPr>
        </p:nvSpPr>
        <p:spPr/>
        <p:txBody>
          <a:bodyPr/>
          <a:lstStyle>
            <a:lvl1pPr>
              <a:defRPr/>
            </a:lvl1pPr>
          </a:lstStyle>
          <a:p>
            <a:pPr>
              <a:defRPr/>
            </a:pPr>
            <a:fld id="{23BE43B3-3D8A-4979-8DD1-4B9BFF15CFBC}" type="datetimeFigureOut">
              <a:rPr lang="en-US"/>
              <a:pPr>
                <a:defRPr/>
              </a:pPr>
              <a:t>6/3/2019</a:t>
            </a:fld>
            <a:endParaRPr lang="en-GB"/>
          </a:p>
        </p:txBody>
      </p:sp>
      <p:sp>
        <p:nvSpPr>
          <p:cNvPr id="5" name="Footer Placeholder 4">
            <a:extLst>
              <a:ext uri="{FF2B5EF4-FFF2-40B4-BE49-F238E27FC236}">
                <a16:creationId xmlns:a16="http://schemas.microsoft.com/office/drawing/2014/main" id="{CD351D98-06BA-4FC6-89B8-12504535845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D9AD966-F5C2-4C77-95A7-AC7BA3DBCD07}"/>
              </a:ext>
            </a:extLst>
          </p:cNvPr>
          <p:cNvSpPr>
            <a:spLocks noGrp="1"/>
          </p:cNvSpPr>
          <p:nvPr>
            <p:ph type="sldNum" sz="quarter" idx="12"/>
          </p:nvPr>
        </p:nvSpPr>
        <p:spPr/>
        <p:txBody>
          <a:bodyPr/>
          <a:lstStyle>
            <a:lvl1pPr>
              <a:defRPr/>
            </a:lvl1pPr>
          </a:lstStyle>
          <a:p>
            <a:fld id="{6706BF3A-C902-4E43-B476-9CB0F84BB334}" type="slidenum">
              <a:rPr lang="en-GB" altLang="en-US"/>
              <a:pPr/>
              <a:t>‹#›</a:t>
            </a:fld>
            <a:endParaRPr lang="en-GB" altLang="en-US"/>
          </a:p>
        </p:txBody>
      </p:sp>
    </p:spTree>
    <p:extLst>
      <p:ext uri="{BB962C8B-B14F-4D97-AF65-F5344CB8AC3E}">
        <p14:creationId xmlns:p14="http://schemas.microsoft.com/office/powerpoint/2010/main" val="174944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BD27A27-3AD1-4940-A50F-ACA8F25084DB}" type="datetimeFigureOut">
              <a:rPr lang="en-US"/>
              <a:pPr>
                <a:defRPr/>
              </a:pPr>
              <a:t>6/3/2019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E528BE2-E99C-4B65-970E-EF203F60117E}"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B98A534-3B53-473C-BD67-3B7CF5D90046}" type="datetimeFigureOut">
              <a:rPr lang="en-US"/>
              <a:pPr>
                <a:defRPr/>
              </a:pPr>
              <a:t>6/3/2019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253D1C8-6717-4298-ADC9-3B3D7FC8EE59}"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3348E21-6939-4155-A6C9-F32811E694C1}" type="datetimeFigureOut">
              <a:rPr lang="en-US"/>
              <a:pPr>
                <a:defRPr/>
              </a:pPr>
              <a:t>6/3/2019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F11AD43-25DA-49DD-8E20-2847351F214F}"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8B532F1-CB9A-4879-BBDB-92B63A63EC1C}" type="datetimeFigureOut">
              <a:rPr lang="en-US"/>
              <a:pPr>
                <a:defRPr/>
              </a:pPr>
              <a:t>6/3/2019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35751E3-D20C-4714-985C-F36CA5AD5977}"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F848F9-F709-4384-8B0D-6D5A5A136556}" type="datetimeFigureOut">
              <a:rPr lang="en-US"/>
              <a:pPr>
                <a:defRPr/>
              </a:pPr>
              <a:t>6/3/2019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F7A4E81-7CC4-4C90-8550-3EF9A08CEE16}"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738EEF2-0BDA-41E8-A30E-17D5F6F20C5C}" type="datetimeFigureOut">
              <a:rPr lang="en-US"/>
              <a:pPr>
                <a:defRPr/>
              </a:pPr>
              <a:t>6/3/2019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9FAD3E9-58D1-4378-A4C7-BAFB33002E5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C4B084E-72B5-41A6-9626-414EF63CBED6}" type="datetimeFigureOut">
              <a:rPr lang="en-US"/>
              <a:pPr>
                <a:defRPr/>
              </a:pPr>
              <a:t>6/3/2019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89F8CBE-4895-456F-A3A5-CC6CA2F7F13C}"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CF9B5FF-A8EB-4BCE-AD98-7CEADF3261C0}" type="datetimeFigureOut">
              <a:rPr lang="en-US"/>
              <a:pPr>
                <a:defRPr/>
              </a:pPr>
              <a:t>6/3/2019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BA7C75A7-47E1-43DA-ACDA-BF1165A71A1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6525784-0338-43B1-89F3-5BE4FD6B111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556E8181-4255-4F22-8989-CEC8E0B2E54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8696E2A4-8FCC-4AF3-AF5D-866FE4C33EB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29029F3-C569-42ED-BD84-F9D90E5701C3}" type="datetimeFigureOut">
              <a:rPr lang="en-US"/>
              <a:pPr>
                <a:defRPr/>
              </a:pPr>
              <a:t>6/3/2019</a:t>
            </a:fld>
            <a:endParaRPr lang="en-GB"/>
          </a:p>
        </p:txBody>
      </p:sp>
      <p:sp>
        <p:nvSpPr>
          <p:cNvPr id="5" name="Footer Placeholder 4">
            <a:extLst>
              <a:ext uri="{FF2B5EF4-FFF2-40B4-BE49-F238E27FC236}">
                <a16:creationId xmlns:a16="http://schemas.microsoft.com/office/drawing/2014/main" id="{89245639-9D10-4751-8535-A30E724D561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3A99422B-B64C-486D-9A66-CD3C2E85C96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A00CF3FB-8FE1-4E1C-BCBC-A14AC560D340}" type="slidenum">
              <a:rPr lang="en-GB" altLang="en-US"/>
              <a:pPr/>
              <a:t>‹#›</a:t>
            </a:fld>
            <a:endParaRPr lang="en-GB" altLang="en-US"/>
          </a:p>
        </p:txBody>
      </p:sp>
    </p:spTree>
    <p:extLst>
      <p:ext uri="{BB962C8B-B14F-4D97-AF65-F5344CB8AC3E}">
        <p14:creationId xmlns:p14="http://schemas.microsoft.com/office/powerpoint/2010/main" val="3645477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B3237-1E3E-4F1E-96C9-AA37039BC93A}"/>
              </a:ext>
            </a:extLst>
          </p:cNvPr>
          <p:cNvSpPr>
            <a:spLocks noGrp="1"/>
          </p:cNvSpPr>
          <p:nvPr>
            <p:ph type="title"/>
          </p:nvPr>
        </p:nvSpPr>
        <p:spPr>
          <a:xfrm>
            <a:off x="457200" y="274638"/>
            <a:ext cx="8229600" cy="2722314"/>
          </a:xfrm>
        </p:spPr>
        <p:txBody>
          <a:bodyPr/>
          <a:lstStyle/>
          <a:p>
            <a:r>
              <a:rPr lang="en-GB" dirty="0">
                <a:latin typeface="Arial" panose="020B0604020202020204" pitchFamily="34" charset="0"/>
                <a:cs typeface="Arial" panose="020B0604020202020204" pitchFamily="34" charset="0"/>
              </a:rPr>
              <a:t>Workshop:  Good Practice Around Restriction and Restraint  </a:t>
            </a:r>
            <a:br>
              <a:rPr lang="en-GB" dirty="0"/>
            </a:br>
            <a:r>
              <a:rPr lang="en-GB" sz="3600" dirty="0">
                <a:latin typeface="Arial" panose="020B0604020202020204" pitchFamily="34" charset="0"/>
                <a:cs typeface="Arial" panose="020B0604020202020204" pitchFamily="34" charset="0"/>
              </a:rPr>
              <a:t>Martin Benfield</a:t>
            </a:r>
          </a:p>
        </p:txBody>
      </p:sp>
      <p:sp>
        <p:nvSpPr>
          <p:cNvPr id="3" name="Content Placeholder 2">
            <a:extLst>
              <a:ext uri="{FF2B5EF4-FFF2-40B4-BE49-F238E27FC236}">
                <a16:creationId xmlns:a16="http://schemas.microsoft.com/office/drawing/2014/main" id="{C8FB9A56-DC4D-44DD-A5D8-00595ABCA5ED}"/>
              </a:ext>
            </a:extLst>
          </p:cNvPr>
          <p:cNvSpPr>
            <a:spLocks noGrp="1"/>
          </p:cNvSpPr>
          <p:nvPr>
            <p:ph idx="1"/>
          </p:nvPr>
        </p:nvSpPr>
        <p:spPr>
          <a:xfrm>
            <a:off x="457200" y="3429000"/>
            <a:ext cx="8229600" cy="2697163"/>
          </a:xfrm>
        </p:spPr>
        <p:txBody>
          <a:bodyPr/>
          <a:lstStyle/>
          <a:p>
            <a:pPr marL="0" indent="0" algn="ctr">
              <a:buNone/>
            </a:pPr>
            <a:r>
              <a:rPr lang="en-GB" sz="5400" dirty="0">
                <a:latin typeface="Arial" panose="020B0604020202020204" pitchFamily="34" charset="0"/>
                <a:cs typeface="Arial" panose="020B0604020202020204" pitchFamily="34" charset="0"/>
              </a:rPr>
              <a:t>Welcome</a:t>
            </a:r>
          </a:p>
          <a:p>
            <a:pPr marL="0" indent="0" algn="ctr">
              <a:buNone/>
            </a:pPr>
            <a:r>
              <a:rPr lang="en-GB" sz="2800" dirty="0">
                <a:latin typeface="Arial" panose="020B0604020202020204" pitchFamily="34" charset="0"/>
                <a:cs typeface="Arial" panose="020B0604020202020204" pitchFamily="34" charset="0"/>
              </a:rPr>
              <a:t>Please take a few minutes to work with people sat near you and complete the warmer quiz</a:t>
            </a:r>
          </a:p>
          <a:p>
            <a:pPr marL="0" indent="0" algn="ctr">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8725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8758CE2-EBF1-4B27-A4D9-4F65A247FA18}"/>
              </a:ext>
            </a:extLst>
          </p:cNvPr>
          <p:cNvSpPr>
            <a:spLocks noGrp="1" noChangeArrowheads="1"/>
          </p:cNvSpPr>
          <p:nvPr>
            <p:ph type="title"/>
          </p:nvPr>
        </p:nvSpPr>
        <p:spPr/>
        <p:txBody>
          <a:bodyPr/>
          <a:lstStyle/>
          <a:p>
            <a:r>
              <a:rPr lang="en-GB" altLang="en-US" dirty="0"/>
              <a:t> Case Law:  Medication as Restriction</a:t>
            </a:r>
          </a:p>
        </p:txBody>
      </p:sp>
      <p:sp>
        <p:nvSpPr>
          <p:cNvPr id="19459" name="Rectangle 3">
            <a:extLst>
              <a:ext uri="{FF2B5EF4-FFF2-40B4-BE49-F238E27FC236}">
                <a16:creationId xmlns:a16="http://schemas.microsoft.com/office/drawing/2014/main" id="{E1E21159-AAD5-4808-BBD5-91BA2BED3804}"/>
              </a:ext>
            </a:extLst>
          </p:cNvPr>
          <p:cNvSpPr>
            <a:spLocks noGrp="1" noChangeArrowheads="1"/>
          </p:cNvSpPr>
          <p:nvPr>
            <p:ph type="body" idx="1"/>
          </p:nvPr>
        </p:nvSpPr>
        <p:spPr>
          <a:xfrm>
            <a:off x="457200" y="1916113"/>
            <a:ext cx="8229600" cy="4210050"/>
          </a:xfrm>
        </p:spPr>
        <p:txBody>
          <a:bodyPr/>
          <a:lstStyle/>
          <a:p>
            <a:pPr>
              <a:lnSpc>
                <a:spcPct val="90000"/>
              </a:lnSpc>
            </a:pPr>
            <a:r>
              <a:rPr lang="en-GB" altLang="en-US" sz="2800" dirty="0">
                <a:latin typeface="Arial" panose="020B0604020202020204" pitchFamily="34" charset="0"/>
                <a:cs typeface="Arial" panose="020B0604020202020204" pitchFamily="34" charset="0"/>
              </a:rPr>
              <a:t>G, E and F v Local Authority (2010)</a:t>
            </a:r>
          </a:p>
          <a:p>
            <a:pPr>
              <a:lnSpc>
                <a:spcPct val="90000"/>
              </a:lnSpc>
              <a:buFont typeface="Arial" panose="020B0604020202020204" pitchFamily="34" charset="0"/>
              <a:buNone/>
            </a:pPr>
            <a:r>
              <a:rPr lang="en-GB" altLang="en-US" sz="2800" dirty="0">
                <a:latin typeface="Arial" panose="020B0604020202020204" pitchFamily="34" charset="0"/>
                <a:cs typeface="Arial" panose="020B0604020202020204" pitchFamily="34" charset="0"/>
              </a:rPr>
              <a:t>Haloperidol was one of the restrictions leading to conclusion of a deprivation of liberty.</a:t>
            </a:r>
          </a:p>
          <a:p>
            <a:pPr>
              <a:lnSpc>
                <a:spcPct val="90000"/>
              </a:lnSpc>
            </a:pPr>
            <a:r>
              <a:rPr lang="en-GB" altLang="en-US" sz="2800" dirty="0">
                <a:latin typeface="Arial" panose="020B0604020202020204" pitchFamily="34" charset="0"/>
                <a:cs typeface="Arial" panose="020B0604020202020204" pitchFamily="34" charset="0"/>
              </a:rPr>
              <a:t>BB v AM (2010)</a:t>
            </a:r>
          </a:p>
          <a:p>
            <a:pPr>
              <a:lnSpc>
                <a:spcPct val="90000"/>
              </a:lnSpc>
              <a:buFont typeface="Arial" panose="020B0604020202020204" pitchFamily="34" charset="0"/>
              <a:buNone/>
            </a:pPr>
            <a:r>
              <a:rPr lang="en-GB" altLang="en-US" sz="2800" dirty="0">
                <a:latin typeface="Arial" panose="020B0604020202020204" pitchFamily="34" charset="0"/>
                <a:cs typeface="Arial" panose="020B0604020202020204" pitchFamily="34" charset="0"/>
              </a:rPr>
              <a:t>Anti-psychotic medication listed as one of the restrictions leading to a deprivation of liberty.</a:t>
            </a:r>
          </a:p>
          <a:p>
            <a:pPr>
              <a:lnSpc>
                <a:spcPct val="90000"/>
              </a:lnSpc>
            </a:pPr>
            <a:r>
              <a:rPr lang="en-GB" altLang="en-US" sz="2800" dirty="0">
                <a:latin typeface="Arial" panose="020B0604020202020204" pitchFamily="34" charset="0"/>
                <a:cs typeface="Arial" panose="020B0604020202020204" pitchFamily="34" charset="0"/>
              </a:rPr>
              <a:t>Surrey CC v P &amp; Q (2011)</a:t>
            </a:r>
          </a:p>
          <a:p>
            <a:pPr marL="0" indent="0">
              <a:lnSpc>
                <a:spcPct val="90000"/>
              </a:lnSpc>
              <a:buNone/>
            </a:pPr>
            <a:r>
              <a:rPr lang="en-GB" altLang="en-US" sz="2800" dirty="0">
                <a:latin typeface="Arial" panose="020B0604020202020204" pitchFamily="34" charset="0"/>
                <a:cs typeface="Arial" panose="020B0604020202020204" pitchFamily="34" charset="0"/>
              </a:rPr>
              <a:t>Lord justice Wilson, Court of Appeal, referring to the use of </a:t>
            </a:r>
            <a:r>
              <a:rPr lang="en-GB" altLang="en-US" sz="2800" dirty="0" err="1">
                <a:latin typeface="Arial" panose="020B0604020202020204" pitchFamily="34" charset="0"/>
                <a:cs typeface="Arial" panose="020B0604020202020204" pitchFamily="34" charset="0"/>
              </a:rPr>
              <a:t>Respiridone</a:t>
            </a:r>
            <a:r>
              <a:rPr lang="en-GB" altLang="en-US" sz="2800" dirty="0">
                <a:latin typeface="Arial" panose="020B0604020202020204" pitchFamily="34" charset="0"/>
                <a:cs typeface="Arial" panose="020B0604020202020204" pitchFamily="34" charset="0"/>
              </a:rPr>
              <a:t> for anxiety</a:t>
            </a:r>
          </a:p>
          <a:p>
            <a:pPr>
              <a:lnSpc>
                <a:spcPct val="90000"/>
              </a:lnSpc>
            </a:pPr>
            <a:endParaRPr lang="en-GB" altLang="en-US" sz="2800" dirty="0">
              <a:latin typeface="Arial" panose="020B0604020202020204" pitchFamily="34" charset="0"/>
              <a:cs typeface="Arial" panose="020B0604020202020204" pitchFamily="34" charset="0"/>
            </a:endParaRPr>
          </a:p>
          <a:p>
            <a:pPr>
              <a:lnSpc>
                <a:spcPct val="90000"/>
              </a:lnSpc>
              <a:buFont typeface="Arial" panose="020B0604020202020204" pitchFamily="34" charset="0"/>
              <a:buNone/>
            </a:pPr>
            <a:endParaRPr lang="en-GB" altLang="en-US" dirty="0"/>
          </a:p>
        </p:txBody>
      </p:sp>
      <p:pic>
        <p:nvPicPr>
          <p:cNvPr id="19460" name="Picture 1">
            <a:extLst>
              <a:ext uri="{FF2B5EF4-FFF2-40B4-BE49-F238E27FC236}">
                <a16:creationId xmlns:a16="http://schemas.microsoft.com/office/drawing/2014/main" id="{E3D8B3AE-DB90-474B-BFF2-4F7153C60A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26666"/>
            <a:ext cx="1781944" cy="178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anim calcmode="lin" valueType="num">
                                      <p:cBhvr additive="base">
                                        <p:cTn id="11"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 calcmode="lin" valueType="num">
                                      <p:cBhvr additive="base">
                                        <p:cTn id="17"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9459">
                                            <p:txEl>
                                              <p:pRg st="3" end="3"/>
                                            </p:txEl>
                                          </p:spTgt>
                                        </p:tgtEl>
                                        <p:attrNameLst>
                                          <p:attrName>style.visibility</p:attrName>
                                        </p:attrNameLst>
                                      </p:cBhvr>
                                      <p:to>
                                        <p:strVal val="visible"/>
                                      </p:to>
                                    </p:set>
                                    <p:anim calcmode="lin" valueType="num">
                                      <p:cBhvr additive="base">
                                        <p:cTn id="21"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 calcmode="lin" valueType="num">
                                      <p:cBhvr additive="base">
                                        <p:cTn id="27"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59">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459">
                                            <p:txEl>
                                              <p:pRg st="5" end="5"/>
                                            </p:txEl>
                                          </p:spTgt>
                                        </p:tgtEl>
                                        <p:attrNameLst>
                                          <p:attrName>style.visibility</p:attrName>
                                        </p:attrNameLst>
                                      </p:cBhvr>
                                      <p:to>
                                        <p:strVal val="visible"/>
                                      </p:to>
                                    </p:set>
                                    <p:anim calcmode="lin" valueType="num">
                                      <p:cBhvr additive="base">
                                        <p:cTn id="31"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t>MHA Code Of Practice</a:t>
            </a:r>
          </a:p>
        </p:txBody>
      </p:sp>
      <p:sp>
        <p:nvSpPr>
          <p:cNvPr id="19459" name="Content Placeholder 2"/>
          <p:cNvSpPr>
            <a:spLocks noGrp="1"/>
          </p:cNvSpPr>
          <p:nvPr>
            <p:ph idx="1"/>
          </p:nvPr>
        </p:nvSpPr>
        <p:spPr>
          <a:xfrm>
            <a:off x="457200" y="2133600"/>
            <a:ext cx="8229600" cy="3992563"/>
          </a:xfrm>
        </p:spPr>
        <p:txBody>
          <a:bodyPr/>
          <a:lstStyle/>
          <a:p>
            <a:endParaRPr lang="en-GB" dirty="0"/>
          </a:p>
          <a:p>
            <a:r>
              <a:rPr lang="en-GB" dirty="0"/>
              <a:t>3.6...  some instances, competing human rights will need to be considered.  Such decisions and the reasons for them should be clearly documented.  Decisions restricting a person’s rights... justifiable as necessary and proportionate.</a:t>
            </a:r>
          </a:p>
        </p:txBody>
      </p:sp>
      <p:pic>
        <p:nvPicPr>
          <p:cNvPr id="19460" name="Picture 2"/>
          <p:cNvPicPr>
            <a:picLocks noChangeAspect="1" noChangeArrowheads="1"/>
          </p:cNvPicPr>
          <p:nvPr/>
        </p:nvPicPr>
        <p:blipFill>
          <a:blip r:embed="rId2" cstate="print"/>
          <a:srcRect/>
          <a:stretch>
            <a:fillRect/>
          </a:stretch>
        </p:blipFill>
        <p:spPr bwMode="auto">
          <a:xfrm>
            <a:off x="7380288" y="260350"/>
            <a:ext cx="1527175" cy="1584325"/>
          </a:xfrm>
          <a:prstGeom prst="rect">
            <a:avLst/>
          </a:prstGeom>
          <a:noFill/>
          <a:ln w="9525">
            <a:noFill/>
            <a:miter lim="800000"/>
            <a:headEnd/>
            <a:tailEnd/>
          </a:ln>
        </p:spPr>
      </p:pic>
      <p:pic>
        <p:nvPicPr>
          <p:cNvPr id="19461" name="Picture 2"/>
          <p:cNvPicPr>
            <a:picLocks noChangeAspect="1" noChangeArrowheads="1"/>
          </p:cNvPicPr>
          <p:nvPr/>
        </p:nvPicPr>
        <p:blipFill>
          <a:blip r:embed="rId3" cstate="print"/>
          <a:srcRect/>
          <a:stretch>
            <a:fillRect/>
          </a:stretch>
        </p:blipFill>
        <p:spPr bwMode="auto">
          <a:xfrm>
            <a:off x="179388" y="260350"/>
            <a:ext cx="1527175" cy="15843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53703-38B3-48B6-9160-6C6CA3A374CA}"/>
              </a:ext>
            </a:extLst>
          </p:cNvPr>
          <p:cNvSpPr>
            <a:spLocks noGrp="1"/>
          </p:cNvSpPr>
          <p:nvPr>
            <p:ph type="title"/>
          </p:nvPr>
        </p:nvSpPr>
        <p:spPr/>
        <p:txBody>
          <a:bodyPr/>
          <a:lstStyle/>
          <a:p>
            <a:r>
              <a:rPr lang="en-GB" dirty="0"/>
              <a:t>SCIE Guidance</a:t>
            </a:r>
          </a:p>
        </p:txBody>
      </p:sp>
      <p:sp>
        <p:nvSpPr>
          <p:cNvPr id="3" name="Content Placeholder 2">
            <a:extLst>
              <a:ext uri="{FF2B5EF4-FFF2-40B4-BE49-F238E27FC236}">
                <a16:creationId xmlns:a16="http://schemas.microsoft.com/office/drawing/2014/main" id="{F05DA392-C79B-4C56-B2B0-EA45252BED0E}"/>
              </a:ext>
            </a:extLst>
          </p:cNvPr>
          <p:cNvSpPr>
            <a:spLocks noGrp="1"/>
          </p:cNvSpPr>
          <p:nvPr>
            <p:ph idx="1"/>
          </p:nvPr>
        </p:nvSpPr>
        <p:spPr/>
        <p:txBody>
          <a:bodyPr/>
          <a:lstStyle/>
          <a:p>
            <a:r>
              <a:rPr lang="en-GB" dirty="0"/>
              <a:t>Understand what restraint is</a:t>
            </a:r>
          </a:p>
          <a:p>
            <a:r>
              <a:rPr lang="en-GB" dirty="0"/>
              <a:t>Using the physical environment to promote a sense of wellbeing can help avoid some of the situations that result in the use of restraint. </a:t>
            </a:r>
          </a:p>
          <a:p>
            <a:r>
              <a:rPr lang="en-GB" dirty="0"/>
              <a:t>staff need opportunities to develop their skills and knowledge, and to share learning about how to respond to the challenges they face.</a:t>
            </a:r>
          </a:p>
        </p:txBody>
      </p:sp>
    </p:spTree>
    <p:extLst>
      <p:ext uri="{BB962C8B-B14F-4D97-AF65-F5344CB8AC3E}">
        <p14:creationId xmlns:p14="http://schemas.microsoft.com/office/powerpoint/2010/main" val="275573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C64FD-99E1-4835-ABBB-84942D1C67EA}"/>
              </a:ext>
            </a:extLst>
          </p:cNvPr>
          <p:cNvSpPr>
            <a:spLocks noGrp="1"/>
          </p:cNvSpPr>
          <p:nvPr>
            <p:ph type="title"/>
          </p:nvPr>
        </p:nvSpPr>
        <p:spPr/>
        <p:txBody>
          <a:bodyPr/>
          <a:lstStyle/>
          <a:p>
            <a:r>
              <a:rPr lang="en-GB" dirty="0"/>
              <a:t>SCIE Guidance</a:t>
            </a:r>
          </a:p>
        </p:txBody>
      </p:sp>
      <p:sp>
        <p:nvSpPr>
          <p:cNvPr id="3" name="Content Placeholder 2">
            <a:extLst>
              <a:ext uri="{FF2B5EF4-FFF2-40B4-BE49-F238E27FC236}">
                <a16:creationId xmlns:a16="http://schemas.microsoft.com/office/drawing/2014/main" id="{E10EA3AC-6187-4752-80C4-8223F3AE5CCD}"/>
              </a:ext>
            </a:extLst>
          </p:cNvPr>
          <p:cNvSpPr>
            <a:spLocks noGrp="1"/>
          </p:cNvSpPr>
          <p:nvPr>
            <p:ph idx="1"/>
          </p:nvPr>
        </p:nvSpPr>
        <p:spPr>
          <a:xfrm>
            <a:off x="457200" y="1600200"/>
            <a:ext cx="8229600" cy="4525963"/>
          </a:xfrm>
        </p:spPr>
        <p:txBody>
          <a:bodyPr/>
          <a:lstStyle/>
          <a:p>
            <a:r>
              <a:rPr lang="en-GB" dirty="0"/>
              <a:t>Using a five-step framework will help with making informed decisions in situations where the use of restraint is being considered. The five steps are: observe, do some detective work, consider the options, implement the plan, monitor and review the plan. (</a:t>
            </a:r>
            <a:r>
              <a:rPr lang="en-GB" dirty="0" err="1"/>
              <a:t>Scie</a:t>
            </a:r>
            <a:r>
              <a:rPr lang="en-GB" dirty="0"/>
              <a:t>, ibid)</a:t>
            </a:r>
          </a:p>
        </p:txBody>
      </p:sp>
    </p:spTree>
    <p:extLst>
      <p:ext uri="{BB962C8B-B14F-4D97-AF65-F5344CB8AC3E}">
        <p14:creationId xmlns:p14="http://schemas.microsoft.com/office/powerpoint/2010/main" val="4097114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C315-2F17-4DF0-AA80-C4CDBC5D7E14}"/>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Recording Restraint</a:t>
            </a:r>
          </a:p>
        </p:txBody>
      </p:sp>
      <p:sp>
        <p:nvSpPr>
          <p:cNvPr id="3" name="Content Placeholder 2">
            <a:extLst>
              <a:ext uri="{FF2B5EF4-FFF2-40B4-BE49-F238E27FC236}">
                <a16:creationId xmlns:a16="http://schemas.microsoft.com/office/drawing/2014/main" id="{7069C5F2-6603-4A8F-A846-BA1AD52C8452}"/>
              </a:ext>
            </a:extLst>
          </p:cNvPr>
          <p:cNvSpPr>
            <a:spLocks noGrp="1"/>
          </p:cNvSpPr>
          <p:nvPr>
            <p:ph idx="1"/>
          </p:nvPr>
        </p:nvSpPr>
        <p:spPr>
          <a:xfrm>
            <a:off x="457200" y="1417638"/>
            <a:ext cx="8229600" cy="4708525"/>
          </a:xfrm>
        </p:spPr>
        <p:txBody>
          <a:bodyPr/>
          <a:lstStyle/>
          <a:p>
            <a:r>
              <a:rPr lang="en-GB" sz="2400" dirty="0">
                <a:latin typeface="Arial" panose="020B0604020202020204" pitchFamily="34" charset="0"/>
                <a:cs typeface="Arial" panose="020B0604020202020204" pitchFamily="34" charset="0"/>
              </a:rPr>
              <a:t>Reasonable belief P lacks capacity;</a:t>
            </a:r>
          </a:p>
          <a:p>
            <a:r>
              <a:rPr lang="en-GB" sz="2400" dirty="0">
                <a:latin typeface="Arial" panose="020B0604020202020204" pitchFamily="34" charset="0"/>
                <a:cs typeface="Arial" panose="020B0604020202020204" pitchFamily="34" charset="0"/>
              </a:rPr>
              <a:t>Describe circumstances;  one off or recurrent restraint?</a:t>
            </a:r>
          </a:p>
          <a:p>
            <a:r>
              <a:rPr lang="en-GB" sz="2400" dirty="0">
                <a:latin typeface="Arial" panose="020B0604020202020204" pitchFamily="34" charset="0"/>
                <a:cs typeface="Arial" panose="020B0604020202020204" pitchFamily="34" charset="0"/>
              </a:rPr>
              <a:t>Necessity and proportionality to likelihood and severity of harm;  Risk assessment</a:t>
            </a:r>
          </a:p>
          <a:p>
            <a:r>
              <a:rPr lang="en-GB" sz="2400" dirty="0">
                <a:latin typeface="Arial" panose="020B0604020202020204" pitchFamily="34" charset="0"/>
                <a:cs typeface="Arial" panose="020B0604020202020204" pitchFamily="34" charset="0"/>
              </a:rPr>
              <a:t>Less restrictive option;</a:t>
            </a:r>
          </a:p>
          <a:p>
            <a:r>
              <a:rPr lang="en-GB" sz="2400" dirty="0">
                <a:latin typeface="Arial" panose="020B0604020202020204" pitchFamily="34" charset="0"/>
                <a:cs typeface="Arial" panose="020B0604020202020204" pitchFamily="34" charset="0"/>
              </a:rPr>
              <a:t>Evidence of best interests process – talking about restraint</a:t>
            </a:r>
          </a:p>
          <a:p>
            <a:r>
              <a:rPr lang="en-GB" sz="2400" dirty="0">
                <a:latin typeface="Arial" panose="020B0604020202020204" pitchFamily="34" charset="0"/>
                <a:cs typeface="Arial" panose="020B0604020202020204" pitchFamily="34" charset="0"/>
              </a:rPr>
              <a:t>Review and plans to reduce need for future restraint consideration of plans to enhance wellbeing and support positive risk taking where indicated</a:t>
            </a:r>
          </a:p>
          <a:p>
            <a:r>
              <a:rPr lang="en-GB" sz="2400" dirty="0">
                <a:latin typeface="Arial" panose="020B0604020202020204" pitchFamily="34" charset="0"/>
                <a:cs typeface="Arial" panose="020B0604020202020204" pitchFamily="34" charset="0"/>
              </a:rPr>
              <a:t>Any other thoughts?</a:t>
            </a:r>
          </a:p>
        </p:txBody>
      </p:sp>
    </p:spTree>
    <p:extLst>
      <p:ext uri="{BB962C8B-B14F-4D97-AF65-F5344CB8AC3E}">
        <p14:creationId xmlns:p14="http://schemas.microsoft.com/office/powerpoint/2010/main" val="3643711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E8B5-4D8F-49C0-AB3A-5CE3AAF8999F}"/>
              </a:ext>
            </a:extLst>
          </p:cNvPr>
          <p:cNvSpPr>
            <a:spLocks noGrp="1"/>
          </p:cNvSpPr>
          <p:nvPr>
            <p:ph type="title"/>
          </p:nvPr>
        </p:nvSpPr>
        <p:spPr/>
        <p:txBody>
          <a:bodyPr/>
          <a:lstStyle/>
          <a:p>
            <a:r>
              <a:rPr lang="en-GB" dirty="0"/>
              <a:t>Talk about restraint </a:t>
            </a:r>
            <a:br>
              <a:rPr lang="en-GB" dirty="0"/>
            </a:br>
            <a:endParaRPr lang="en-GB" dirty="0"/>
          </a:p>
        </p:txBody>
      </p:sp>
      <p:sp>
        <p:nvSpPr>
          <p:cNvPr id="3" name="Content Placeholder 2">
            <a:extLst>
              <a:ext uri="{FF2B5EF4-FFF2-40B4-BE49-F238E27FC236}">
                <a16:creationId xmlns:a16="http://schemas.microsoft.com/office/drawing/2014/main" id="{47BBF993-896B-4CDE-B06A-FE2271D9E575}"/>
              </a:ext>
            </a:extLst>
          </p:cNvPr>
          <p:cNvSpPr>
            <a:spLocks noGrp="1"/>
          </p:cNvSpPr>
          <p:nvPr>
            <p:ph idx="1"/>
          </p:nvPr>
        </p:nvSpPr>
        <p:spPr>
          <a:xfrm>
            <a:off x="457200" y="980728"/>
            <a:ext cx="8229600" cy="5145435"/>
          </a:xfrm>
        </p:spPr>
        <p:txBody>
          <a:bodyPr/>
          <a:lstStyle/>
          <a:p>
            <a:r>
              <a:rPr lang="en-GB" sz="2800" dirty="0">
                <a:latin typeface="Arial" panose="020B0604020202020204" pitchFamily="34" charset="0"/>
                <a:cs typeface="Arial" panose="020B0604020202020204" pitchFamily="34" charset="0"/>
              </a:rPr>
              <a:t>The use of restraint is a topic that people can be reluctant to discuss, but talking about it can be useful in many ways:</a:t>
            </a:r>
          </a:p>
          <a:p>
            <a:r>
              <a:rPr lang="en-GB" sz="2800" dirty="0">
                <a:latin typeface="Arial" panose="020B0604020202020204" pitchFamily="34" charset="0"/>
                <a:cs typeface="Arial" panose="020B0604020202020204" pitchFamily="34" charset="0"/>
              </a:rPr>
              <a:t>to help staff, residents and relatives understand policy on the use of restraint, and the legal position outlined in the Mental Capacity Act 2005</a:t>
            </a:r>
          </a:p>
          <a:p>
            <a:r>
              <a:rPr lang="en-GB" sz="2800" dirty="0">
                <a:latin typeface="Arial" panose="020B0604020202020204" pitchFamily="34" charset="0"/>
                <a:cs typeface="Arial" panose="020B0604020202020204" pitchFamily="34" charset="0"/>
              </a:rPr>
              <a:t>to explore different views about what might constitute restraint</a:t>
            </a:r>
          </a:p>
          <a:p>
            <a:r>
              <a:rPr lang="en-GB" sz="2800" dirty="0">
                <a:latin typeface="Arial" panose="020B0604020202020204" pitchFamily="34" charset="0"/>
                <a:cs typeface="Arial" panose="020B0604020202020204" pitchFamily="34" charset="0"/>
              </a:rPr>
              <a:t>to consider alternative solutions and work out what might be right for an individual.  </a:t>
            </a:r>
          </a:p>
          <a:p>
            <a:pPr marL="0" indent="0" algn="r">
              <a:buNone/>
            </a:pPr>
            <a:r>
              <a:rPr lang="en-GB" sz="2800" dirty="0">
                <a:latin typeface="Arial" panose="020B0604020202020204" pitchFamily="34" charset="0"/>
                <a:cs typeface="Arial" panose="020B0604020202020204" pitchFamily="34" charset="0"/>
              </a:rPr>
              <a:t>(</a:t>
            </a:r>
            <a:r>
              <a:rPr lang="en-GB" sz="2800" dirty="0" err="1">
                <a:latin typeface="Arial" panose="020B0604020202020204" pitchFamily="34" charset="0"/>
                <a:cs typeface="Arial" panose="020B0604020202020204" pitchFamily="34" charset="0"/>
              </a:rPr>
              <a:t>scie</a:t>
            </a:r>
            <a:r>
              <a:rPr lang="en-GB" sz="2800" dirty="0">
                <a:latin typeface="Arial" panose="020B0604020202020204" pitchFamily="34" charset="0"/>
                <a:cs typeface="Arial" panose="020B0604020202020204" pitchFamily="34" charset="0"/>
              </a:rPr>
              <a:t> 2009)</a:t>
            </a:r>
          </a:p>
        </p:txBody>
      </p:sp>
    </p:spTree>
    <p:extLst>
      <p:ext uri="{BB962C8B-B14F-4D97-AF65-F5344CB8AC3E}">
        <p14:creationId xmlns:p14="http://schemas.microsoft.com/office/powerpoint/2010/main" val="291522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94339-7912-45F1-95A2-0DC94D6C4405}"/>
              </a:ext>
            </a:extLst>
          </p:cNvPr>
          <p:cNvSpPr>
            <a:spLocks noGrp="1"/>
          </p:cNvSpPr>
          <p:nvPr>
            <p:ph type="title"/>
          </p:nvPr>
        </p:nvSpPr>
        <p:spPr>
          <a:xfrm>
            <a:off x="457200" y="620688"/>
            <a:ext cx="8229600" cy="1152128"/>
          </a:xfrm>
        </p:spPr>
        <p:txBody>
          <a:bodyPr/>
          <a:lstStyle/>
          <a:p>
            <a:r>
              <a:rPr lang="en-GB" sz="4800" dirty="0">
                <a:latin typeface="Arial" panose="020B0604020202020204" pitchFamily="34" charset="0"/>
                <a:cs typeface="Arial" panose="020B0604020202020204" pitchFamily="34" charset="0"/>
              </a:rPr>
              <a:t>Objectives:</a:t>
            </a:r>
            <a:br>
              <a:rPr lang="en-GB" dirty="0"/>
            </a:br>
            <a:endParaRPr lang="en-GB" dirty="0"/>
          </a:p>
        </p:txBody>
      </p:sp>
      <p:sp>
        <p:nvSpPr>
          <p:cNvPr id="3" name="Content Placeholder 2">
            <a:extLst>
              <a:ext uri="{FF2B5EF4-FFF2-40B4-BE49-F238E27FC236}">
                <a16:creationId xmlns:a16="http://schemas.microsoft.com/office/drawing/2014/main" id="{9DB7295C-26F4-42C9-9ABC-5264BE795A7B}"/>
              </a:ext>
            </a:extLst>
          </p:cNvPr>
          <p:cNvSpPr>
            <a:spLocks noGrp="1"/>
          </p:cNvSpPr>
          <p:nvPr>
            <p:ph idx="1"/>
          </p:nvPr>
        </p:nvSpPr>
        <p:spPr>
          <a:xfrm>
            <a:off x="457200" y="1772816"/>
            <a:ext cx="8229600" cy="4353347"/>
          </a:xfrm>
        </p:spPr>
        <p:txBody>
          <a:bodyPr/>
          <a:lstStyle/>
          <a:p>
            <a:pPr marL="0" indent="0">
              <a:buNone/>
            </a:pPr>
            <a:r>
              <a:rPr lang="en-GB" dirty="0">
                <a:latin typeface="Arial" panose="020B0604020202020204" pitchFamily="34" charset="0"/>
                <a:cs typeface="Arial" panose="020B0604020202020204" pitchFamily="34" charset="0"/>
              </a:rPr>
              <a:t>-  Revisit the MCA definition of restraint;</a:t>
            </a:r>
          </a:p>
          <a:p>
            <a:pPr marL="0" indent="0">
              <a:buNone/>
            </a:pPr>
            <a:r>
              <a:rPr lang="en-GB" dirty="0">
                <a:latin typeface="Arial" panose="020B0604020202020204" pitchFamily="34" charset="0"/>
                <a:cs typeface="Arial" panose="020B0604020202020204" pitchFamily="34" charset="0"/>
              </a:rPr>
              <a:t>-  Explore what constitutes restraint; </a:t>
            </a:r>
          </a:p>
          <a:p>
            <a:pPr marL="0" indent="0">
              <a:buNone/>
            </a:pPr>
            <a:r>
              <a:rPr lang="en-GB" dirty="0">
                <a:latin typeface="Arial" panose="020B0604020202020204" pitchFamily="34" charset="0"/>
                <a:cs typeface="Arial" panose="020B0604020202020204" pitchFamily="34" charset="0"/>
              </a:rPr>
              <a:t>-  Clarify when restraint falls within the provisions of the Mental Capacity Act and when it would not;</a:t>
            </a:r>
          </a:p>
          <a:p>
            <a:pPr marL="0" indent="0">
              <a:buNone/>
            </a:pPr>
            <a:r>
              <a:rPr lang="en-GB" dirty="0">
                <a:latin typeface="Arial" panose="020B0604020202020204" pitchFamily="34" charset="0"/>
                <a:cs typeface="Arial" panose="020B0604020202020204" pitchFamily="34" charset="0"/>
              </a:rPr>
              <a:t>-  Consider key components of good practice for decision making and recording;</a:t>
            </a:r>
          </a:p>
          <a:p>
            <a:endParaRPr lang="en-GB" dirty="0"/>
          </a:p>
        </p:txBody>
      </p:sp>
    </p:spTree>
    <p:extLst>
      <p:ext uri="{BB962C8B-B14F-4D97-AF65-F5344CB8AC3E}">
        <p14:creationId xmlns:p14="http://schemas.microsoft.com/office/powerpoint/2010/main" val="80680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0FD14F30-5E6F-4036-84BC-7BF07FCDBA10}"/>
              </a:ext>
            </a:extLst>
          </p:cNvPr>
          <p:cNvSpPr>
            <a:spLocks noGrp="1" noChangeArrowheads="1"/>
          </p:cNvSpPr>
          <p:nvPr>
            <p:ph type="title"/>
          </p:nvPr>
        </p:nvSpPr>
        <p:spPr/>
        <p:txBody>
          <a:bodyPr/>
          <a:lstStyle/>
          <a:p>
            <a:r>
              <a:rPr lang="en-GB" altLang="en-US" dirty="0">
                <a:latin typeface="Arial" panose="020B0604020202020204" pitchFamily="34" charset="0"/>
              </a:rPr>
              <a:t>Cornwall Inquiry (2006) </a:t>
            </a:r>
          </a:p>
        </p:txBody>
      </p:sp>
      <p:sp>
        <p:nvSpPr>
          <p:cNvPr id="79875" name="Rectangle 3">
            <a:extLst>
              <a:ext uri="{FF2B5EF4-FFF2-40B4-BE49-F238E27FC236}">
                <a16:creationId xmlns:a16="http://schemas.microsoft.com/office/drawing/2014/main" id="{F2B9582C-B8B7-42E9-9186-C39CEAEF7CA0}"/>
              </a:ext>
            </a:extLst>
          </p:cNvPr>
          <p:cNvSpPr>
            <a:spLocks noGrp="1" noChangeArrowheads="1"/>
          </p:cNvSpPr>
          <p:nvPr>
            <p:ph type="body" idx="1"/>
          </p:nvPr>
        </p:nvSpPr>
        <p:spPr/>
        <p:txBody>
          <a:bodyPr/>
          <a:lstStyle/>
          <a:p>
            <a:r>
              <a:rPr lang="en-GB" altLang="en-US" sz="3000">
                <a:latin typeface="Arial" panose="020B0604020202020204" pitchFamily="34" charset="0"/>
              </a:rPr>
              <a:t>Our investigation found that Institutional abuse was widespread, preventing people from exercising their rights to independence, choice and inclusion.  One person spent 16 hours a day tied to their bed or wheelchair, for what staff believed was for their own protection.”  </a:t>
            </a:r>
          </a:p>
          <a:p>
            <a:pPr>
              <a:buFontTx/>
              <a:buNone/>
            </a:pPr>
            <a:endParaRPr lang="en-GB" altLang="en-US">
              <a:latin typeface="Arial" panose="020B0604020202020204" pitchFamily="34" charset="0"/>
            </a:endParaRPr>
          </a:p>
        </p:txBody>
      </p:sp>
      <p:pic>
        <p:nvPicPr>
          <p:cNvPr id="79876" name="Picture 6" descr="C:\Documents and Settings\Martin Benfield\Local Settings\Temporary Internet Files\Content.IE5\PZNGUTUX\MPj04392440000[1].jpg">
            <a:extLst>
              <a:ext uri="{FF2B5EF4-FFF2-40B4-BE49-F238E27FC236}">
                <a16:creationId xmlns:a16="http://schemas.microsoft.com/office/drawing/2014/main" id="{E3C128C8-CF94-4568-902A-2F690D66C2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953000"/>
            <a:ext cx="21478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C458722F-D429-4532-B3C5-F6A5B4DF9308}"/>
              </a:ext>
            </a:extLst>
          </p:cNvPr>
          <p:cNvSpPr>
            <a:spLocks noGrp="1"/>
          </p:cNvSpPr>
          <p:nvPr>
            <p:ph type="title"/>
          </p:nvPr>
        </p:nvSpPr>
        <p:spPr/>
        <p:txBody>
          <a:bodyPr/>
          <a:lstStyle/>
          <a:p>
            <a:r>
              <a:rPr lang="en-GB" altLang="en-US" dirty="0"/>
              <a:t>Re M (October 2013)</a:t>
            </a:r>
          </a:p>
        </p:txBody>
      </p:sp>
      <p:sp>
        <p:nvSpPr>
          <p:cNvPr id="27651" name="Content Placeholder 2">
            <a:extLst>
              <a:ext uri="{FF2B5EF4-FFF2-40B4-BE49-F238E27FC236}">
                <a16:creationId xmlns:a16="http://schemas.microsoft.com/office/drawing/2014/main" id="{5F6ED376-0665-4952-B640-146E192C05BD}"/>
              </a:ext>
            </a:extLst>
          </p:cNvPr>
          <p:cNvSpPr>
            <a:spLocks noGrp="1"/>
          </p:cNvSpPr>
          <p:nvPr>
            <p:ph idx="1"/>
          </p:nvPr>
        </p:nvSpPr>
        <p:spPr/>
        <p:txBody>
          <a:bodyPr/>
          <a:lstStyle/>
          <a:p>
            <a:r>
              <a:rPr lang="en-GB" altLang="en-US"/>
              <a:t>32… restricted and impoverished quality of life in the home… no fault of the home itself ….. most ways not a suitable place for her ….. what the home does offer is the best available quality of care for her diabetes management, but at what cost? ………. Almost complete certainty of physical safety at the cost of the happiness of M….</a:t>
            </a:r>
          </a:p>
        </p:txBody>
      </p:sp>
      <p:pic>
        <p:nvPicPr>
          <p:cNvPr id="27652" name="Picture 1">
            <a:extLst>
              <a:ext uri="{FF2B5EF4-FFF2-40B4-BE49-F238E27FC236}">
                <a16:creationId xmlns:a16="http://schemas.microsoft.com/office/drawing/2014/main" id="{A013FAE3-3DA6-4D14-868B-33E0F67F749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9925" y="0"/>
            <a:ext cx="19986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AEA49-E568-4D39-8EF7-FC52FBF9E092}"/>
              </a:ext>
            </a:extLst>
          </p:cNvPr>
          <p:cNvSpPr>
            <a:spLocks noGrp="1"/>
          </p:cNvSpPr>
          <p:nvPr>
            <p:ph type="title"/>
          </p:nvPr>
        </p:nvSpPr>
        <p:spPr/>
        <p:txBody>
          <a:bodyPr/>
          <a:lstStyle/>
          <a:p>
            <a:r>
              <a:rPr lang="en-GB" dirty="0"/>
              <a:t>When is restraint permitted (1)</a:t>
            </a:r>
          </a:p>
        </p:txBody>
      </p:sp>
      <p:sp>
        <p:nvSpPr>
          <p:cNvPr id="3" name="Content Placeholder 2">
            <a:extLst>
              <a:ext uri="{FF2B5EF4-FFF2-40B4-BE49-F238E27FC236}">
                <a16:creationId xmlns:a16="http://schemas.microsoft.com/office/drawing/2014/main" id="{1F9FC470-5EAF-4ACE-9D49-2BC8ECF043C6}"/>
              </a:ext>
            </a:extLst>
          </p:cNvPr>
          <p:cNvSpPr>
            <a:spLocks noGrp="1"/>
          </p:cNvSpPr>
          <p:nvPr>
            <p:ph idx="1"/>
          </p:nvPr>
        </p:nvSpPr>
        <p:spPr>
          <a:xfrm>
            <a:off x="457200" y="1600200"/>
            <a:ext cx="8229600" cy="4525963"/>
          </a:xfrm>
        </p:spPr>
        <p:txBody>
          <a:bodyPr/>
          <a:lstStyle/>
          <a:p>
            <a:pPr marL="0" indent="0">
              <a:buNone/>
            </a:pPr>
            <a:r>
              <a:rPr lang="en-GB" dirty="0">
                <a:latin typeface="Arial" panose="020B0604020202020204" pitchFamily="34" charset="0"/>
                <a:cs typeface="Arial" panose="020B0604020202020204" pitchFamily="34" charset="0"/>
              </a:rPr>
              <a:t>In some circumstances restraint is the right thing to do, and not to do so on these occasions could be considered neglect. Restraint can be used: </a:t>
            </a:r>
          </a:p>
          <a:p>
            <a:r>
              <a:rPr lang="en-GB" dirty="0">
                <a:latin typeface="Arial" panose="020B0604020202020204" pitchFamily="34" charset="0"/>
                <a:cs typeface="Arial" panose="020B0604020202020204" pitchFamily="34" charset="0"/>
              </a:rPr>
              <a:t>if the person consents to it, perhaps because it makes them feel safer </a:t>
            </a:r>
          </a:p>
          <a:p>
            <a:r>
              <a:rPr lang="en-GB" dirty="0">
                <a:latin typeface="Arial" panose="020B0604020202020204" pitchFamily="34" charset="0"/>
                <a:cs typeface="Arial" panose="020B0604020202020204" pitchFamily="34" charset="0"/>
              </a:rPr>
              <a:t>if it is part of a care plan agreed by all </a:t>
            </a:r>
          </a:p>
        </p:txBody>
      </p:sp>
    </p:spTree>
    <p:extLst>
      <p:ext uri="{BB962C8B-B14F-4D97-AF65-F5344CB8AC3E}">
        <p14:creationId xmlns:p14="http://schemas.microsoft.com/office/powerpoint/2010/main" val="253010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2F157-5E0E-4B1D-887F-F2325C36AED7}"/>
              </a:ext>
            </a:extLst>
          </p:cNvPr>
          <p:cNvSpPr>
            <a:spLocks noGrp="1"/>
          </p:cNvSpPr>
          <p:nvPr>
            <p:ph type="title"/>
          </p:nvPr>
        </p:nvSpPr>
        <p:spPr/>
        <p:txBody>
          <a:bodyPr/>
          <a:lstStyle/>
          <a:p>
            <a:r>
              <a:rPr lang="en-GB" dirty="0"/>
              <a:t>When is restraint permitted (2)</a:t>
            </a:r>
          </a:p>
        </p:txBody>
      </p:sp>
      <p:sp>
        <p:nvSpPr>
          <p:cNvPr id="3" name="Content Placeholder 2">
            <a:extLst>
              <a:ext uri="{FF2B5EF4-FFF2-40B4-BE49-F238E27FC236}">
                <a16:creationId xmlns:a16="http://schemas.microsoft.com/office/drawing/2014/main" id="{0E3D6B3D-B9C3-4CEC-81E2-53D571B62EEA}"/>
              </a:ext>
            </a:extLst>
          </p:cNvPr>
          <p:cNvSpPr>
            <a:spLocks noGrp="1"/>
          </p:cNvSpPr>
          <p:nvPr>
            <p:ph idx="1"/>
          </p:nvPr>
        </p:nvSpPr>
        <p:spPr/>
        <p:txBody>
          <a:bodyPr/>
          <a:lstStyle/>
          <a:p>
            <a:r>
              <a:rPr lang="en-GB" dirty="0"/>
              <a:t>“if the person lacks the capacity to consent, but is acting in a way that may cause harm to themselves or others. In this case, The Mental Capacity Act 2005 helps us to understand that restraint can be used if it is believed to be in the individual’s best interests, but it must be the least restrictive option and used for the minimum amount of time”.  (</a:t>
            </a:r>
            <a:r>
              <a:rPr lang="en-GB" dirty="0" err="1"/>
              <a:t>Scie</a:t>
            </a:r>
            <a:r>
              <a:rPr lang="en-GB" dirty="0"/>
              <a:t> 2009)</a:t>
            </a:r>
          </a:p>
          <a:p>
            <a:endParaRPr lang="en-GB" dirty="0"/>
          </a:p>
        </p:txBody>
      </p:sp>
    </p:spTree>
    <p:extLst>
      <p:ext uri="{BB962C8B-B14F-4D97-AF65-F5344CB8AC3E}">
        <p14:creationId xmlns:p14="http://schemas.microsoft.com/office/powerpoint/2010/main" val="115433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p:txBody>
          <a:bodyPr/>
          <a:lstStyle/>
          <a:p>
            <a:r>
              <a:rPr lang="en-GB" dirty="0">
                <a:latin typeface="Arial" pitchFamily="34" charset="0"/>
                <a:cs typeface="Arial" pitchFamily="34" charset="0"/>
              </a:rPr>
              <a:t>Duty of Care and Liability</a:t>
            </a:r>
          </a:p>
        </p:txBody>
      </p:sp>
      <p:sp>
        <p:nvSpPr>
          <p:cNvPr id="21507" name="Content Placeholder 2"/>
          <p:cNvSpPr>
            <a:spLocks noGrp="1"/>
          </p:cNvSpPr>
          <p:nvPr>
            <p:ph idx="4294967295"/>
          </p:nvPr>
        </p:nvSpPr>
        <p:spPr>
          <a:xfrm>
            <a:off x="457200" y="1571625"/>
            <a:ext cx="8229600" cy="4857750"/>
          </a:xfrm>
        </p:spPr>
        <p:txBody>
          <a:bodyPr/>
          <a:lstStyle/>
          <a:p>
            <a:r>
              <a:rPr lang="en-GB" dirty="0">
                <a:latin typeface="Arial" pitchFamily="34" charset="0"/>
                <a:cs typeface="Arial" pitchFamily="34" charset="0"/>
              </a:rPr>
              <a:t>Duty of care + Breach of duty + Causation = Liability  (personal or vicarious?)</a:t>
            </a:r>
          </a:p>
          <a:p>
            <a:r>
              <a:rPr lang="en-GB" dirty="0">
                <a:latin typeface="Arial" pitchFamily="34" charset="0"/>
                <a:cs typeface="Arial" pitchFamily="34" charset="0"/>
              </a:rPr>
              <a:t>Reasonable steps to avoid acts or omissions which could reasonably foresee would lead to harm.</a:t>
            </a:r>
          </a:p>
          <a:p>
            <a:r>
              <a:rPr lang="en-GB" dirty="0">
                <a:latin typeface="Arial" pitchFamily="34" charset="0"/>
                <a:cs typeface="Arial" pitchFamily="34" charset="0"/>
              </a:rPr>
              <a:t>Regard to Codes of Practice and cogent reasons if departing from codes (</a:t>
            </a:r>
            <a:r>
              <a:rPr lang="en-GB" dirty="0" err="1">
                <a:latin typeface="Arial" pitchFamily="34" charset="0"/>
                <a:cs typeface="Arial" pitchFamily="34" charset="0"/>
              </a:rPr>
              <a:t>Munjaz</a:t>
            </a:r>
            <a:r>
              <a:rPr lang="en-GB" dirty="0">
                <a:latin typeface="Arial" pitchFamily="34" charset="0"/>
                <a:cs typeface="Arial" pitchFamily="34" charset="0"/>
              </a:rPr>
              <a:t>)</a:t>
            </a:r>
          </a:p>
          <a:p>
            <a:r>
              <a:rPr lang="en-GB" dirty="0" err="1">
                <a:latin typeface="Arial" pitchFamily="34" charset="0"/>
                <a:cs typeface="Arial" pitchFamily="34" charset="0"/>
              </a:rPr>
              <a:t>Bolam</a:t>
            </a:r>
            <a:r>
              <a:rPr lang="en-GB" dirty="0">
                <a:latin typeface="Arial" pitchFamily="34" charset="0"/>
                <a:cs typeface="Arial" pitchFamily="34" charset="0"/>
              </a:rPr>
              <a:t> in Bolitho: Reasonable percentage body of opinion with logical basis.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subTnLst>
                                    <p:set>
                                      <p:cBhvr override="childStyle">
                                        <p:cTn dur="1" fill="hold" display="0" masterRel="nextClick" afterEffect="1"/>
                                        <p:tgtEl>
                                          <p:spTgt spid="21507">
                                            <p:txEl>
                                              <p:pRg st="0" end="0"/>
                                            </p:txEl>
                                          </p:spTgt>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subTnLst>
                                    <p:set>
                                      <p:cBhvr override="childStyle">
                                        <p:cTn dur="1" fill="hold" display="0" masterRel="nextClick" afterEffect="1"/>
                                        <p:tgtEl>
                                          <p:spTgt spid="21507">
                                            <p:txEl>
                                              <p:pRg st="1" end="1"/>
                                            </p:txEl>
                                          </p:spTgt>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subTnLst>
                                    <p:set>
                                      <p:cBhvr override="childStyle">
                                        <p:cTn dur="1" fill="hold" display="0" masterRel="nextClick" afterEffect="1"/>
                                        <p:tgtEl>
                                          <p:spTgt spid="21507">
                                            <p:txEl>
                                              <p:pRg st="2" end="2"/>
                                            </p:txEl>
                                          </p:spTgt>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subTnLst>
                                    <p:set>
                                      <p:cBhvr override="childStyle">
                                        <p:cTn dur="1" fill="hold" display="0" masterRel="nextClick" afterEffect="1"/>
                                        <p:tgtEl>
                                          <p:spTgt spid="21507">
                                            <p:txEl>
                                              <p:pRg st="3" end="3"/>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B67F94D-9C11-4799-9A17-75772AF776CC}"/>
              </a:ext>
            </a:extLst>
          </p:cNvPr>
          <p:cNvSpPr>
            <a:spLocks noGrp="1" noChangeArrowheads="1"/>
          </p:cNvSpPr>
          <p:nvPr>
            <p:ph type="title"/>
          </p:nvPr>
        </p:nvSpPr>
        <p:spPr>
          <a:xfrm>
            <a:off x="688975" y="228600"/>
            <a:ext cx="7747000" cy="1066800"/>
          </a:xfrm>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marL="349250" indent="-349250" defTabSz="449263">
              <a:lnSpc>
                <a:spcPct val="93000"/>
              </a:lnSpc>
              <a:tabLst>
                <a:tab pos="349250"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n-US" dirty="0">
                <a:latin typeface="Arial" panose="020B0604020202020204" pitchFamily="34" charset="0"/>
              </a:rPr>
              <a:t>MCA definition of Restraint:</a:t>
            </a:r>
          </a:p>
        </p:txBody>
      </p:sp>
      <p:sp>
        <p:nvSpPr>
          <p:cNvPr id="37891" name="Rectangle 3">
            <a:extLst>
              <a:ext uri="{FF2B5EF4-FFF2-40B4-BE49-F238E27FC236}">
                <a16:creationId xmlns:a16="http://schemas.microsoft.com/office/drawing/2014/main" id="{B8193347-4712-4FE4-8756-4E0EFF392741}"/>
              </a:ext>
            </a:extLst>
          </p:cNvPr>
          <p:cNvSpPr>
            <a:spLocks noGrp="1" noChangeArrowheads="1"/>
          </p:cNvSpPr>
          <p:nvPr>
            <p:ph type="body" idx="1"/>
          </p:nvPr>
        </p:nvSpPr>
        <p:spPr>
          <a:xfrm>
            <a:off x="0" y="1295400"/>
            <a:ext cx="8816975" cy="5181600"/>
          </a:xfrm>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marL="493713" indent="-423863" defTabSz="449263">
              <a:lnSpc>
                <a:spcPct val="95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ltLang="en-US" sz="2800" dirty="0">
                <a:latin typeface="Arial" panose="020B0604020202020204" pitchFamily="34" charset="0"/>
              </a:rPr>
              <a:t>Restraint is defined as the use or threat of force where P resists OR any restriction of P's liberty of movement, whether or not P resists </a:t>
            </a:r>
            <a:r>
              <a:rPr lang="en-GB" altLang="en-US" sz="2000" dirty="0">
                <a:latin typeface="Arial" panose="020B0604020202020204" pitchFamily="34" charset="0"/>
              </a:rPr>
              <a:t>{Section 6(4) MCA}</a:t>
            </a:r>
          </a:p>
          <a:p>
            <a:pPr marL="493713" indent="-423863" defTabSz="449263">
              <a:lnSpc>
                <a:spcPct val="95000"/>
              </a:lnSpc>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ltLang="en-US" sz="2800" dirty="0">
                <a:latin typeface="Arial" panose="020B0604020202020204" pitchFamily="34" charset="0"/>
              </a:rPr>
              <a:t>Restraint is only permitted if the person using it:</a:t>
            </a:r>
          </a:p>
          <a:p>
            <a:pPr marL="493713" indent="-423863" defTabSz="449263">
              <a:lnSpc>
                <a:spcPct val="95000"/>
              </a:lnSpc>
              <a:buFontTx/>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ltLang="en-US" dirty="0">
                <a:latin typeface="Arial" panose="020B0604020202020204" pitchFamily="34" charset="0"/>
              </a:rPr>
              <a:t>-   Believes that it is necessary to prevent harm to P; </a:t>
            </a:r>
          </a:p>
          <a:p>
            <a:pPr marL="781050" lvl="1" indent="-423863" algn="r" defTabSz="449263">
              <a:lnSpc>
                <a:spcPct val="95000"/>
              </a:lnSpc>
              <a:buFontTx/>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ltLang="en-US" sz="2000" b="1" dirty="0">
                <a:latin typeface="Arial" panose="020B0604020202020204" pitchFamily="34" charset="0"/>
              </a:rPr>
              <a:t>{Section 6(2) MCA}</a:t>
            </a:r>
          </a:p>
          <a:p>
            <a:pPr marL="781050" lvl="1" indent="-423863" defTabSz="449263">
              <a:lnSpc>
                <a:spcPct val="95000"/>
              </a:lnSpc>
              <a:buFontTx/>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ltLang="en-US" b="1" dirty="0">
                <a:latin typeface="Arial" panose="020B0604020202020204" pitchFamily="34" charset="0"/>
              </a:rPr>
              <a:t>and </a:t>
            </a:r>
          </a:p>
          <a:p>
            <a:pPr marL="781050" lvl="1" indent="-423863" defTabSz="449263">
              <a:lnSpc>
                <a:spcPct val="95000"/>
              </a:lnSpc>
              <a:buFontTx/>
              <a:buChar char="-"/>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ltLang="en-US" dirty="0">
                <a:latin typeface="Arial" panose="020B0604020202020204" pitchFamily="34" charset="0"/>
              </a:rPr>
              <a:t>The restraint is a proportionate response to the likelihood and seriousness of harm </a:t>
            </a:r>
          </a:p>
          <a:p>
            <a:pPr marL="781050" lvl="1" indent="-423863" algn="r" defTabSz="449263">
              <a:lnSpc>
                <a:spcPct val="95000"/>
              </a:lnSpc>
              <a:buFontTx/>
              <a:buNone/>
              <a:tabLst>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31338" algn="l"/>
              </a:tabLst>
            </a:pPr>
            <a:r>
              <a:rPr lang="en-GB" altLang="en-US" sz="2000" b="1" dirty="0">
                <a:latin typeface="Arial" panose="020B0604020202020204" pitchFamily="34" charset="0"/>
              </a:rPr>
              <a:t>{Section 6(3) MCA}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7891">
                                            <p:txEl>
                                              <p:pRg st="3" end="3"/>
                                            </p:txEl>
                                          </p:spTgt>
                                        </p:tgtEl>
                                        <p:attrNameLst>
                                          <p:attrName>style.visibility</p:attrName>
                                        </p:attrNameLst>
                                      </p:cBhvr>
                                      <p:to>
                                        <p:strVal val="visible"/>
                                      </p:to>
                                    </p:set>
                                    <p:anim calcmode="lin" valueType="num">
                                      <p:cBhvr additive="base">
                                        <p:cTn id="23" dur="500" fill="hold"/>
                                        <p:tgtEl>
                                          <p:spTgt spid="37891">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7891">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 calcmode="lin" valueType="num">
                                      <p:cBhvr additive="base">
                                        <p:cTn id="27" dur="500" fill="hold"/>
                                        <p:tgtEl>
                                          <p:spTgt spid="37891">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789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7891">
                                            <p:txEl>
                                              <p:pRg st="5" end="5"/>
                                            </p:txEl>
                                          </p:spTgt>
                                        </p:tgtEl>
                                        <p:attrNameLst>
                                          <p:attrName>style.visibility</p:attrName>
                                        </p:attrNameLst>
                                      </p:cBhvr>
                                      <p:to>
                                        <p:strVal val="visible"/>
                                      </p:to>
                                    </p:set>
                                    <p:anim calcmode="lin" valueType="num">
                                      <p:cBhvr additive="base">
                                        <p:cTn id="31" dur="500" fill="hold"/>
                                        <p:tgtEl>
                                          <p:spTgt spid="3789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7891">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7891">
                                            <p:txEl>
                                              <p:pRg st="6" end="6"/>
                                            </p:txEl>
                                          </p:spTgt>
                                        </p:tgtEl>
                                        <p:attrNameLst>
                                          <p:attrName>style.visibility</p:attrName>
                                        </p:attrNameLst>
                                      </p:cBhvr>
                                      <p:to>
                                        <p:strVal val="visible"/>
                                      </p:to>
                                    </p:set>
                                    <p:anim calcmode="lin" valueType="num">
                                      <p:cBhvr additive="base">
                                        <p:cTn id="35" dur="500" fill="hold"/>
                                        <p:tgtEl>
                                          <p:spTgt spid="3789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78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2D07A-AE1B-42F9-8D72-DF70790AFB15}"/>
              </a:ext>
            </a:extLst>
          </p:cNvPr>
          <p:cNvSpPr>
            <a:spLocks noGrp="1"/>
          </p:cNvSpPr>
          <p:nvPr>
            <p:ph type="title"/>
          </p:nvPr>
        </p:nvSpPr>
        <p:spPr>
          <a:xfrm>
            <a:off x="457200" y="274638"/>
            <a:ext cx="8229600" cy="1066130"/>
          </a:xfrm>
        </p:spPr>
        <p:txBody>
          <a:bodyPr/>
          <a:lstStyle/>
          <a:p>
            <a:r>
              <a:rPr lang="en-GB" sz="4000" dirty="0">
                <a:latin typeface="Arial" panose="020B0604020202020204" pitchFamily="34" charset="0"/>
                <a:cs typeface="Arial" panose="020B0604020202020204" pitchFamily="34" charset="0"/>
              </a:rPr>
              <a:t>What might constitute restraint? </a:t>
            </a:r>
            <a:br>
              <a:rPr lang="en-GB" dirty="0"/>
            </a:br>
            <a:endParaRPr lang="en-GB" dirty="0"/>
          </a:p>
        </p:txBody>
      </p:sp>
      <p:sp>
        <p:nvSpPr>
          <p:cNvPr id="3" name="Content Placeholder 2">
            <a:extLst>
              <a:ext uri="{FF2B5EF4-FFF2-40B4-BE49-F238E27FC236}">
                <a16:creationId xmlns:a16="http://schemas.microsoft.com/office/drawing/2014/main" id="{8AF7C74A-B586-48CF-86AC-F4E640453B81}"/>
              </a:ext>
            </a:extLst>
          </p:cNvPr>
          <p:cNvSpPr>
            <a:spLocks noGrp="1"/>
          </p:cNvSpPr>
          <p:nvPr>
            <p:ph idx="1"/>
          </p:nvPr>
        </p:nvSpPr>
        <p:spPr>
          <a:xfrm>
            <a:off x="457200" y="1844824"/>
            <a:ext cx="8229600" cy="4536504"/>
          </a:xfrm>
        </p:spPr>
        <p:txBody>
          <a:bodyPr/>
          <a:lstStyle/>
          <a:p>
            <a:pPr marL="0" indent="0">
              <a:buNone/>
            </a:pPr>
            <a:r>
              <a:rPr lang="en-GB" dirty="0"/>
              <a:t>…. ‘restraint’ conjures up a picture of residents being tied in chairs or held down with force. These are examples of physical restraint, but … also … use of medication, a confusing layout, key pad systems or reminders to stay sitting down. Actions that restrain a resident may even be unintentional</a:t>
            </a:r>
          </a:p>
          <a:p>
            <a:pPr marL="0" indent="0">
              <a:buNone/>
            </a:pPr>
            <a:r>
              <a:rPr lang="en-GB" dirty="0"/>
              <a:t> (SCIE Website 2009, accessed June 2019):</a:t>
            </a:r>
          </a:p>
        </p:txBody>
      </p:sp>
    </p:spTree>
    <p:extLst>
      <p:ext uri="{BB962C8B-B14F-4D97-AF65-F5344CB8AC3E}">
        <p14:creationId xmlns:p14="http://schemas.microsoft.com/office/powerpoint/2010/main" val="674533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3508</TotalTime>
  <Words>949</Words>
  <Application>Microsoft Office PowerPoint</Application>
  <PresentationFormat>On-screen Show (4:3)</PresentationFormat>
  <Paragraphs>67</Paragraphs>
  <Slides>15</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Office Theme</vt:lpstr>
      <vt:lpstr>1_Office Theme</vt:lpstr>
      <vt:lpstr>Workshop:  Good Practice Around Restriction and Restraint   Martin Benfield</vt:lpstr>
      <vt:lpstr>Objectives: </vt:lpstr>
      <vt:lpstr>Cornwall Inquiry (2006) </vt:lpstr>
      <vt:lpstr>Re M (October 2013)</vt:lpstr>
      <vt:lpstr>When is restraint permitted (1)</vt:lpstr>
      <vt:lpstr>When is restraint permitted (2)</vt:lpstr>
      <vt:lpstr>Duty of Care and Liability</vt:lpstr>
      <vt:lpstr>MCA definition of Restraint:</vt:lpstr>
      <vt:lpstr>What might constitute restraint?  </vt:lpstr>
      <vt:lpstr> Case Law:  Medication as Restriction</vt:lpstr>
      <vt:lpstr>MHA Code Of Practice</vt:lpstr>
      <vt:lpstr>SCIE Guidance</vt:lpstr>
      <vt:lpstr>SCIE Guidance</vt:lpstr>
      <vt:lpstr>Recording Restraint</vt:lpstr>
      <vt:lpstr>Talk about restraint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DoLS Eligibility Assessment</dc:title>
  <dc:creator>Martin Benfield</dc:creator>
  <cp:lastModifiedBy>Martin Benfield</cp:lastModifiedBy>
  <cp:revision>255</cp:revision>
  <dcterms:created xsi:type="dcterms:W3CDTF">2009-02-11T20:16:19Z</dcterms:created>
  <dcterms:modified xsi:type="dcterms:W3CDTF">2019-06-03T17:49:06Z</dcterms:modified>
</cp:coreProperties>
</file>