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8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Griffiths" initials="V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4-27T13:30:00.720"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5113C-9ECE-46F6-9DC6-A7C95013C9FF}" type="datetimeFigureOut">
              <a:rPr lang="en-GB" smtClean="0"/>
              <a:t>22/05/2018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9AE40E-64C0-4AA3-B9AF-0128DF28AD94}" type="slidenum">
              <a:rPr lang="en-GB" smtClean="0"/>
              <a:t>‹#›</a:t>
            </a:fld>
            <a:endParaRPr lang="en-GB"/>
          </a:p>
        </p:txBody>
      </p:sp>
    </p:spTree>
    <p:extLst>
      <p:ext uri="{BB962C8B-B14F-4D97-AF65-F5344CB8AC3E}">
        <p14:creationId xmlns:p14="http://schemas.microsoft.com/office/powerpoint/2010/main" val="286981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rror.co.uk/lifestyle/family/what-babies-womb-incredible-4d-6117506"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http://www.mirror.co.uk/lifestyle/family/what-babies-womb-incredible-4d-6117506</a:t>
            </a:r>
            <a:endParaRPr lang="en-GB" dirty="0"/>
          </a:p>
          <a:p>
            <a:endParaRPr lang="en-GB" dirty="0"/>
          </a:p>
          <a:p>
            <a:r>
              <a:rPr lang="en-GB" dirty="0"/>
              <a:t>01.28</a:t>
            </a:r>
          </a:p>
          <a:p>
            <a:endParaRPr lang="en-GB" dirty="0"/>
          </a:p>
        </p:txBody>
      </p:sp>
      <p:sp>
        <p:nvSpPr>
          <p:cNvPr id="4" name="Slide Number Placeholder 3"/>
          <p:cNvSpPr>
            <a:spLocks noGrp="1"/>
          </p:cNvSpPr>
          <p:nvPr>
            <p:ph type="sldNum" sz="quarter" idx="10"/>
          </p:nvPr>
        </p:nvSpPr>
        <p:spPr/>
        <p:txBody>
          <a:bodyPr/>
          <a:lstStyle/>
          <a:p>
            <a:fld id="{53BC582A-9DD2-4E87-A840-9F2B131BD237}"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387909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GB" altLang="en-US" sz="1000" b="1" dirty="0" smtClean="0"/>
              <a:t>Siegel </a:t>
            </a:r>
            <a:r>
              <a:rPr lang="en-GB" altLang="en-US" sz="1000" dirty="0" smtClean="0"/>
              <a:t>(2010): traumatic experiences can </a:t>
            </a:r>
            <a:r>
              <a:rPr lang="en-GB" altLang="en-US" sz="1000" b="1" dirty="0" smtClean="0"/>
              <a:t>sensitize limbic activity so that even minor stresses can cause cortisol levels to spike, making daily life more challenging for the traumatised person.</a:t>
            </a:r>
          </a:p>
          <a:p>
            <a:pPr eaLnBrk="1" hangingPunct="1"/>
            <a:r>
              <a:rPr lang="en-GB" altLang="en-US" sz="1000" dirty="0" err="1" smtClean="0"/>
              <a:t>Eg</a:t>
            </a:r>
            <a:r>
              <a:rPr lang="en-GB" altLang="en-US" sz="1000" dirty="0" smtClean="0"/>
              <a:t> a smell can trigger limbic system and memories of abuse or trauma</a:t>
            </a:r>
          </a:p>
          <a:p>
            <a:pPr eaLnBrk="1" hangingPunct="1"/>
            <a:endParaRPr lang="en-GB" altLang="en-US" sz="1000" dirty="0" smtClean="0"/>
          </a:p>
          <a:p>
            <a:pPr eaLnBrk="1" hangingPunct="1"/>
            <a:r>
              <a:rPr lang="en-GB" altLang="en-US" sz="1000" dirty="0" smtClean="0"/>
              <a:t>RP Example: foster carers of a 4yo and 2yo – been placed with them 6 weeks. Already forming attachment but very fragile. 4yo brings home school reading book. Proud of her achievements in reading. Wants FC to do reading homework with her. Confidence suddenly collapses – she becomes angry and throws the book back at FC. “I don’t care! I don’t want to do this!”. FC bewildered and shocked.</a:t>
            </a:r>
          </a:p>
          <a:p>
            <a:pPr eaLnBrk="1" hangingPunct="1"/>
            <a:r>
              <a:rPr lang="en-GB" altLang="en-US" sz="1000" dirty="0" smtClean="0"/>
              <a:t>We discuss in terms of what triggered this reaction? Child experiences sense of failure when she comes across words she doesn’t know – feels intense shame, as a threat – can’t regulate her emotions (more on this later) goes into fight response. Detrimental to her attachment relationships and her learning</a:t>
            </a:r>
          </a:p>
          <a:p>
            <a:pPr eaLnBrk="1" hangingPunct="1"/>
            <a:endParaRPr lang="en-GB" altLang="en-US" sz="1000" b="1" dirty="0" smtClean="0"/>
          </a:p>
          <a:p>
            <a:pPr eaLnBrk="1" hangingPunct="1"/>
            <a:r>
              <a:rPr lang="en-GB" altLang="en-US" sz="1000" b="1" dirty="0" smtClean="0"/>
              <a:t>Show Russian DVD – first 10 </a:t>
            </a:r>
            <a:r>
              <a:rPr lang="en-GB" altLang="en-US" sz="1000" b="1" dirty="0" err="1" smtClean="0"/>
              <a:t>mins</a:t>
            </a:r>
            <a:endParaRPr lang="en-GB" altLang="en-US" sz="1000" b="1" dirty="0" smtClean="0"/>
          </a:p>
          <a:p>
            <a:pPr eaLnBrk="1" hangingPunct="1"/>
            <a:r>
              <a:rPr lang="en-GB" altLang="en-US" sz="1000" dirty="0" smtClean="0"/>
              <a:t>Pause to invite comments/reflection</a:t>
            </a:r>
          </a:p>
          <a:p>
            <a:pPr eaLnBrk="1" hangingPunct="1">
              <a:buFontTx/>
              <a:buChar char="-"/>
            </a:pPr>
            <a:r>
              <a:rPr lang="en-GB" altLang="en-US" sz="1000" dirty="0" smtClean="0"/>
              <a:t>What is child feeling?</a:t>
            </a:r>
          </a:p>
          <a:p>
            <a:pPr eaLnBrk="1" hangingPunct="1">
              <a:buFontTx/>
              <a:buChar char="-"/>
            </a:pPr>
            <a:r>
              <a:rPr lang="en-GB" altLang="en-US" sz="1000" dirty="0" smtClean="0"/>
              <a:t>What are you feeling?</a:t>
            </a:r>
          </a:p>
          <a:p>
            <a:pPr eaLnBrk="1" hangingPunct="1"/>
            <a:r>
              <a:rPr lang="en-GB" altLang="en-US" sz="1000" dirty="0" smtClean="0"/>
              <a:t>DVD is hard-hitting – trainers need to model containment and reciprocity as you encourage students to comment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r>
              <a:rPr lang="en-GB" altLang="en-US" smtClean="0"/>
              <a:t>Slide produced by Rachel Pardoe </a:t>
            </a:r>
          </a:p>
          <a:p>
            <a:pPr eaLnBrk="1" hangingPunct="1"/>
            <a:r>
              <a:rPr lang="en-GB" altLang="en-US" smtClean="0"/>
              <a:t>Music p92</a:t>
            </a:r>
          </a:p>
          <a:p>
            <a:pPr eaLnBrk="1" hangingPunct="1"/>
            <a:endParaRPr lang="en-GB" altLang="en-US" smtClean="0"/>
          </a:p>
          <a:p>
            <a:pPr eaLnBrk="1" hangingPunct="1"/>
            <a:endParaRPr lang="en-GB" altLang="en-US" smtClean="0"/>
          </a:p>
          <a:p>
            <a:pPr eaLnBrk="1" hangingPunct="1"/>
            <a:r>
              <a:rPr lang="en-GB" altLang="en-US" smtClean="0"/>
              <a:t>[Containment role play activity]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454" y="8684518"/>
            <a:ext cx="2971909" cy="45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98065D6F-1BF4-4431-B7AC-A4FA5199861E}" type="slidenum">
              <a:rPr lang="en-GB" altLang="en-US" sz="1200">
                <a:solidFill>
                  <a:prstClr val="black"/>
                </a:solidFill>
              </a:rPr>
              <a:pPr algn="r"/>
              <a:t>76</a:t>
            </a:fld>
            <a:endParaRPr lang="en-GB" altLang="en-US" sz="12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GB" altLang="en-US" dirty="0" smtClean="0"/>
              <a:t>Infant experience of ‘nameless dread’</a:t>
            </a:r>
          </a:p>
          <a:p>
            <a:pPr eaLnBrk="1" hangingPunct="1"/>
            <a:r>
              <a:rPr lang="en-GB" altLang="en-US" dirty="0" smtClean="0"/>
              <a:t>Parent may project their own feelings/anxieties</a:t>
            </a:r>
          </a:p>
          <a:p>
            <a:pPr eaLnBrk="1" hangingPunct="1"/>
            <a:r>
              <a:rPr lang="en-GB" altLang="en-US" dirty="0" smtClean="0"/>
              <a:t>Infant has sense of being overwhelmed which prevents processing and leads to falling apart.</a:t>
            </a:r>
          </a:p>
          <a:p>
            <a:pPr eaLnBrk="1" hangingPunct="1"/>
            <a:r>
              <a:rPr lang="en-GB" altLang="en-US" dirty="0" err="1" smtClean="0"/>
              <a:t>Defenses</a:t>
            </a:r>
            <a:r>
              <a:rPr lang="en-GB" altLang="en-US" dirty="0" smtClean="0"/>
              <a:t> that may be employed to counter this: </a:t>
            </a:r>
          </a:p>
          <a:p>
            <a:pPr eaLnBrk="1" hangingPunct="1">
              <a:buFontTx/>
              <a:buChar char="•"/>
            </a:pPr>
            <a:r>
              <a:rPr lang="en-GB" altLang="en-US" dirty="0" smtClean="0"/>
              <a:t>Muscularity</a:t>
            </a:r>
          </a:p>
          <a:p>
            <a:pPr eaLnBrk="1" hangingPunct="1">
              <a:buFontTx/>
              <a:buChar char="•"/>
            </a:pPr>
            <a:r>
              <a:rPr lang="en-GB" altLang="en-US" dirty="0" smtClean="0"/>
              <a:t>Dissociation</a:t>
            </a:r>
          </a:p>
          <a:p>
            <a:pPr eaLnBrk="1" hangingPunct="1">
              <a:buFontTx/>
              <a:buChar char="•"/>
            </a:pPr>
            <a:r>
              <a:rPr lang="en-GB" altLang="en-US" dirty="0" smtClean="0"/>
              <a:t>Excessive projection.</a:t>
            </a:r>
          </a:p>
          <a:p>
            <a:pPr eaLnBrk="1" hangingPunct="1">
              <a:buFontTx/>
              <a:buChar cha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r>
              <a:rPr lang="en-GB" altLang="en-US" smtClean="0"/>
              <a:t>SATP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01FD38-9C9F-491C-A65C-49D506C7BED8}" type="slidenum">
              <a:rPr lang="en-GB" altLang="en-US" smtClean="0">
                <a:solidFill>
                  <a:prstClr val="black"/>
                </a:solidFill>
              </a:rPr>
              <a:pPr/>
              <a:t>78</a:t>
            </a:fld>
            <a:endParaRPr lang="en-GB" alt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altLang="en-US" b="1" smtClean="0"/>
          </a:p>
          <a:p>
            <a:pPr eaLnBrk="1" hangingPunct="1"/>
            <a:r>
              <a:rPr lang="en-US" altLang="en-US" smtClean="0"/>
              <a:t>If time: </a:t>
            </a:r>
          </a:p>
          <a:p>
            <a:pPr eaLnBrk="1" hangingPunct="1"/>
            <a:endParaRPr lang="en-US" altLang="en-US" smtClean="0"/>
          </a:p>
          <a:p>
            <a:pPr eaLnBrk="1" hangingPunct="1"/>
            <a:r>
              <a:rPr lang="en-GB" altLang="en-US" b="1" smtClean="0"/>
              <a:t>Containment exercise</a:t>
            </a:r>
            <a:r>
              <a:rPr lang="en-GB" altLang="en-US" smtClean="0"/>
              <a:t> in pairs: think of a time when you felt overwhelmed by a situation – you talked to someone (friend, family, colleague). What they said/did made you feel better? Worse? Group feedback re what helped/didn’t. Draw out feelings </a:t>
            </a:r>
          </a:p>
          <a:p>
            <a:pPr eaLnBrk="1" hangingPunct="1"/>
            <a:endParaRPr lang="en-GB" altLang="en-US" smtClean="0"/>
          </a:p>
          <a:p>
            <a:pPr eaLnBrk="1" hangingPunct="1"/>
            <a:r>
              <a:rPr lang="en-US" altLang="en-US" smtClean="0"/>
              <a:t>Or: think of a time when you did/didn’t provide containment – discuss in pairs</a:t>
            </a:r>
            <a:r>
              <a:rPr lang="en-GB" altLang="en-US" smtClean="0"/>
              <a:t> </a:t>
            </a:r>
          </a:p>
          <a:p>
            <a:pPr eaLnBrk="1" hangingPunct="1"/>
            <a:endParaRPr lang="en-GB" altLang="en-US" smtClean="0"/>
          </a:p>
          <a:p>
            <a:pPr eaLnBrk="1" hangingPunct="1"/>
            <a:r>
              <a:rPr lang="en-GB" altLang="en-US" smtClean="0"/>
              <a:t>Break for lunch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08D90B-2E50-4EA8-B9DA-F62BBF8B961A}" type="slidenum">
              <a:rPr lang="en-GB" altLang="en-US" smtClean="0">
                <a:solidFill>
                  <a:prstClr val="black"/>
                </a:solidFill>
              </a:rPr>
              <a:pPr/>
              <a:t>80</a:t>
            </a:fld>
            <a:endParaRPr lang="en-GB" altLang="en-US"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GB" altLang="en-US" smtClean="0"/>
              <a:t>Discuss rupture and repair</a:t>
            </a:r>
          </a:p>
          <a:p>
            <a:pPr eaLnBrk="1" hangingPunct="1"/>
            <a:r>
              <a:rPr lang="en-GB" altLang="en-US" smtClean="0"/>
              <a:t>Good enough parenting</a:t>
            </a:r>
          </a:p>
          <a:p>
            <a:pPr eaLnBrk="1" hangingPunct="1"/>
            <a:endParaRPr lang="en-GB" altLang="en-US" smtClean="0"/>
          </a:p>
          <a:p>
            <a:pPr eaLnBrk="1" hangingPunct="1"/>
            <a:r>
              <a:rPr lang="en-GB" altLang="en-US" smtClean="0"/>
              <a:t>Molly example p 66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83</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FB02AD10-DC45-43C5-8600-8FFBA830BD61}" type="slidenum">
              <a:rPr lang="en-GB" smtClean="0">
                <a:solidFill>
                  <a:prstClr val="black"/>
                </a:solidFill>
              </a:rPr>
              <a:pPr/>
              <a:t>64</a:t>
            </a:fld>
            <a:endParaRPr lang="en-GB">
              <a:solidFill>
                <a:prstClr val="black"/>
              </a:solidFill>
            </a:endParaRPr>
          </a:p>
        </p:txBody>
      </p:sp>
    </p:spTree>
    <p:extLst>
      <p:ext uri="{BB962C8B-B14F-4D97-AF65-F5344CB8AC3E}">
        <p14:creationId xmlns:p14="http://schemas.microsoft.com/office/powerpoint/2010/main" val="406386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BC582A-9DD2-4E87-A840-9F2B131BD237}"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36884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98CAA-BAC3-44A0-9402-B55EF902C0C8}" type="slidenum">
              <a:rPr lang="en-GB" altLang="en-US" smtClean="0">
                <a:solidFill>
                  <a:prstClr val="black"/>
                </a:solidFill>
              </a:rPr>
              <a:pPr/>
              <a:t>67</a:t>
            </a:fld>
            <a:endParaRPr lang="en-GB" alt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GB" altLang="en-US" smtClean="0"/>
              <a:t>The SA emphasises that problems with children’s developmental stages like sleeping, feeding and ability to concentrate are often rooted in early relationship difficulties.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0CE4BF-CDF6-402E-A2C1-6A11CD0CDF37}" type="slidenum">
              <a:rPr lang="en-GB" altLang="en-US" smtClean="0">
                <a:solidFill>
                  <a:prstClr val="black"/>
                </a:solidFill>
              </a:rPr>
              <a:pPr/>
              <a:t>68</a:t>
            </a:fld>
            <a:endParaRPr lang="en-GB" alt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GB" altLang="en-US" smtClean="0"/>
              <a:t>Parents have a central role in helping children achieve stable, long term emotional and developmental health.  </a:t>
            </a:r>
          </a:p>
          <a:p>
            <a:pPr eaLnBrk="1" hangingPunct="1"/>
            <a:r>
              <a:rPr lang="en-GB" altLang="en-US" smtClean="0"/>
              <a:t>As we will see in the DVD shortly the development of the brain is affected by the emotional environment which is thinking about the kind of stimuli the infant is exposed to.  The earlier we intervene the better but our brains continue to  develop throughout life so there is always potential for change.</a:t>
            </a:r>
          </a:p>
          <a:p>
            <a:pPr eaLnBrk="1" hangingPunct="1"/>
            <a:r>
              <a:rPr lang="en-GB" altLang="en-US" smtClean="0"/>
              <a:t>Situation is very different when these positive relationships are missing…</a:t>
            </a:r>
          </a:p>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336561-F16C-4039-9621-F93DF2570414}" type="slidenum">
              <a:rPr lang="en-GB" altLang="en-US" smtClean="0">
                <a:solidFill>
                  <a:prstClr val="black"/>
                </a:solidFill>
              </a:rPr>
              <a:pPr/>
              <a:t>69</a:t>
            </a:fld>
            <a:endParaRPr lang="en-GB" alt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GB" altLang="en-US" dirty="0" smtClean="0"/>
              <a:t>Slide produced by Rachel </a:t>
            </a:r>
            <a:r>
              <a:rPr lang="en-GB" altLang="en-US" dirty="0" err="1" smtClean="0"/>
              <a:t>Pardoe</a:t>
            </a:r>
            <a:r>
              <a:rPr lang="en-GB" altLang="en-US" b="1" dirty="0" smtClean="0"/>
              <a:t> </a:t>
            </a:r>
          </a:p>
          <a:p>
            <a:pPr eaLnBrk="1" hangingPunct="1"/>
            <a:r>
              <a:rPr lang="en-GB" altLang="en-US" b="1" dirty="0" smtClean="0"/>
              <a:t>Alan </a:t>
            </a:r>
            <a:r>
              <a:rPr lang="en-GB" altLang="en-US" b="1" dirty="0" err="1" smtClean="0"/>
              <a:t>Schore</a:t>
            </a:r>
            <a:r>
              <a:rPr lang="en-GB" altLang="en-US" b="1" dirty="0" smtClean="0"/>
              <a:t>: </a:t>
            </a:r>
            <a:r>
              <a:rPr lang="en-GB" altLang="en-US" dirty="0" smtClean="0"/>
              <a:t>revolutionised our understanding of parent- child relationships and the impact on brain development. The emotional communication between the parent and child </a:t>
            </a:r>
            <a:r>
              <a:rPr lang="en-GB" altLang="en-US" b="1" dirty="0" smtClean="0"/>
              <a:t>shapes</a:t>
            </a:r>
            <a:r>
              <a:rPr lang="en-GB" altLang="en-US" dirty="0" smtClean="0"/>
              <a:t> the infant’s developing brain.</a:t>
            </a:r>
          </a:p>
          <a:p>
            <a:pPr eaLnBrk="1" hangingPunct="1"/>
            <a:r>
              <a:rPr lang="en-GB" altLang="en-US" dirty="0" smtClean="0"/>
              <a:t>Face to face interactions are important with good eye contact.  The human face is pre-programmed into primitive brain:</a:t>
            </a:r>
          </a:p>
          <a:p>
            <a:pPr eaLnBrk="1" hangingPunct="1">
              <a:buFontTx/>
              <a:buChar char="•"/>
            </a:pPr>
            <a:r>
              <a:rPr lang="en-GB" altLang="en-US" dirty="0" smtClean="0"/>
              <a:t> infant not only recognises faces, but chooses to look at them</a:t>
            </a:r>
          </a:p>
          <a:p>
            <a:pPr eaLnBrk="1" hangingPunct="1"/>
            <a:r>
              <a:rPr lang="en-GB" altLang="en-US" b="1" dirty="0" err="1" smtClean="0"/>
              <a:t>Schore</a:t>
            </a:r>
            <a:r>
              <a:rPr lang="en-GB" altLang="en-US" b="1" dirty="0" smtClean="0"/>
              <a:t>: Positive looks and smiles in face to face interaction</a:t>
            </a:r>
            <a:r>
              <a:rPr lang="en-GB" altLang="en-US" dirty="0" smtClean="0"/>
              <a:t> are the most vital stimulus to the growth of the social, emotionally intelligent brain.  Also triggers pleasurable </a:t>
            </a:r>
            <a:r>
              <a:rPr lang="en-GB" altLang="en-US" dirty="0" err="1" smtClean="0"/>
              <a:t>biochemicals</a:t>
            </a:r>
            <a:r>
              <a:rPr lang="en-GB" altLang="en-US" dirty="0" smtClean="0"/>
              <a:t> that help the social brain to grow.  (Gerhardt p41).  Lots of positive experiences early on produce brains with more neuronal connections.</a:t>
            </a:r>
          </a:p>
          <a:p>
            <a:pPr eaLnBrk="1" hangingPunct="1"/>
            <a:r>
              <a:rPr lang="en-GB" altLang="en-US" dirty="0" smtClean="0"/>
              <a:t>Research suggests a </a:t>
            </a:r>
            <a:r>
              <a:rPr lang="en-GB" altLang="en-US" b="1" dirty="0" smtClean="0"/>
              <a:t>critical window of opportunity</a:t>
            </a:r>
            <a:r>
              <a:rPr lang="en-GB" altLang="en-US" dirty="0" smtClean="0"/>
              <a:t> in growing the social part of the brain: up to the age of 3</a:t>
            </a:r>
            <a:r>
              <a:rPr lang="en-GB" altLang="en-US" b="1" dirty="0" smtClean="0"/>
              <a:t> </a:t>
            </a:r>
            <a:r>
              <a:rPr lang="en-GB" altLang="en-US" sz="1000" dirty="0" smtClean="0"/>
              <a:t>(</a:t>
            </a:r>
            <a:r>
              <a:rPr lang="en-GB" altLang="en-US" sz="1000" dirty="0" err="1" smtClean="0"/>
              <a:t>Schore</a:t>
            </a:r>
            <a:r>
              <a:rPr lang="en-GB" altLang="en-US" sz="1000" dirty="0" smtClean="0"/>
              <a:t> 2001). </a:t>
            </a:r>
            <a:r>
              <a:rPr lang="en-GB" altLang="en-US" dirty="0" smtClean="0"/>
              <a:t>Absence of social relationships during critical period -&gt; little hope of fully recovering these lost social abilities, or of developing social brain adequately (Gerhardt, 2004).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8C17A1C-BF37-4638-939B-5D11A8CF91BC}" type="datetimeFigureOut">
              <a:rPr lang="en-GB" smtClean="0">
                <a:solidFill>
                  <a:srgbClr val="DBF5F9">
                    <a:shade val="90000"/>
                  </a:srgbClr>
                </a:solidFill>
              </a:rPr>
              <a:pPr/>
              <a:t>22/05/2018</a:t>
            </a:fld>
            <a:endParaRPr lang="en-GB">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a:solidFill>
                <a:srgbClr val="DBF5F9">
                  <a:shade val="90000"/>
                </a:srgbClr>
              </a:solidFill>
            </a:endParaRPr>
          </a:p>
        </p:txBody>
      </p:sp>
      <p:sp>
        <p:nvSpPr>
          <p:cNvPr id="27" name="Slide Number Placeholder 26"/>
          <p:cNvSpPr>
            <a:spLocks noGrp="1"/>
          </p:cNvSpPr>
          <p:nvPr>
            <p:ph type="sldNum" sz="quarter" idx="12"/>
          </p:nvPr>
        </p:nvSpPr>
        <p:spPr/>
        <p:txBody>
          <a:bodyPr/>
          <a:lstStyle/>
          <a:p>
            <a:fld id="{01051AAA-C53D-47F6-82DF-67F426A360BA}"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41241133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50620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96666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838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722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22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81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647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285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692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6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05005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7296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2250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697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xmlns="" id="{A716AF51-347C-4C37-951C-BE81CBB0343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6" name="Freeform 4">
              <a:extLst>
                <a:ext uri="{FF2B5EF4-FFF2-40B4-BE49-F238E27FC236}">
                  <a16:creationId xmlns:a16="http://schemas.microsoft.com/office/drawing/2014/main" xmlns="" id="{58C71B07-5BA9-44A2-B08E-771333422630}"/>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7" name="Freeform 5">
              <a:extLst>
                <a:ext uri="{FF2B5EF4-FFF2-40B4-BE49-F238E27FC236}">
                  <a16:creationId xmlns:a16="http://schemas.microsoft.com/office/drawing/2014/main" xmlns="" id="{86BEDFB1-3FAC-4E8D-BA67-F858B23A3E36}"/>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grpSp>
          <p:nvGrpSpPr>
            <p:cNvPr id="8" name="Group 6"/>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xmlns="" id="{4C1BDEF7-EC58-45D4-9DF4-F915BA6FA3AE}"/>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29" name="Freeform 8">
                <a:extLst>
                  <a:ext uri="{FF2B5EF4-FFF2-40B4-BE49-F238E27FC236}">
                    <a16:creationId xmlns:a16="http://schemas.microsoft.com/office/drawing/2014/main" xmlns="" id="{587563A6-6D6B-41C3-A70A-862EBC176203}"/>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0" name="Freeform 9">
                <a:extLst>
                  <a:ext uri="{FF2B5EF4-FFF2-40B4-BE49-F238E27FC236}">
                    <a16:creationId xmlns:a16="http://schemas.microsoft.com/office/drawing/2014/main" xmlns="" id="{4B870102-ECE2-4262-9342-0B6D2D69653C}"/>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1" name="Freeform 10">
                <a:extLst>
                  <a:ext uri="{FF2B5EF4-FFF2-40B4-BE49-F238E27FC236}">
                    <a16:creationId xmlns:a16="http://schemas.microsoft.com/office/drawing/2014/main" xmlns="" id="{D0D54173-579E-4D55-A7C8-8C1860C88E9F}"/>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2" name="Freeform 11">
                <a:extLst>
                  <a:ext uri="{FF2B5EF4-FFF2-40B4-BE49-F238E27FC236}">
                    <a16:creationId xmlns:a16="http://schemas.microsoft.com/office/drawing/2014/main" xmlns="" id="{ABD15296-F984-4D6B-9186-90DAB3793E09}"/>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3" name="Freeform 12">
                <a:extLst>
                  <a:ext uri="{FF2B5EF4-FFF2-40B4-BE49-F238E27FC236}">
                    <a16:creationId xmlns:a16="http://schemas.microsoft.com/office/drawing/2014/main" xmlns="" id="{69D6D5F2-766E-4C99-B3AC-F761671A511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4" name="Freeform 13">
                <a:extLst>
                  <a:ext uri="{FF2B5EF4-FFF2-40B4-BE49-F238E27FC236}">
                    <a16:creationId xmlns:a16="http://schemas.microsoft.com/office/drawing/2014/main" xmlns="" id="{7502AAE6-08B8-47C5-8CD8-EC0B9C224C89}"/>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5" name="Freeform 14">
                <a:extLst>
                  <a:ext uri="{FF2B5EF4-FFF2-40B4-BE49-F238E27FC236}">
                    <a16:creationId xmlns:a16="http://schemas.microsoft.com/office/drawing/2014/main" xmlns="" id="{EAE06157-0F3B-4FE7-8504-8DC777689062}"/>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6" name="Freeform 15">
                <a:extLst>
                  <a:ext uri="{FF2B5EF4-FFF2-40B4-BE49-F238E27FC236}">
                    <a16:creationId xmlns:a16="http://schemas.microsoft.com/office/drawing/2014/main" xmlns="" id="{89A68944-874D-4435-8BF7-4C46C26292E3}"/>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7" name="Freeform 16">
                <a:extLst>
                  <a:ext uri="{FF2B5EF4-FFF2-40B4-BE49-F238E27FC236}">
                    <a16:creationId xmlns:a16="http://schemas.microsoft.com/office/drawing/2014/main" xmlns="" id="{1B6E560A-3B3F-4E2E-805F-8287E88BF003}"/>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8" name="Freeform 17">
                <a:extLst>
                  <a:ext uri="{FF2B5EF4-FFF2-40B4-BE49-F238E27FC236}">
                    <a16:creationId xmlns:a16="http://schemas.microsoft.com/office/drawing/2014/main" xmlns="" id="{D1A6DCC1-DFE1-4971-B88C-60FA09192E5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39" name="Freeform 18">
                <a:extLst>
                  <a:ext uri="{FF2B5EF4-FFF2-40B4-BE49-F238E27FC236}">
                    <a16:creationId xmlns:a16="http://schemas.microsoft.com/office/drawing/2014/main" xmlns="" id="{E1521D7C-CAFF-4115-B7AB-A40AF72A9ED5}"/>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0" name="Freeform 19">
                <a:extLst>
                  <a:ext uri="{FF2B5EF4-FFF2-40B4-BE49-F238E27FC236}">
                    <a16:creationId xmlns:a16="http://schemas.microsoft.com/office/drawing/2014/main" xmlns="" id="{BEC39493-0FEA-4716-8185-31C3579D3E3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grpSp>
        <p:sp>
          <p:nvSpPr>
            <p:cNvPr id="9" name="Freeform 20">
              <a:extLst>
                <a:ext uri="{FF2B5EF4-FFF2-40B4-BE49-F238E27FC236}">
                  <a16:creationId xmlns:a16="http://schemas.microsoft.com/office/drawing/2014/main" xmlns="" id="{E7B34A14-A83A-4BDB-87EB-AC08F7C089DD}"/>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0" name="Freeform 21">
              <a:extLst>
                <a:ext uri="{FF2B5EF4-FFF2-40B4-BE49-F238E27FC236}">
                  <a16:creationId xmlns:a16="http://schemas.microsoft.com/office/drawing/2014/main" xmlns="" id="{A9C99510-C37E-456E-B7F1-2C449494D609}"/>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1" name="Freeform 22">
              <a:extLst>
                <a:ext uri="{FF2B5EF4-FFF2-40B4-BE49-F238E27FC236}">
                  <a16:creationId xmlns:a16="http://schemas.microsoft.com/office/drawing/2014/main" xmlns="" id="{C55AA034-D178-4D5D-A9D6-BECA8022D1FF}"/>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2"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3"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4" name="Freeform 25">
              <a:extLst>
                <a:ext uri="{FF2B5EF4-FFF2-40B4-BE49-F238E27FC236}">
                  <a16:creationId xmlns:a16="http://schemas.microsoft.com/office/drawing/2014/main" xmlns="" id="{BCB8C255-D6DA-4C7C-A1F0-05D9D82CD57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5"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6"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GB" noProof="0"/>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41" name="Rectangle 41">
            <a:extLst>
              <a:ext uri="{FF2B5EF4-FFF2-40B4-BE49-F238E27FC236}">
                <a16:creationId xmlns:a16="http://schemas.microsoft.com/office/drawing/2014/main" xmlns="" id="{7EFDDEEC-63B0-4833-B24D-26028D107C6F}"/>
              </a:ext>
            </a:extLst>
          </p:cNvPr>
          <p:cNvSpPr>
            <a:spLocks noGrp="1" noChangeArrowheads="1"/>
          </p:cNvSpPr>
          <p:nvPr>
            <p:ph type="dt" sz="quarter" idx="10"/>
          </p:nvPr>
        </p:nvSpPr>
        <p:spPr/>
        <p:txBody>
          <a:bodyPr/>
          <a:lstStyle>
            <a:lvl1pPr>
              <a:defRPr/>
            </a:lvl1pPr>
          </a:lstStyle>
          <a:p>
            <a:pPr>
              <a:defRPr/>
            </a:pPr>
            <a:endParaRPr lang="en-GB">
              <a:solidFill>
                <a:srgbClr val="FFFFFF"/>
              </a:solidFill>
            </a:endParaRPr>
          </a:p>
        </p:txBody>
      </p:sp>
      <p:sp>
        <p:nvSpPr>
          <p:cNvPr id="42" name="Rectangle 42">
            <a:extLst>
              <a:ext uri="{FF2B5EF4-FFF2-40B4-BE49-F238E27FC236}">
                <a16:creationId xmlns:a16="http://schemas.microsoft.com/office/drawing/2014/main" xmlns="" id="{CB73C753-36D9-4191-8F48-8DB485079211}"/>
              </a:ext>
            </a:extLst>
          </p:cNvPr>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43" name="Rectangle 43">
            <a:extLst>
              <a:ext uri="{FF2B5EF4-FFF2-40B4-BE49-F238E27FC236}">
                <a16:creationId xmlns:a16="http://schemas.microsoft.com/office/drawing/2014/main" xmlns="" id="{CB56ACE0-7AE0-493A-A175-C9B5638541E0}"/>
              </a:ext>
            </a:extLst>
          </p:cNvPr>
          <p:cNvSpPr>
            <a:spLocks noGrp="1" noChangeArrowheads="1"/>
          </p:cNvSpPr>
          <p:nvPr>
            <p:ph type="sldNum" sz="quarter" idx="12"/>
          </p:nvPr>
        </p:nvSpPr>
        <p:spPr/>
        <p:txBody>
          <a:bodyPr/>
          <a:lstStyle>
            <a:lvl1pPr>
              <a:defRPr/>
            </a:lvl1pPr>
          </a:lstStyle>
          <a:p>
            <a:fld id="{590525BC-98CC-4F9F-841C-FB8E71431EF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109171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C8DFB9B6-8DBC-444C-A22F-0EAEDC89CC2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43444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662FE767-5766-42D3-B12A-913E664C1BE4}"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692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EE2C1E6A-2D0C-44C7-9B03-76A8F3ACD083}"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962236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8"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9"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181F0829-A6E9-466A-B175-F38D6A5B92F8}"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884952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4"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5"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FA84B4F7-BCDA-4C75-BBE3-4E285644539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1680524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EEA364E3-67FD-4586-B458-A578F72D3CEB}"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74581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C17A1C-BF37-4638-939B-5D11A8CF91BC}" type="datetimeFigureOut">
              <a:rPr lang="en-GB" smtClean="0">
                <a:solidFill>
                  <a:srgbClr val="DBF5F9">
                    <a:shade val="90000"/>
                  </a:srgbClr>
                </a:solidFill>
              </a:rPr>
              <a:pPr/>
              <a:t>22/05/2018</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p>
            <a:fld id="{01051AAA-C53D-47F6-82DF-67F426A360BA}" type="slidenum">
              <a:rPr lang="en-GB" smtClean="0">
                <a:solidFill>
                  <a:srgbClr val="DBF5F9">
                    <a:shade val="90000"/>
                  </a:srgbClr>
                </a:solidFill>
              </a:rPr>
              <a:pPr/>
              <a:t>‹#›</a:t>
            </a:fld>
            <a:endParaRPr lang="en-GB">
              <a:solidFill>
                <a:srgbClr val="DBF5F9">
                  <a:shade val="90000"/>
                </a:srgbClr>
              </a:solidFill>
            </a:endParaRPr>
          </a:p>
        </p:txBody>
      </p:sp>
    </p:spTree>
    <p:extLst>
      <p:ext uri="{BB962C8B-B14F-4D97-AF65-F5344CB8AC3E}">
        <p14:creationId xmlns:p14="http://schemas.microsoft.com/office/powerpoint/2010/main" val="4474629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0C7C7E8A-D8FD-4E38-AACF-789209372C2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654674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6"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7"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95B3E428-186D-4685-998B-E181BD8F999A}"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22649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EA30E597-3050-4D01-8851-A2D4475CE027}"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248915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0">
            <a:extLst>
              <a:ext uri="{FF2B5EF4-FFF2-40B4-BE49-F238E27FC236}">
                <a16:creationId xmlns:a16="http://schemas.microsoft.com/office/drawing/2014/main" xmlns="" id="{D69B3462-24DA-4ECE-A294-7C6F4717473E}"/>
              </a:ext>
            </a:extLst>
          </p:cNvPr>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5"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6"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12"/>
          </p:nvPr>
        </p:nvSpPr>
        <p:spPr>
          <a:ln/>
        </p:spPr>
        <p:txBody>
          <a:bodyPr/>
          <a:lstStyle>
            <a:lvl1pPr>
              <a:defRPr/>
            </a:lvl1pPr>
          </a:lstStyle>
          <a:p>
            <a:fld id="{E189C775-4F4B-4A20-8C4A-8E0380A0EDFF}" type="slidenum">
              <a:rPr lang="en-GB" altLang="en-US">
                <a:solidFill>
                  <a:srgbClr val="FFFFFF"/>
                </a:solidFill>
              </a:rPr>
              <a:pPr/>
              <a:t>‹#›</a:t>
            </a:fld>
            <a:endParaRPr lang="en-GB" altLang="en-US">
              <a:solidFill>
                <a:srgbClr val="FFFFFF"/>
              </a:solidFill>
            </a:endParaRPr>
          </a:p>
        </p:txBody>
      </p:sp>
    </p:spTree>
    <p:extLst>
      <p:ext uri="{BB962C8B-B14F-4D97-AF65-F5344CB8AC3E}">
        <p14:creationId xmlns:p14="http://schemas.microsoft.com/office/powerpoint/2010/main" val="3419681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81EB22-581F-4F77-A445-9FD84E63002B}" type="datetime1">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5688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GB" dirty="0" smtClean="0">
                <a:solidFill>
                  <a:prstClr val="black">
                    <a:tint val="75000"/>
                  </a:prstClr>
                </a:solidFill>
              </a:rPr>
              <a:t>May 2016</a:t>
            </a:r>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smtClean="0">
              <a:solidFill>
                <a:prstClr val="black">
                  <a:tint val="75000"/>
                </a:prstClr>
              </a:solidFill>
              <a:latin typeface="Arial Narrow"/>
              <a:ea typeface="Times New Roman"/>
            </a:endParaRPr>
          </a:p>
          <a:p>
            <a:endParaRPr lang="en-GB" dirty="0">
              <a:solidFill>
                <a:prstClr val="black">
                  <a:tint val="75000"/>
                </a:prstClr>
              </a:solidFill>
            </a:endParaRPr>
          </a:p>
        </p:txBody>
      </p:sp>
    </p:spTree>
    <p:extLst>
      <p:ext uri="{BB962C8B-B14F-4D97-AF65-F5344CB8AC3E}">
        <p14:creationId xmlns:p14="http://schemas.microsoft.com/office/powerpoint/2010/main" val="24178927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E6ADB-73C8-457A-AEBC-C19A2167D0BA}" type="datetime1">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8259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1FB1C-1500-48B7-A3E4-4FFA124F19B3}" type="datetime1">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1616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29E269-0CE3-4939-93CF-48B41D73FFFF}" type="datetime1">
              <a:rPr lang="en-GB" smtClean="0">
                <a:solidFill>
                  <a:prstClr val="black">
                    <a:tint val="75000"/>
                  </a:prstClr>
                </a:solidFill>
              </a:rPr>
              <a:pPr/>
              <a:t>22/05/2018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2468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C5F791-5359-4A0D-98B5-97DC97524660}" type="datetime1">
              <a:rPr lang="en-GB" smtClean="0">
                <a:solidFill>
                  <a:prstClr val="black">
                    <a:tint val="75000"/>
                  </a:prstClr>
                </a:solidFill>
              </a:rPr>
              <a:pPr/>
              <a:t>22/05/2018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37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3152261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80A46-CC07-49BA-96F0-15D5A9AF4440}" type="datetime1">
              <a:rPr lang="en-GB" smtClean="0">
                <a:solidFill>
                  <a:prstClr val="black">
                    <a:tint val="75000"/>
                  </a:prstClr>
                </a:solidFill>
              </a:rPr>
              <a:pPr/>
              <a:t>22/05/2018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1792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419C5-6FAE-44FB-BA04-7C432E907FEF}" type="datetime1">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8895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67D1F-48B9-47C5-A6FE-E20FB3FA3FA4}" type="datetime1">
              <a:rPr lang="en-GB" smtClean="0">
                <a:solidFill>
                  <a:prstClr val="black">
                    <a:tint val="75000"/>
                  </a:prstClr>
                </a:solidFill>
              </a:rPr>
              <a:pPr/>
              <a:t>22/05/2018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534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17DB69-FD24-4B76-ABE5-0BE36FA46D2A}" type="datetime1">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6977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76A469-77B5-4DE2-A31C-382F85943966}" type="datetime1">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1608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prstClr val="black">
                    <a:tint val="75000"/>
                  </a:prstClr>
                </a:solidFill>
              </a:rPr>
              <a:t>April 2015</a:t>
            </a:r>
            <a:endParaRPr lang="en-GB"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561CE9-F8A9-444B-92C3-6892F9014A5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1200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a:solidFill>
                <a:srgbClr val="04617B">
                  <a:shade val="90000"/>
                </a:srgbClr>
              </a:solidFill>
            </a:endParaRPr>
          </a:p>
        </p:txBody>
      </p:sp>
      <p:sp>
        <p:nvSpPr>
          <p:cNvPr id="9" name="Slide Number Placeholder 8"/>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81975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767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195660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Tree>
    <p:extLst>
      <p:ext uri="{BB962C8B-B14F-4D97-AF65-F5344CB8AC3E}">
        <p14:creationId xmlns:p14="http://schemas.microsoft.com/office/powerpoint/2010/main" val="218882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16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C17A1C-BF37-4638-939B-5D11A8CF91BC}" type="datetimeFigureOut">
              <a:rPr lang="en-GB" smtClean="0">
                <a:solidFill>
                  <a:srgbClr val="04617B">
                    <a:shade val="90000"/>
                  </a:srgbClr>
                </a:solidFill>
              </a:rPr>
              <a:pPr/>
              <a:t>22/05/2018</a:t>
            </a:fld>
            <a:endParaRPr lang="en-GB">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051AAA-C53D-47F6-82DF-67F426A360BA}" type="slidenum">
              <a:rPr lang="en-GB" smtClean="0">
                <a:solidFill>
                  <a:srgbClr val="04617B">
                    <a:shade val="90000"/>
                  </a:srgbClr>
                </a:solidFill>
              </a:rPr>
              <a:pPr/>
              <a:t>‹#›</a:t>
            </a:fld>
            <a:endParaRPr lang="en-GB">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94523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21646-B2D8-4C49-84CB-7404C53E3D8E}" type="datetimeFigureOut">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A03C8-4A76-4291-8DD7-C5562745FB2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4929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a:extLst>
                <a:ext uri="{FF2B5EF4-FFF2-40B4-BE49-F238E27FC236}">
                  <a16:creationId xmlns:a16="http://schemas.microsoft.com/office/drawing/2014/main" xmlns="" id="{AAADE5DE-E51E-46CF-B323-1AF11EB0DA28}"/>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0" name="Freeform 4">
              <a:extLst>
                <a:ext uri="{FF2B5EF4-FFF2-40B4-BE49-F238E27FC236}">
                  <a16:creationId xmlns:a16="http://schemas.microsoft.com/office/drawing/2014/main" xmlns="" id="{49AADBE6-0C6C-4162-BD01-8D0DC93CF0EB}"/>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1" name="Freeform 5">
              <a:extLst>
                <a:ext uri="{FF2B5EF4-FFF2-40B4-BE49-F238E27FC236}">
                  <a16:creationId xmlns:a16="http://schemas.microsoft.com/office/drawing/2014/main" xmlns="" id="{4E323CB7-AA4A-4827-8AC4-0B18024646F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grpSp>
          <p:nvGrpSpPr>
            <p:cNvPr id="1035" name="Group 6"/>
            <p:cNvGrpSpPr>
              <a:grpSpLocks/>
            </p:cNvGrpSpPr>
            <p:nvPr/>
          </p:nvGrpSpPr>
          <p:grpSpPr bwMode="auto">
            <a:xfrm>
              <a:off x="288" y="0"/>
              <a:ext cx="5098" cy="4316"/>
              <a:chOff x="288" y="0"/>
              <a:chExt cx="5098" cy="4316"/>
            </a:xfrm>
          </p:grpSpPr>
          <p:sp>
            <p:nvSpPr>
              <p:cNvPr id="4103" name="Freeform 7">
                <a:extLst>
                  <a:ext uri="{FF2B5EF4-FFF2-40B4-BE49-F238E27FC236}">
                    <a16:creationId xmlns:a16="http://schemas.microsoft.com/office/drawing/2014/main" xmlns="" id="{109DD797-0E1D-4121-8C0B-A1A4F77365E4}"/>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4" name="Freeform 8">
                <a:extLst>
                  <a:ext uri="{FF2B5EF4-FFF2-40B4-BE49-F238E27FC236}">
                    <a16:creationId xmlns:a16="http://schemas.microsoft.com/office/drawing/2014/main" xmlns="" id="{039B2924-032E-42FE-84BA-8A307B22473F}"/>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5" name="Freeform 9">
                <a:extLst>
                  <a:ext uri="{FF2B5EF4-FFF2-40B4-BE49-F238E27FC236}">
                    <a16:creationId xmlns:a16="http://schemas.microsoft.com/office/drawing/2014/main" xmlns="" id="{99BD3361-0242-44B6-9896-FE6F1A95552E}"/>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6" name="Freeform 10">
                <a:extLst>
                  <a:ext uri="{FF2B5EF4-FFF2-40B4-BE49-F238E27FC236}">
                    <a16:creationId xmlns:a16="http://schemas.microsoft.com/office/drawing/2014/main" xmlns="" id="{DD97F48A-5E34-4572-8130-DB5004FED44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7" name="Freeform 11">
                <a:extLst>
                  <a:ext uri="{FF2B5EF4-FFF2-40B4-BE49-F238E27FC236}">
                    <a16:creationId xmlns:a16="http://schemas.microsoft.com/office/drawing/2014/main" xmlns="" id="{B853D8C1-2975-4FD8-9934-BC674B0E16A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8" name="Freeform 12">
                <a:extLst>
                  <a:ext uri="{FF2B5EF4-FFF2-40B4-BE49-F238E27FC236}">
                    <a16:creationId xmlns:a16="http://schemas.microsoft.com/office/drawing/2014/main" xmlns="" id="{5C9EB4F4-2C84-47D1-A36B-97FA606D3D0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09" name="Freeform 13">
                <a:extLst>
                  <a:ext uri="{FF2B5EF4-FFF2-40B4-BE49-F238E27FC236}">
                    <a16:creationId xmlns:a16="http://schemas.microsoft.com/office/drawing/2014/main" xmlns="" id="{82BF2822-BA14-4ED6-9EA5-D6732DD5FC1B}"/>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0" name="Freeform 14">
                <a:extLst>
                  <a:ext uri="{FF2B5EF4-FFF2-40B4-BE49-F238E27FC236}">
                    <a16:creationId xmlns:a16="http://schemas.microsoft.com/office/drawing/2014/main" xmlns="" id="{36D69E53-983B-4187-AD3D-B770857A65CD}"/>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1" name="Freeform 15">
                <a:extLst>
                  <a:ext uri="{FF2B5EF4-FFF2-40B4-BE49-F238E27FC236}">
                    <a16:creationId xmlns:a16="http://schemas.microsoft.com/office/drawing/2014/main" xmlns="" id="{97F4AC7F-688C-4219-AA2E-B3D9AEEE58FC}"/>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2" name="Freeform 16">
                <a:extLst>
                  <a:ext uri="{FF2B5EF4-FFF2-40B4-BE49-F238E27FC236}">
                    <a16:creationId xmlns:a16="http://schemas.microsoft.com/office/drawing/2014/main" xmlns="" id="{7CC3231C-48D8-4F5D-A0D2-C6F381E859B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3" name="Freeform 17">
                <a:extLst>
                  <a:ext uri="{FF2B5EF4-FFF2-40B4-BE49-F238E27FC236}">
                    <a16:creationId xmlns:a16="http://schemas.microsoft.com/office/drawing/2014/main" xmlns="" id="{225FCC4D-2E0E-4EB3-801C-7A222EA98D40}"/>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4" name="Freeform 18">
                <a:extLst>
                  <a:ext uri="{FF2B5EF4-FFF2-40B4-BE49-F238E27FC236}">
                    <a16:creationId xmlns:a16="http://schemas.microsoft.com/office/drawing/2014/main" xmlns="" id="{29643364-A635-4CF5-B111-46B97D97385A}"/>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5" name="Freeform 19">
                <a:extLst>
                  <a:ext uri="{FF2B5EF4-FFF2-40B4-BE49-F238E27FC236}">
                    <a16:creationId xmlns:a16="http://schemas.microsoft.com/office/drawing/2014/main" xmlns="" id="{586B173A-FFB1-40DC-8F92-D1C2C312D198}"/>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grpSp>
        <p:sp>
          <p:nvSpPr>
            <p:cNvPr id="4116" name="Freeform 20">
              <a:extLst>
                <a:ext uri="{FF2B5EF4-FFF2-40B4-BE49-F238E27FC236}">
                  <a16:creationId xmlns:a16="http://schemas.microsoft.com/office/drawing/2014/main" xmlns="" id="{A9001E8E-5949-4812-8297-00F99DB54A8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7" name="Freeform 21">
              <a:extLst>
                <a:ext uri="{FF2B5EF4-FFF2-40B4-BE49-F238E27FC236}">
                  <a16:creationId xmlns:a16="http://schemas.microsoft.com/office/drawing/2014/main" xmlns="" id="{1AE440EF-55E8-49A7-B74A-5D10B2FAFB72}"/>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4118" name="Freeform 22">
              <a:extLst>
                <a:ext uri="{FF2B5EF4-FFF2-40B4-BE49-F238E27FC236}">
                  <a16:creationId xmlns:a16="http://schemas.microsoft.com/office/drawing/2014/main" xmlns="" id="{862DD7C6-5193-416E-A1D1-7845D9BA77C0}"/>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039"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4121" name="Freeform 25">
              <a:extLst>
                <a:ext uri="{FF2B5EF4-FFF2-40B4-BE49-F238E27FC236}">
                  <a16:creationId xmlns:a16="http://schemas.microsoft.com/office/drawing/2014/main" xmlns="" id="{06B919B9-C28A-4149-AC99-E628C04F67F2}"/>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srgbClr val="FFFFFF"/>
                </a:solidFill>
              </a:endParaRPr>
            </a:p>
          </p:txBody>
        </p:sp>
        <p:sp>
          <p:nvSpPr>
            <p:cNvPr id="1042"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043"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4135" name="Rectangle 39">
            <a:extLst>
              <a:ext uri="{FF2B5EF4-FFF2-40B4-BE49-F238E27FC236}">
                <a16:creationId xmlns:a16="http://schemas.microsoft.com/office/drawing/2014/main" xmlns="" id="{97E7B0DE-531B-4458-87B7-B77351611F98}"/>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a:t>Click to edit Master title style</a:t>
            </a:r>
          </a:p>
        </p:txBody>
      </p:sp>
      <p:sp>
        <p:nvSpPr>
          <p:cNvPr id="4136" name="Rectangle 40">
            <a:extLst>
              <a:ext uri="{FF2B5EF4-FFF2-40B4-BE49-F238E27FC236}">
                <a16:creationId xmlns:a16="http://schemas.microsoft.com/office/drawing/2014/main" xmlns="" id="{D69B3462-24DA-4ECE-A294-7C6F4717473E}"/>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GB">
              <a:solidFill>
                <a:srgbClr val="FFFFFF"/>
              </a:solidFill>
            </a:endParaRPr>
          </a:p>
        </p:txBody>
      </p:sp>
      <p:sp>
        <p:nvSpPr>
          <p:cNvPr id="4137" name="Rectangle 41">
            <a:extLst>
              <a:ext uri="{FF2B5EF4-FFF2-40B4-BE49-F238E27FC236}">
                <a16:creationId xmlns:a16="http://schemas.microsoft.com/office/drawing/2014/main" xmlns="" id="{02BE370B-5B95-4A3C-9031-0DFB56FF19A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fontAlgn="base">
              <a:spcBef>
                <a:spcPct val="0"/>
              </a:spcBef>
              <a:spcAft>
                <a:spcPct val="0"/>
              </a:spcAft>
              <a:defRPr/>
            </a:pPr>
            <a:endParaRPr lang="en-GB">
              <a:solidFill>
                <a:srgbClr val="FFFFFF"/>
              </a:solidFill>
            </a:endParaRPr>
          </a:p>
        </p:txBody>
      </p:sp>
      <p:sp>
        <p:nvSpPr>
          <p:cNvPr id="4138" name="Rectangle 42">
            <a:extLst>
              <a:ext uri="{FF2B5EF4-FFF2-40B4-BE49-F238E27FC236}">
                <a16:creationId xmlns:a16="http://schemas.microsoft.com/office/drawing/2014/main" xmlns="" id="{A09D89DD-FBF3-4473-8760-24AF43AFBD9B}"/>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fontAlgn="base">
              <a:spcBef>
                <a:spcPct val="0"/>
              </a:spcBef>
              <a:spcAft>
                <a:spcPct val="0"/>
              </a:spcAft>
            </a:pPr>
            <a:fld id="{DC0390C7-156F-4592-ADAE-81CB35B15E17}" type="slidenum">
              <a:rPr lang="en-GB" altLang="en-US" smtClean="0">
                <a:solidFill>
                  <a:srgbClr val="FFFFFF"/>
                </a:solidFill>
              </a:rPr>
              <a:pPr fontAlgn="base">
                <a:spcBef>
                  <a:spcPct val="0"/>
                </a:spcBef>
                <a:spcAft>
                  <a:spcPct val="0"/>
                </a:spcAft>
              </a:pPr>
              <a:t>‹#›</a:t>
            </a:fld>
            <a:endParaRPr lang="en-GB" altLang="en-US" smtClean="0">
              <a:solidFill>
                <a:srgbClr val="FFFFFF"/>
              </a:solidFill>
            </a:endParaRPr>
          </a:p>
        </p:txBody>
      </p:sp>
      <p:sp>
        <p:nvSpPr>
          <p:cNvPr id="4139" name="Rectangle 43">
            <a:extLst>
              <a:ext uri="{FF2B5EF4-FFF2-40B4-BE49-F238E27FC236}">
                <a16:creationId xmlns:a16="http://schemas.microsoft.com/office/drawing/2014/main" xmlns="" id="{540833B5-7BFD-4ACD-B9FA-18E15DC58EB9}"/>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2677087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0ACED-BF21-4A26-AE97-403DDA84DC8A}" type="datetime1">
              <a:rPr lang="en-GB" smtClean="0">
                <a:solidFill>
                  <a:prstClr val="black">
                    <a:tint val="75000"/>
                  </a:prstClr>
                </a:solidFill>
              </a:rPr>
              <a:pPr/>
              <a:t>22/05/2018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0350B-16CD-405C-B586-8798753C305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21930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google.co.uk/url?sa=i&amp;rct=j&amp;q=&amp;esrc=s&amp;source=images&amp;cd=&amp;cad=rja&amp;uact=8&amp;ved=0ahUKEwj13bmby-rUAhXMzRoKHTuRAZEQjRwIBw&amp;url=https://www.webceo.com/blog/what-could-the-google-twitter-real-time-search-algo-do-to-your-brand/&amp;psig=AFQjCNHrpK3mCwt5gY84y2TSpaqIvYnNmQ&amp;ust=149908452208779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hyperlink" Target="mailto:swann@kent.gov.uk" TargetMode="Externa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comments" Target="../comments/commen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hyperlink" Target="http://www.youtube.com/watch?v=TV775Dv3h6k" TargetMode="Externa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20888"/>
          </a:xfrm>
        </p:spPr>
        <p:txBody>
          <a:bodyPr>
            <a:normAutofit fontScale="90000"/>
          </a:bodyPr>
          <a:lstStyle/>
          <a:p>
            <a:pPr algn="ctr"/>
            <a:r>
              <a:rPr lang="en-GB" sz="4400" dirty="0" smtClean="0">
                <a:solidFill>
                  <a:schemeClr val="bg1"/>
                </a:solidFill>
                <a:latin typeface="Cambria" panose="02040503050406030204" pitchFamily="18" charset="0"/>
              </a:rPr>
              <a:t>BSCB Annual Conference</a:t>
            </a:r>
            <a:br>
              <a:rPr lang="en-GB" sz="4400" dirty="0" smtClean="0">
                <a:solidFill>
                  <a:schemeClr val="bg1"/>
                </a:solidFill>
                <a:latin typeface="Cambria" panose="02040503050406030204" pitchFamily="18" charset="0"/>
              </a:rPr>
            </a:br>
            <a:r>
              <a:rPr lang="en-GB" sz="4400" dirty="0" smtClean="0">
                <a:solidFill>
                  <a:schemeClr val="bg1"/>
                </a:solidFill>
                <a:latin typeface="Cambria" panose="02040503050406030204" pitchFamily="18" charset="0"/>
              </a:rPr>
              <a:t/>
            </a:r>
            <a:br>
              <a:rPr lang="en-GB" sz="4400" dirty="0" smtClean="0">
                <a:solidFill>
                  <a:schemeClr val="bg1"/>
                </a:solidFill>
                <a:latin typeface="Cambria" panose="02040503050406030204" pitchFamily="18" charset="0"/>
              </a:rPr>
            </a:br>
            <a:r>
              <a:rPr lang="en-GB" sz="4000" dirty="0" smtClean="0">
                <a:solidFill>
                  <a:schemeClr val="bg1"/>
                </a:solidFill>
                <a:latin typeface="Cambria" panose="02040503050406030204" pitchFamily="18" charset="0"/>
              </a:rPr>
              <a:t>Violence Within </a:t>
            </a:r>
            <a:r>
              <a:rPr lang="en-GB" sz="4000" dirty="0" err="1" smtClean="0">
                <a:solidFill>
                  <a:schemeClr val="bg1"/>
                </a:solidFill>
                <a:latin typeface="Cambria" panose="02040503050406030204" pitchFamily="18" charset="0"/>
              </a:rPr>
              <a:t>Familes</a:t>
            </a:r>
            <a:r>
              <a:rPr lang="en-GB" sz="4000" dirty="0" smtClean="0">
                <a:solidFill>
                  <a:schemeClr val="bg1"/>
                </a:solidFill>
                <a:latin typeface="Cambria" panose="02040503050406030204" pitchFamily="18" charset="0"/>
              </a:rPr>
              <a:t>: What can Bristol do to break the cycle of abuse?</a:t>
            </a:r>
            <a:endParaRPr lang="en-GB" sz="40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2780928"/>
            <a:ext cx="9144000" cy="3164984"/>
          </a:xfrm>
        </p:spPr>
        <p:txBody>
          <a:bodyPr>
            <a:normAutofit lnSpcReduction="10000"/>
          </a:bodyPr>
          <a:lstStyle/>
          <a:p>
            <a:pPr marL="0" indent="0" algn="ctr">
              <a:buNone/>
            </a:pPr>
            <a:r>
              <a:rPr lang="en-GB" dirty="0" smtClean="0">
                <a:solidFill>
                  <a:schemeClr val="bg1"/>
                </a:solidFill>
                <a:latin typeface="Calibri" panose="020F0502020204030204" pitchFamily="34" charset="0"/>
                <a:cs typeface="Calibri" panose="020F0502020204030204" pitchFamily="34" charset="0"/>
              </a:rPr>
              <a:t>Wednesday 23</a:t>
            </a:r>
            <a:r>
              <a:rPr lang="en-GB" baseline="30000" dirty="0" smtClean="0">
                <a:solidFill>
                  <a:schemeClr val="bg1"/>
                </a:solidFill>
                <a:latin typeface="Calibri" panose="020F0502020204030204" pitchFamily="34" charset="0"/>
                <a:cs typeface="Calibri" panose="020F0502020204030204" pitchFamily="34" charset="0"/>
              </a:rPr>
              <a:t>rd</a:t>
            </a:r>
            <a:r>
              <a:rPr lang="en-GB" dirty="0" smtClean="0">
                <a:solidFill>
                  <a:schemeClr val="bg1"/>
                </a:solidFill>
                <a:latin typeface="Calibri" panose="020F0502020204030204" pitchFamily="34" charset="0"/>
                <a:cs typeface="Calibri" panose="020F0502020204030204" pitchFamily="34" charset="0"/>
              </a:rPr>
              <a:t> May</a:t>
            </a:r>
            <a:r>
              <a:rPr lang="en-GB" dirty="0" smtClean="0">
                <a:solidFill>
                  <a:schemeClr val="bg1"/>
                </a:solidFill>
                <a:latin typeface="Calibri" panose="020F0502020204030204" pitchFamily="34" charset="0"/>
                <a:cs typeface="Calibri" panose="020F0502020204030204" pitchFamily="34" charset="0"/>
              </a:rPr>
              <a:t> </a:t>
            </a:r>
            <a:r>
              <a:rPr lang="en-GB" dirty="0" smtClean="0">
                <a:solidFill>
                  <a:schemeClr val="bg1"/>
                </a:solidFill>
                <a:latin typeface="Calibri" panose="020F0502020204030204" pitchFamily="34" charset="0"/>
                <a:cs typeface="Calibri" panose="020F0502020204030204" pitchFamily="34" charset="0"/>
              </a:rPr>
              <a:t>2018</a:t>
            </a:r>
          </a:p>
          <a:p>
            <a:pPr marL="0" indent="0">
              <a:buNone/>
            </a:pPr>
            <a:endParaRPr lang="en-GB" dirty="0" smtClean="0">
              <a:solidFill>
                <a:schemeClr val="bg1"/>
              </a:solidFill>
              <a:latin typeface="Calibri" panose="020F0502020204030204" pitchFamily="34" charset="0"/>
              <a:cs typeface="Calibri" panose="020F0502020204030204" pitchFamily="34" charset="0"/>
            </a:endParaRPr>
          </a:p>
          <a:p>
            <a:pPr marL="0" indent="0">
              <a:buNone/>
            </a:pPr>
            <a:r>
              <a:rPr lang="en-GB" dirty="0" err="1" smtClean="0">
                <a:solidFill>
                  <a:schemeClr val="bg1"/>
                </a:solidFill>
                <a:latin typeface="Calibri" panose="020F0502020204030204" pitchFamily="34" charset="0"/>
                <a:cs typeface="Calibri" panose="020F0502020204030204" pitchFamily="34" charset="0"/>
              </a:rPr>
              <a:t>Wifi</a:t>
            </a:r>
            <a:r>
              <a:rPr lang="en-GB" dirty="0" smtClean="0">
                <a:solidFill>
                  <a:schemeClr val="bg1"/>
                </a:solidFill>
                <a:latin typeface="Calibri" panose="020F0502020204030204" pitchFamily="34" charset="0"/>
                <a:cs typeface="Calibri" panose="020F0502020204030204" pitchFamily="34" charset="0"/>
              </a:rPr>
              <a:t> network: </a:t>
            </a:r>
            <a:r>
              <a:rPr lang="en-GB" dirty="0" err="1" smtClean="0">
                <a:solidFill>
                  <a:schemeClr val="bg1"/>
                </a:solidFill>
                <a:latin typeface="Calibri" panose="020F0502020204030204" pitchFamily="34" charset="0"/>
                <a:cs typeface="Calibri" panose="020F0502020204030204" pitchFamily="34" charset="0"/>
              </a:rPr>
              <a:t>Bguest</a:t>
            </a:r>
            <a:r>
              <a:rPr lang="en-GB" dirty="0" smtClean="0">
                <a:solidFill>
                  <a:schemeClr val="bg1"/>
                </a:solidFill>
                <a:latin typeface="Calibri" panose="020F0502020204030204" pitchFamily="34" charset="0"/>
                <a:cs typeface="Calibri" panose="020F0502020204030204" pitchFamily="34" charset="0"/>
              </a:rPr>
              <a:t>			@</a:t>
            </a:r>
            <a:r>
              <a:rPr lang="en-GB" dirty="0" err="1" smtClean="0">
                <a:solidFill>
                  <a:schemeClr val="bg1"/>
                </a:solidFill>
                <a:latin typeface="Calibri" panose="020F0502020204030204" pitchFamily="34" charset="0"/>
                <a:cs typeface="Calibri" panose="020F0502020204030204" pitchFamily="34" charset="0"/>
              </a:rPr>
              <a:t>BristolLSCB</a:t>
            </a:r>
            <a:endParaRPr lang="en-GB" dirty="0" smtClean="0">
              <a:solidFill>
                <a:schemeClr val="bg1"/>
              </a:solidFill>
              <a:latin typeface="Calibri" panose="020F0502020204030204" pitchFamily="34" charset="0"/>
              <a:cs typeface="Calibri" panose="020F0502020204030204" pitchFamily="34" charset="0"/>
            </a:endParaRPr>
          </a:p>
          <a:p>
            <a:pPr marL="0" indent="0">
              <a:buNone/>
            </a:pPr>
            <a:r>
              <a:rPr lang="en-GB" dirty="0" smtClean="0">
                <a:solidFill>
                  <a:schemeClr val="bg1"/>
                </a:solidFill>
                <a:latin typeface="Calibri" panose="020F0502020204030204" pitchFamily="34" charset="0"/>
                <a:cs typeface="Calibri" panose="020F0502020204030204" pitchFamily="34" charset="0"/>
              </a:rPr>
              <a:t>User:  guest					#BSCBConf2018</a:t>
            </a:r>
          </a:p>
          <a:p>
            <a:pPr marL="0" indent="0">
              <a:buNone/>
            </a:pPr>
            <a:r>
              <a:rPr lang="en-GB" dirty="0" smtClean="0">
                <a:solidFill>
                  <a:schemeClr val="bg1"/>
                </a:solidFill>
                <a:latin typeface="Calibri" panose="020F0502020204030204" pitchFamily="34" charset="0"/>
                <a:cs typeface="Calibri" panose="020F0502020204030204" pitchFamily="34" charset="0"/>
              </a:rPr>
              <a:t>Password: </a:t>
            </a:r>
            <a:r>
              <a:rPr lang="en-GB" dirty="0" err="1" smtClean="0">
                <a:solidFill>
                  <a:schemeClr val="bg1"/>
                </a:solidFill>
                <a:latin typeface="Calibri" panose="020F0502020204030204" pitchFamily="34" charset="0"/>
                <a:cs typeface="Calibri" panose="020F0502020204030204" pitchFamily="34" charset="0"/>
              </a:rPr>
              <a:t>bristol</a:t>
            </a:r>
            <a:endParaRPr lang="en-GB"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a:p>
            <a:pPr marL="0" indent="0">
              <a:buNone/>
            </a:pPr>
            <a:r>
              <a:rPr lang="en-GB" dirty="0" smtClean="0">
                <a:solidFill>
                  <a:schemeClr val="bg1"/>
                </a:solidFill>
                <a:latin typeface="Calibri" panose="020F0502020204030204" pitchFamily="34" charset="0"/>
                <a:cs typeface="Calibri" panose="020F0502020204030204" pitchFamily="34" charset="0"/>
              </a:rPr>
              <a:t>www.bristolsafeguarding.org</a:t>
            </a:r>
            <a:endParaRPr lang="en-GB" dirty="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6"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606" y="5777880"/>
            <a:ext cx="393839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 result for twitt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3501008"/>
            <a:ext cx="1065159" cy="106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97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Stalking is…</a:t>
            </a:r>
            <a:endParaRPr lang="en-GB" dirty="0"/>
          </a:p>
        </p:txBody>
      </p:sp>
      <p:sp>
        <p:nvSpPr>
          <p:cNvPr id="3" name="Content Placeholder 2"/>
          <p:cNvSpPr>
            <a:spLocks noGrp="1"/>
          </p:cNvSpPr>
          <p:nvPr>
            <p:ph idx="1"/>
          </p:nvPr>
        </p:nvSpPr>
        <p:spPr/>
        <p:txBody>
          <a:bodyPr/>
          <a:lstStyle/>
          <a:p>
            <a:pPr fontAlgn="base"/>
            <a:r>
              <a:rPr lang="en-GB" b="0" i="0" u="none" strike="noStrike" dirty="0" smtClean="0">
                <a:solidFill>
                  <a:srgbClr val="146FFD"/>
                </a:solidFill>
                <a:effectLst/>
                <a:latin typeface="Arial"/>
              </a:rPr>
              <a:t>Pattern of </a:t>
            </a:r>
            <a:r>
              <a:rPr lang="en-GB" b="1" i="1" u="none" strike="noStrike" dirty="0" smtClean="0">
                <a:solidFill>
                  <a:srgbClr val="146FFD"/>
                </a:solidFill>
                <a:effectLst/>
                <a:latin typeface="Arial"/>
              </a:rPr>
              <a:t>unwanted, persistent, fixated and obsessive </a:t>
            </a:r>
            <a:r>
              <a:rPr lang="en-GB" b="0" i="0" u="none" strike="noStrike" dirty="0" smtClean="0">
                <a:solidFill>
                  <a:srgbClr val="146FFD"/>
                </a:solidFill>
                <a:effectLst/>
                <a:latin typeface="Arial"/>
              </a:rPr>
              <a:t>behaviour that is intrusive and causes the victim fear of violence, serious alarm or distress</a:t>
            </a:r>
          </a:p>
          <a:p>
            <a:pPr fontAlgn="base"/>
            <a:endParaRPr lang="en-GB" dirty="0">
              <a:solidFill>
                <a:srgbClr val="146FFD"/>
              </a:solidFill>
              <a:latin typeface="Arial"/>
            </a:endParaRPr>
          </a:p>
          <a:p>
            <a:pPr lvl="0" fontAlgn="base">
              <a:buFont typeface="Arial"/>
              <a:buChar char="•"/>
            </a:pPr>
            <a:r>
              <a:rPr lang="en-GB" dirty="0">
                <a:solidFill>
                  <a:srgbClr val="808285"/>
                </a:solidFill>
                <a:latin typeface="Arial"/>
              </a:rPr>
              <a:t>No legal or statutory </a:t>
            </a:r>
            <a:r>
              <a:rPr lang="en-GB" dirty="0" smtClean="0">
                <a:solidFill>
                  <a:srgbClr val="808285"/>
                </a:solidFill>
                <a:latin typeface="Arial"/>
              </a:rPr>
              <a:t>definition of stalking beyond aggravated harassment – </a:t>
            </a:r>
            <a:r>
              <a:rPr lang="en-GB" dirty="0">
                <a:solidFill>
                  <a:srgbClr val="808285"/>
                </a:solidFill>
                <a:latin typeface="Arial"/>
              </a:rPr>
              <a:t>able to reflect bespoke patterns of behaviours</a:t>
            </a:r>
            <a:r>
              <a:rPr lang="en-US" dirty="0">
                <a:solidFill>
                  <a:srgbClr val="000000"/>
                </a:solidFill>
                <a:latin typeface="Arial"/>
              </a:rPr>
              <a:t>​</a:t>
            </a:r>
          </a:p>
          <a:p>
            <a:pPr marL="0" lvl="0" indent="0" fontAlgn="base">
              <a:buNone/>
            </a:pPr>
            <a:endParaRPr lang="en-GB" dirty="0">
              <a:solidFill>
                <a:srgbClr val="000000"/>
              </a:solidFill>
              <a:latin typeface="Arial"/>
            </a:endParaRPr>
          </a:p>
          <a:p>
            <a:pPr fontAlgn="base"/>
            <a:endParaRPr lang="en-US" b="0" i="0" u="none" strike="noStrike" dirty="0" smtClean="0">
              <a:solidFill>
                <a:srgbClr val="000000"/>
              </a:solidFill>
              <a:effectLst/>
              <a:latin typeface="Arial"/>
            </a:endParaRPr>
          </a:p>
          <a:p>
            <a:endParaRPr lang="en-GB" dirty="0"/>
          </a:p>
        </p:txBody>
      </p:sp>
    </p:spTree>
    <p:extLst>
      <p:ext uri="{BB962C8B-B14F-4D97-AF65-F5344CB8AC3E}">
        <p14:creationId xmlns:p14="http://schemas.microsoft.com/office/powerpoint/2010/main" val="160180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prstClr val="black"/>
                </a:solidFill>
              </a:rPr>
              <a:t>Differences – Stalking and Harassment</a:t>
            </a:r>
            <a:endParaRPr lang="en-GB" dirty="0"/>
          </a:p>
        </p:txBody>
      </p:sp>
      <p:sp>
        <p:nvSpPr>
          <p:cNvPr id="5" name="Text Placeholder 4"/>
          <p:cNvSpPr>
            <a:spLocks noGrp="1"/>
          </p:cNvSpPr>
          <p:nvPr>
            <p:ph type="body" idx="1"/>
          </p:nvPr>
        </p:nvSpPr>
        <p:spPr/>
        <p:txBody>
          <a:bodyPr/>
          <a:lstStyle/>
          <a:p>
            <a:r>
              <a:rPr lang="en-GB" dirty="0" smtClean="0"/>
              <a:t>Harassment</a:t>
            </a:r>
            <a:endParaRPr lang="en-GB" dirty="0"/>
          </a:p>
        </p:txBody>
      </p:sp>
      <p:sp>
        <p:nvSpPr>
          <p:cNvPr id="6" name="Content Placeholder 5"/>
          <p:cNvSpPr>
            <a:spLocks noGrp="1"/>
          </p:cNvSpPr>
          <p:nvPr>
            <p:ph sz="half" idx="2"/>
          </p:nvPr>
        </p:nvSpPr>
        <p:spPr>
          <a:xfrm>
            <a:off x="457200" y="2174874"/>
            <a:ext cx="4040188" cy="4278461"/>
          </a:xfrm>
        </p:spPr>
        <p:txBody>
          <a:bodyPr/>
          <a:lstStyle/>
          <a:p>
            <a:pPr marL="0" indent="0">
              <a:buNone/>
            </a:pPr>
            <a:r>
              <a:rPr lang="en-GB" dirty="0" smtClean="0"/>
              <a:t>Unwanted contact causing alarm or distress, can include:</a:t>
            </a:r>
          </a:p>
          <a:p>
            <a:r>
              <a:rPr lang="en-GB" dirty="0" smtClean="0"/>
              <a:t>Bullying</a:t>
            </a:r>
          </a:p>
          <a:p>
            <a:r>
              <a:rPr lang="en-GB" dirty="0" smtClean="0"/>
              <a:t>Antisocial behaviour</a:t>
            </a:r>
          </a:p>
          <a:p>
            <a:r>
              <a:rPr lang="en-GB" dirty="0" smtClean="0"/>
              <a:t>Cyber bullying</a:t>
            </a:r>
          </a:p>
          <a:p>
            <a:r>
              <a:rPr lang="en-GB" dirty="0" smtClean="0"/>
              <a:t>Sending abusive texts</a:t>
            </a:r>
          </a:p>
          <a:p>
            <a:r>
              <a:rPr lang="en-GB" dirty="0" smtClean="0"/>
              <a:t>Sending unwanted gifts</a:t>
            </a:r>
          </a:p>
          <a:p>
            <a:pPr marL="0" indent="0">
              <a:buNone/>
            </a:pPr>
            <a:r>
              <a:rPr lang="en-GB" i="1" dirty="0" smtClean="0">
                <a:solidFill>
                  <a:schemeClr val="accent1"/>
                </a:solidFill>
              </a:rPr>
              <a:t>If the pattern indicates fixation and/or  obsession then consider it as stalking</a:t>
            </a:r>
            <a:endParaRPr lang="en-GB" i="1" dirty="0">
              <a:solidFill>
                <a:schemeClr val="accent1"/>
              </a:solidFill>
            </a:endParaRPr>
          </a:p>
        </p:txBody>
      </p:sp>
      <p:sp>
        <p:nvSpPr>
          <p:cNvPr id="7" name="Text Placeholder 6"/>
          <p:cNvSpPr>
            <a:spLocks noGrp="1"/>
          </p:cNvSpPr>
          <p:nvPr>
            <p:ph type="body" sz="quarter" idx="3"/>
          </p:nvPr>
        </p:nvSpPr>
        <p:spPr/>
        <p:txBody>
          <a:bodyPr/>
          <a:lstStyle/>
          <a:p>
            <a:r>
              <a:rPr lang="en-GB" dirty="0" smtClean="0"/>
              <a:t>Stalking</a:t>
            </a:r>
            <a:endParaRPr lang="en-GB" dirty="0"/>
          </a:p>
        </p:txBody>
      </p:sp>
      <p:sp>
        <p:nvSpPr>
          <p:cNvPr id="8" name="Content Placeholder 7"/>
          <p:cNvSpPr>
            <a:spLocks noGrp="1"/>
          </p:cNvSpPr>
          <p:nvPr>
            <p:ph sz="quarter" idx="4"/>
          </p:nvPr>
        </p:nvSpPr>
        <p:spPr>
          <a:xfrm>
            <a:off x="4645025" y="2174874"/>
            <a:ext cx="4041775" cy="4278461"/>
          </a:xfrm>
        </p:spPr>
        <p:txBody>
          <a:bodyPr>
            <a:normAutofit lnSpcReduction="10000"/>
          </a:bodyPr>
          <a:lstStyle/>
          <a:p>
            <a:pPr marL="0" indent="0">
              <a:buNone/>
            </a:pPr>
            <a:r>
              <a:rPr lang="en-GB" dirty="0" smtClean="0"/>
              <a:t>Aggravated harassment, that causes alarm, distress </a:t>
            </a:r>
            <a:r>
              <a:rPr lang="en-GB" i="1" dirty="0" smtClean="0"/>
              <a:t>and</a:t>
            </a:r>
            <a:r>
              <a:rPr lang="en-GB" dirty="0" smtClean="0"/>
              <a:t> fear of violence </a:t>
            </a:r>
          </a:p>
          <a:p>
            <a:r>
              <a:rPr lang="en-GB" dirty="0" smtClean="0"/>
              <a:t>Being followed persistently </a:t>
            </a:r>
          </a:p>
          <a:p>
            <a:r>
              <a:rPr lang="en-GB" dirty="0" smtClean="0"/>
              <a:t>Repeatedly turning up uninvited or loitering</a:t>
            </a:r>
          </a:p>
          <a:p>
            <a:r>
              <a:rPr lang="en-GB" dirty="0" smtClean="0"/>
              <a:t>Monitoring someone’s activity (e.g. social media)</a:t>
            </a:r>
          </a:p>
          <a:p>
            <a:r>
              <a:rPr lang="en-GB" dirty="0" smtClean="0"/>
              <a:t>Identity theft</a:t>
            </a:r>
          </a:p>
          <a:p>
            <a:r>
              <a:rPr lang="en-GB" dirty="0" smtClean="0"/>
              <a:t>Watching or spying </a:t>
            </a:r>
          </a:p>
          <a:p>
            <a:r>
              <a:rPr lang="en-GB" dirty="0" smtClean="0"/>
              <a:t>Interfering with property</a:t>
            </a:r>
            <a:endParaRPr lang="en-GB" dirty="0"/>
          </a:p>
        </p:txBody>
      </p:sp>
    </p:spTree>
    <p:extLst>
      <p:ext uri="{BB962C8B-B14F-4D97-AF65-F5344CB8AC3E}">
        <p14:creationId xmlns:p14="http://schemas.microsoft.com/office/powerpoint/2010/main" val="335579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Coercive Control or Stalking</a:t>
            </a:r>
            <a:endParaRPr lang="en-GB" dirty="0"/>
          </a:p>
        </p:txBody>
      </p:sp>
      <p:sp>
        <p:nvSpPr>
          <p:cNvPr id="8" name="Content Placeholder 7"/>
          <p:cNvSpPr>
            <a:spLocks noGrp="1"/>
          </p:cNvSpPr>
          <p:nvPr>
            <p:ph idx="1"/>
          </p:nvPr>
        </p:nvSpPr>
        <p:spPr>
          <a:xfrm>
            <a:off x="457200" y="1600200"/>
            <a:ext cx="8229600" cy="4781128"/>
          </a:xfrm>
        </p:spPr>
        <p:txBody>
          <a:bodyPr>
            <a:normAutofit fontScale="62500" lnSpcReduction="20000"/>
          </a:bodyPr>
          <a:lstStyle/>
          <a:p>
            <a:pPr fontAlgn="base">
              <a:buFont typeface="Arial"/>
              <a:buChar char="•"/>
            </a:pPr>
            <a:endParaRPr lang="en-GB" b="0" i="0" u="none" strike="noStrike" dirty="0" smtClean="0">
              <a:solidFill>
                <a:srgbClr val="808285"/>
              </a:solidFill>
              <a:effectLst/>
              <a:latin typeface="Arial"/>
            </a:endParaRPr>
          </a:p>
          <a:p>
            <a:pPr fontAlgn="base">
              <a:buFont typeface="Arial"/>
              <a:buChar char="•"/>
            </a:pPr>
            <a:r>
              <a:rPr lang="en-GB" sz="3400" b="0" i="0" u="none" strike="noStrike" dirty="0" smtClean="0">
                <a:solidFill>
                  <a:srgbClr val="808285"/>
                </a:solidFill>
                <a:effectLst/>
                <a:latin typeface="Arial"/>
              </a:rPr>
              <a:t>Pursuing stalking convictions may not be suitable for cases where we see on/off relationships (R v Widows 2011)</a:t>
            </a:r>
            <a:r>
              <a:rPr lang="en-US" sz="3400" b="0" i="0" u="none" strike="noStrike" dirty="0" smtClean="0">
                <a:solidFill>
                  <a:srgbClr val="000000"/>
                </a:solidFill>
                <a:effectLst/>
                <a:latin typeface="Arial"/>
              </a:rPr>
              <a:t>​</a:t>
            </a:r>
          </a:p>
          <a:p>
            <a:pPr fontAlgn="base">
              <a:buFont typeface="Arial"/>
              <a:buChar char="•"/>
            </a:pPr>
            <a:r>
              <a:rPr lang="en-GB" sz="3400" b="0" i="0" u="none" strike="noStrike" dirty="0" smtClean="0">
                <a:solidFill>
                  <a:srgbClr val="808285"/>
                </a:solidFill>
                <a:effectLst/>
                <a:latin typeface="Arial"/>
              </a:rPr>
              <a:t>Led, in part, to the development of coercive control legislation which recognises the </a:t>
            </a:r>
            <a:r>
              <a:rPr lang="en-GB" sz="3400" b="1" i="0" u="none" strike="noStrike" dirty="0" smtClean="0">
                <a:solidFill>
                  <a:srgbClr val="808285"/>
                </a:solidFill>
                <a:effectLst/>
                <a:latin typeface="Arial"/>
              </a:rPr>
              <a:t>impact</a:t>
            </a:r>
            <a:r>
              <a:rPr lang="en-GB" sz="3400" b="0" i="0" u="none" strike="noStrike" dirty="0" smtClean="0">
                <a:solidFill>
                  <a:srgbClr val="808285"/>
                </a:solidFill>
                <a:effectLst/>
                <a:latin typeface="Arial"/>
              </a:rPr>
              <a:t> of abusive </a:t>
            </a:r>
            <a:r>
              <a:rPr lang="en-GB" sz="3400" b="1" i="0" u="none" strike="noStrike" dirty="0" smtClean="0">
                <a:solidFill>
                  <a:srgbClr val="808285"/>
                </a:solidFill>
                <a:effectLst/>
                <a:latin typeface="Arial"/>
              </a:rPr>
              <a:t>patterns</a:t>
            </a:r>
            <a:r>
              <a:rPr lang="en-GB" sz="3400" b="0" i="0" u="none" strike="noStrike" dirty="0" smtClean="0">
                <a:solidFill>
                  <a:srgbClr val="808285"/>
                </a:solidFill>
                <a:effectLst/>
                <a:latin typeface="Arial"/>
              </a:rPr>
              <a:t> of behaviour within relationships</a:t>
            </a:r>
            <a:r>
              <a:rPr lang="en-US" sz="3400" b="0" i="0" u="none" strike="noStrike" dirty="0" smtClean="0">
                <a:solidFill>
                  <a:srgbClr val="000000"/>
                </a:solidFill>
                <a:effectLst/>
                <a:latin typeface="Arial"/>
              </a:rPr>
              <a:t>​</a:t>
            </a:r>
          </a:p>
          <a:p>
            <a:pPr fontAlgn="base">
              <a:buFont typeface="Arial"/>
              <a:buChar char="•"/>
            </a:pPr>
            <a:r>
              <a:rPr lang="en-GB" sz="3400" b="0" i="0" u="none" strike="noStrike" dirty="0" smtClean="0">
                <a:solidFill>
                  <a:srgbClr val="808285"/>
                </a:solidFill>
                <a:effectLst/>
                <a:latin typeface="Arial"/>
              </a:rPr>
              <a:t>If there is a separation then stalking can occur in the context of the perpetrator trying to coercively ensure the victim returns to the relationship</a:t>
            </a:r>
            <a:r>
              <a:rPr lang="en-US" sz="3400" b="0" i="0" u="none" strike="noStrike" dirty="0" smtClean="0">
                <a:solidFill>
                  <a:srgbClr val="000000"/>
                </a:solidFill>
                <a:effectLst/>
                <a:latin typeface="Arial"/>
              </a:rPr>
              <a:t>​</a:t>
            </a:r>
          </a:p>
          <a:p>
            <a:pPr fontAlgn="base">
              <a:buFont typeface="Arial"/>
              <a:buChar char="•"/>
            </a:pPr>
            <a:r>
              <a:rPr lang="en-GB" sz="3400" b="0" i="0" u="none" strike="noStrike" dirty="0" smtClean="0">
                <a:solidFill>
                  <a:srgbClr val="808285"/>
                </a:solidFill>
                <a:effectLst/>
                <a:latin typeface="Arial"/>
              </a:rPr>
              <a:t>The two pieces of legislation can dovetail and the offence of coercive control can run alongside other offences </a:t>
            </a:r>
          </a:p>
          <a:p>
            <a:pPr fontAlgn="base">
              <a:buFont typeface="Arial"/>
              <a:buChar char="•"/>
            </a:pPr>
            <a:r>
              <a:rPr lang="en-GB" sz="3400" b="0" i="0" u="none" strike="noStrike" dirty="0" smtClean="0">
                <a:solidFill>
                  <a:srgbClr val="808285"/>
                </a:solidFill>
                <a:effectLst/>
                <a:latin typeface="Arial"/>
              </a:rPr>
              <a:t>We </a:t>
            </a:r>
            <a:r>
              <a:rPr lang="en-GB" sz="3400" b="1" i="1" u="none" strike="noStrike" dirty="0" smtClean="0">
                <a:solidFill>
                  <a:srgbClr val="808285"/>
                </a:solidFill>
                <a:effectLst/>
                <a:latin typeface="Arial"/>
              </a:rPr>
              <a:t>can</a:t>
            </a:r>
            <a:r>
              <a:rPr lang="en-GB" sz="3400" b="0" i="0" u="none" strike="noStrike" dirty="0" smtClean="0">
                <a:solidFill>
                  <a:srgbClr val="808285"/>
                </a:solidFill>
                <a:effectLst/>
                <a:latin typeface="Arial"/>
              </a:rPr>
              <a:t> seek stalking convictions once a relationship ends (post-separation abuse) in addition to a conviction for coercive control that occurred during it</a:t>
            </a:r>
            <a:r>
              <a:rPr lang="en-US" sz="3400" b="0" i="0" u="none" strike="noStrike" dirty="0" smtClean="0">
                <a:solidFill>
                  <a:srgbClr val="000000"/>
                </a:solidFill>
                <a:effectLst/>
                <a:latin typeface="Arial"/>
              </a:rPr>
              <a:t>​</a:t>
            </a:r>
          </a:p>
          <a:p>
            <a:endParaRPr lang="en-GB" dirty="0"/>
          </a:p>
        </p:txBody>
      </p:sp>
    </p:spTree>
    <p:extLst>
      <p:ext uri="{BB962C8B-B14F-4D97-AF65-F5344CB8AC3E}">
        <p14:creationId xmlns:p14="http://schemas.microsoft.com/office/powerpoint/2010/main" val="56362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Stalking and Mental Health</a:t>
            </a:r>
            <a:endParaRPr lang="en-GB" dirty="0"/>
          </a:p>
        </p:txBody>
      </p:sp>
      <p:sp>
        <p:nvSpPr>
          <p:cNvPr id="3" name="Content Placeholder 2"/>
          <p:cNvSpPr>
            <a:spLocks noGrp="1"/>
          </p:cNvSpPr>
          <p:nvPr>
            <p:ph idx="1"/>
          </p:nvPr>
        </p:nvSpPr>
        <p:spPr/>
        <p:txBody>
          <a:bodyPr>
            <a:normAutofit fontScale="77500" lnSpcReduction="20000"/>
          </a:bodyPr>
          <a:lstStyle/>
          <a:p>
            <a:pPr fontAlgn="base">
              <a:buFont typeface="Arial"/>
              <a:buChar char="•"/>
            </a:pPr>
            <a:r>
              <a:rPr lang="en-GB" b="0" i="0" u="none" strike="noStrike" dirty="0" smtClean="0">
                <a:solidFill>
                  <a:srgbClr val="808285"/>
                </a:solidFill>
                <a:effectLst/>
                <a:latin typeface="Arial"/>
              </a:rPr>
              <a:t>Stalking is a behaviour </a:t>
            </a:r>
            <a:r>
              <a:rPr lang="en-GB" b="0" i="1" u="none" strike="noStrike" dirty="0" smtClean="0">
                <a:solidFill>
                  <a:srgbClr val="808285"/>
                </a:solidFill>
                <a:effectLst/>
                <a:latin typeface="Arial"/>
              </a:rPr>
              <a:t>not</a:t>
            </a:r>
            <a:r>
              <a:rPr lang="en-GB" b="0" i="0" u="none" strike="noStrike" dirty="0" smtClean="0">
                <a:solidFill>
                  <a:srgbClr val="808285"/>
                </a:solidFill>
                <a:effectLst/>
                <a:latin typeface="Arial"/>
              </a:rPr>
              <a:t> a mental disorder</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Where mental disorder does play a role in stalking, the symptoms/ impact of it will vary, </a:t>
            </a:r>
            <a:r>
              <a:rPr lang="en-GB" b="0" i="0" u="none" strike="noStrike" dirty="0" smtClean="0">
                <a:solidFill>
                  <a:srgbClr val="146FFD"/>
                </a:solidFill>
                <a:effectLst/>
                <a:latin typeface="Arial"/>
              </a:rPr>
              <a:t>diagnosis, treatment will be complex and take time</a:t>
            </a:r>
            <a:r>
              <a:rPr lang="en-GB" b="0" i="0" u="none" strike="noStrike" dirty="0" smtClean="0">
                <a:solidFill>
                  <a:srgbClr val="808285"/>
                </a:solidFill>
                <a:effectLst/>
                <a:latin typeface="Arial"/>
              </a:rPr>
              <a:t> </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In a small minority of stalking cases where there behaviour is directly linked to psychosis there can be successful medical treatment – </a:t>
            </a:r>
            <a:r>
              <a:rPr lang="en-GB" b="0" i="0" u="none" strike="noStrike" dirty="0" smtClean="0">
                <a:solidFill>
                  <a:srgbClr val="146FFD"/>
                </a:solidFill>
                <a:effectLst/>
                <a:latin typeface="Arial"/>
              </a:rPr>
              <a:t>the behaviour/risks will still need to be monitored and managed </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Most stalkers </a:t>
            </a:r>
            <a:r>
              <a:rPr lang="en-GB" b="0" i="0" u="none" strike="noStrike" dirty="0" smtClean="0">
                <a:solidFill>
                  <a:srgbClr val="146FFD"/>
                </a:solidFill>
                <a:effectLst/>
                <a:latin typeface="Arial"/>
              </a:rPr>
              <a:t>don’t suffer from a mental disorder that results in stalking</a:t>
            </a:r>
            <a:r>
              <a:rPr lang="en-GB" b="0" i="0" u="none" strike="noStrike" dirty="0" smtClean="0">
                <a:solidFill>
                  <a:srgbClr val="808285"/>
                </a:solidFill>
                <a:effectLst/>
                <a:latin typeface="Arial"/>
              </a:rPr>
              <a:t> – they will present with either fixed beliefs/attitudes, or lack social skills and the stalking is a strategy that replaces socially acceptable behaviour</a:t>
            </a:r>
            <a:r>
              <a:rPr lang="en-US" b="0" i="0" u="none" strike="noStrike" dirty="0" smtClean="0">
                <a:solidFill>
                  <a:srgbClr val="000000"/>
                </a:solidFill>
                <a:effectLst/>
                <a:latin typeface="Arial"/>
              </a:rPr>
              <a:t>​</a:t>
            </a:r>
          </a:p>
          <a:p>
            <a:endParaRPr lang="en-GB" dirty="0"/>
          </a:p>
        </p:txBody>
      </p:sp>
    </p:spTree>
    <p:extLst>
      <p:ext uri="{BB962C8B-B14F-4D97-AF65-F5344CB8AC3E}">
        <p14:creationId xmlns:p14="http://schemas.microsoft.com/office/powerpoint/2010/main" val="368446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a good response to stalking look like?</a:t>
            </a:r>
            <a:endParaRPr lang="en-GB"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pPr marL="0" indent="0" fontAlgn="base">
              <a:buNone/>
            </a:pPr>
            <a:endParaRPr lang="en-GB" b="1" i="0" u="none" strike="noStrike" dirty="0" smtClean="0">
              <a:solidFill>
                <a:schemeClr val="bg1">
                  <a:lumMod val="50000"/>
                </a:schemeClr>
              </a:solidFill>
              <a:effectLst/>
              <a:latin typeface="Arial"/>
            </a:endParaRPr>
          </a:p>
          <a:p>
            <a:pPr marL="0" indent="0" fontAlgn="base">
              <a:buNone/>
            </a:pPr>
            <a:r>
              <a:rPr lang="en-GB" b="1" i="0" u="none" strike="noStrike" dirty="0" smtClean="0">
                <a:solidFill>
                  <a:schemeClr val="bg1">
                    <a:lumMod val="50000"/>
                  </a:schemeClr>
                </a:solidFill>
                <a:effectLst/>
                <a:latin typeface="Arial"/>
              </a:rPr>
              <a:t>Encourage</a:t>
            </a:r>
            <a:r>
              <a:rPr lang="en-GB" b="0" i="0" u="none" strike="noStrike" dirty="0" smtClean="0">
                <a:solidFill>
                  <a:schemeClr val="bg1">
                    <a:lumMod val="50000"/>
                  </a:schemeClr>
                </a:solidFill>
                <a:effectLst/>
                <a:latin typeface="Arial"/>
              </a:rPr>
              <a:t> reporting to the Police - if reported to the Police then Force area’s Crime Report process should be followed </a:t>
            </a:r>
            <a:r>
              <a:rPr lang="en-US" b="0" i="0" u="none" strike="noStrike" dirty="0" smtClean="0">
                <a:solidFill>
                  <a:schemeClr val="bg1">
                    <a:lumMod val="50000"/>
                  </a:schemeClr>
                </a:solidFill>
                <a:effectLst/>
                <a:latin typeface="Arial"/>
              </a:rPr>
              <a:t>​</a:t>
            </a:r>
            <a:r>
              <a:rPr lang="en-GB" b="0" i="0" u="none" strike="noStrike" dirty="0" smtClean="0">
                <a:solidFill>
                  <a:schemeClr val="bg1">
                    <a:lumMod val="50000"/>
                  </a:schemeClr>
                </a:solidFill>
                <a:effectLst/>
                <a:latin typeface="Arial"/>
              </a:rPr>
              <a:t>​and r</a:t>
            </a:r>
            <a:r>
              <a:rPr lang="en-GB" b="1" i="0" u="none" strike="noStrike" dirty="0" smtClean="0">
                <a:solidFill>
                  <a:schemeClr val="bg1">
                    <a:lumMod val="50000"/>
                  </a:schemeClr>
                </a:solidFill>
                <a:effectLst/>
                <a:latin typeface="Arial"/>
              </a:rPr>
              <a:t>efer CYP </a:t>
            </a:r>
            <a:r>
              <a:rPr lang="en-GB" b="0" i="0" u="none" strike="noStrike" dirty="0" smtClean="0">
                <a:solidFill>
                  <a:schemeClr val="bg1">
                    <a:lumMod val="50000"/>
                  </a:schemeClr>
                </a:solidFill>
                <a:effectLst/>
                <a:latin typeface="Arial"/>
              </a:rPr>
              <a:t>for support and assessment</a:t>
            </a:r>
          </a:p>
          <a:p>
            <a:pPr marL="0" indent="0" fontAlgn="base">
              <a:buNone/>
            </a:pPr>
            <a:endParaRPr lang="en-GB" dirty="0">
              <a:solidFill>
                <a:schemeClr val="bg1">
                  <a:lumMod val="50000"/>
                </a:schemeClr>
              </a:solidFill>
              <a:latin typeface="Arial"/>
            </a:endParaRPr>
          </a:p>
          <a:p>
            <a:pPr marL="0" indent="0" fontAlgn="base">
              <a:buNone/>
            </a:pPr>
            <a:r>
              <a:rPr lang="en-GB" b="1" i="0" u="none" strike="noStrike" dirty="0" smtClean="0">
                <a:solidFill>
                  <a:schemeClr val="bg1">
                    <a:lumMod val="50000"/>
                  </a:schemeClr>
                </a:solidFill>
                <a:effectLst/>
                <a:latin typeface="Arial"/>
              </a:rPr>
              <a:t>Risk Assessment and Management </a:t>
            </a:r>
            <a:r>
              <a:rPr lang="en-GB" b="0" i="0" u="none" strike="noStrike" dirty="0" smtClean="0">
                <a:solidFill>
                  <a:schemeClr val="bg1">
                    <a:lumMod val="50000"/>
                  </a:schemeClr>
                </a:solidFill>
                <a:effectLst/>
                <a:latin typeface="Arial"/>
              </a:rPr>
              <a:t>:</a:t>
            </a:r>
            <a:r>
              <a:rPr lang="en-US" b="0" i="0" u="none" strike="noStrike" dirty="0" smtClean="0">
                <a:solidFill>
                  <a:schemeClr val="bg1">
                    <a:lumMod val="50000"/>
                  </a:schemeClr>
                </a:solidFill>
                <a:effectLst/>
                <a:latin typeface="Arial"/>
              </a:rPr>
              <a:t>​</a:t>
            </a:r>
          </a:p>
          <a:p>
            <a:pPr marL="0" indent="0" fontAlgn="base">
              <a:buNone/>
            </a:pPr>
            <a:endParaRPr lang="en-GB" b="0" i="0" u="none" strike="noStrike" dirty="0" smtClean="0">
              <a:solidFill>
                <a:schemeClr val="bg1">
                  <a:lumMod val="50000"/>
                </a:schemeClr>
              </a:solidFill>
              <a:effectLst/>
              <a:latin typeface="Arial"/>
            </a:endParaRPr>
          </a:p>
          <a:p>
            <a:pPr fontAlgn="base">
              <a:buFont typeface="Arial"/>
              <a:buChar char="•"/>
            </a:pPr>
            <a:r>
              <a:rPr lang="en-GB" b="0" i="0" u="none" strike="noStrike" dirty="0" smtClean="0">
                <a:solidFill>
                  <a:schemeClr val="bg1">
                    <a:lumMod val="50000"/>
                  </a:schemeClr>
                </a:solidFill>
                <a:effectLst/>
                <a:latin typeface="Arial"/>
              </a:rPr>
              <a:t>In the context of DVA – DASH should be completed and this includes the S DASH</a:t>
            </a:r>
            <a:r>
              <a:rPr lang="en-US" b="0" i="0" u="none" strike="noStrike" dirty="0" smtClean="0">
                <a:solidFill>
                  <a:schemeClr val="bg1">
                    <a:lumMod val="50000"/>
                  </a:schemeClr>
                </a:solidFill>
                <a:effectLst/>
                <a:latin typeface="Arial"/>
              </a:rPr>
              <a:t>​ questionnaire</a:t>
            </a:r>
          </a:p>
          <a:p>
            <a:pPr fontAlgn="base">
              <a:buFont typeface="Arial"/>
              <a:buChar char="•"/>
            </a:pPr>
            <a:r>
              <a:rPr lang="en-GB" b="0" i="0" u="none" strike="noStrike" dirty="0" smtClean="0">
                <a:solidFill>
                  <a:schemeClr val="bg1">
                    <a:lumMod val="50000"/>
                  </a:schemeClr>
                </a:solidFill>
                <a:effectLst/>
                <a:latin typeface="Arial"/>
              </a:rPr>
              <a:t>If non DVA linked stalking then S DASH questionnaire to be completed </a:t>
            </a:r>
            <a:r>
              <a:rPr lang="en-US" b="0" i="0" u="none" strike="noStrike" dirty="0" smtClean="0">
                <a:solidFill>
                  <a:schemeClr val="bg1">
                    <a:lumMod val="50000"/>
                  </a:schemeClr>
                </a:solidFill>
                <a:effectLst/>
                <a:latin typeface="Arial"/>
              </a:rPr>
              <a:t>​</a:t>
            </a:r>
          </a:p>
          <a:p>
            <a:pPr fontAlgn="base">
              <a:buFont typeface="Arial"/>
              <a:buChar char="•"/>
            </a:pPr>
            <a:r>
              <a:rPr lang="en-GB" b="0" i="0" u="none" strike="noStrike" dirty="0" smtClean="0">
                <a:solidFill>
                  <a:schemeClr val="bg1">
                    <a:lumMod val="50000"/>
                  </a:schemeClr>
                </a:solidFill>
                <a:effectLst/>
                <a:latin typeface="Arial"/>
              </a:rPr>
              <a:t>Increase safety measures (target hardening)</a:t>
            </a:r>
            <a:r>
              <a:rPr lang="en-US" b="0" i="0" u="none" strike="noStrike" dirty="0" smtClean="0">
                <a:solidFill>
                  <a:schemeClr val="bg1">
                    <a:lumMod val="50000"/>
                  </a:schemeClr>
                </a:solidFill>
                <a:effectLst/>
                <a:latin typeface="Arial"/>
              </a:rPr>
              <a:t>​ and bespoke safety planning</a:t>
            </a:r>
          </a:p>
          <a:p>
            <a:pPr fontAlgn="base">
              <a:buFont typeface="Arial"/>
              <a:buChar char="•"/>
            </a:pPr>
            <a:r>
              <a:rPr lang="en-GB" b="0" i="0" u="none" strike="noStrike" dirty="0" smtClean="0">
                <a:solidFill>
                  <a:schemeClr val="bg1">
                    <a:lumMod val="50000"/>
                  </a:schemeClr>
                </a:solidFill>
                <a:effectLst/>
                <a:latin typeface="Arial"/>
              </a:rPr>
              <a:t>Ensure attempts to reduce the risk are unlikely to heighten it!</a:t>
            </a:r>
            <a:r>
              <a:rPr lang="en-US" b="0" i="0" u="none" strike="noStrike" dirty="0" smtClean="0">
                <a:solidFill>
                  <a:schemeClr val="bg1">
                    <a:lumMod val="50000"/>
                  </a:schemeClr>
                </a:solidFill>
                <a:effectLst/>
                <a:latin typeface="Arial"/>
              </a:rPr>
              <a:t>​</a:t>
            </a:r>
          </a:p>
          <a:p>
            <a:pPr marL="0" indent="0" fontAlgn="base">
              <a:buNone/>
            </a:pPr>
            <a:endParaRPr lang="en-GB" b="0" i="0" u="none" strike="noStrike" dirty="0" smtClean="0">
              <a:solidFill>
                <a:schemeClr val="bg1">
                  <a:lumMod val="50000"/>
                </a:schemeClr>
              </a:solidFill>
              <a:effectLst/>
              <a:latin typeface="Arial"/>
            </a:endParaRPr>
          </a:p>
          <a:p>
            <a:pPr marL="0" indent="0" fontAlgn="base">
              <a:buNone/>
            </a:pPr>
            <a:r>
              <a:rPr lang="en-GB" b="1" i="0" u="none" strike="noStrike" dirty="0" smtClean="0">
                <a:solidFill>
                  <a:schemeClr val="bg1">
                    <a:lumMod val="50000"/>
                  </a:schemeClr>
                </a:solidFill>
                <a:effectLst/>
                <a:latin typeface="Arial"/>
              </a:rPr>
              <a:t>Support Evidence Building</a:t>
            </a:r>
            <a:r>
              <a:rPr lang="en-US" b="1" i="0" u="none" strike="noStrike" dirty="0" smtClean="0">
                <a:solidFill>
                  <a:schemeClr val="bg1">
                    <a:lumMod val="50000"/>
                  </a:schemeClr>
                </a:solidFill>
                <a:effectLst/>
                <a:latin typeface="Arial"/>
              </a:rPr>
              <a:t>​</a:t>
            </a:r>
          </a:p>
          <a:p>
            <a:pPr marL="0" indent="0" fontAlgn="base">
              <a:buNone/>
            </a:pPr>
            <a:endParaRPr lang="en-GB" b="1" i="0" u="none" strike="noStrike" dirty="0" smtClean="0">
              <a:solidFill>
                <a:schemeClr val="bg1">
                  <a:lumMod val="50000"/>
                </a:schemeClr>
              </a:solidFill>
              <a:effectLst/>
              <a:latin typeface="Arial"/>
            </a:endParaRPr>
          </a:p>
          <a:p>
            <a:pPr fontAlgn="base">
              <a:buFont typeface="Arial"/>
              <a:buChar char="•"/>
            </a:pPr>
            <a:r>
              <a:rPr lang="en-GB" b="0" i="0" u="none" strike="noStrike" dirty="0" smtClean="0">
                <a:solidFill>
                  <a:schemeClr val="bg1">
                    <a:lumMod val="50000"/>
                  </a:schemeClr>
                </a:solidFill>
                <a:effectLst/>
                <a:latin typeface="Arial"/>
              </a:rPr>
              <a:t>Victim log</a:t>
            </a:r>
            <a:r>
              <a:rPr lang="en-US" b="0" i="0" u="none" strike="noStrike" dirty="0" smtClean="0">
                <a:solidFill>
                  <a:schemeClr val="bg1">
                    <a:lumMod val="50000"/>
                  </a:schemeClr>
                </a:solidFill>
                <a:effectLst/>
                <a:latin typeface="Arial"/>
              </a:rPr>
              <a:t>​</a:t>
            </a:r>
          </a:p>
          <a:p>
            <a:pPr fontAlgn="base">
              <a:buFont typeface="Arial"/>
              <a:buChar char="•"/>
            </a:pPr>
            <a:r>
              <a:rPr lang="en-GB" b="0" i="0" u="none" strike="noStrike" dirty="0" smtClean="0">
                <a:solidFill>
                  <a:schemeClr val="bg1">
                    <a:lumMod val="50000"/>
                  </a:schemeClr>
                </a:solidFill>
                <a:effectLst/>
                <a:latin typeface="Arial"/>
              </a:rPr>
              <a:t>Safety planning and advice - including potential risk transference </a:t>
            </a:r>
            <a:r>
              <a:rPr lang="en-US" b="0" i="0" u="none" strike="noStrike" dirty="0" smtClean="0">
                <a:solidFill>
                  <a:schemeClr val="bg1">
                    <a:lumMod val="50000"/>
                  </a:schemeClr>
                </a:solidFill>
                <a:effectLst/>
                <a:latin typeface="Arial"/>
              </a:rPr>
              <a:t>​</a:t>
            </a:r>
          </a:p>
          <a:p>
            <a:pPr fontAlgn="base">
              <a:buFont typeface="Arial"/>
              <a:buChar char="•"/>
            </a:pPr>
            <a:r>
              <a:rPr lang="en-GB" b="0" i="0" u="none" strike="noStrike" dirty="0" smtClean="0">
                <a:solidFill>
                  <a:schemeClr val="bg1">
                    <a:lumMod val="50000"/>
                  </a:schemeClr>
                </a:solidFill>
                <a:effectLst/>
                <a:latin typeface="Arial"/>
              </a:rPr>
              <a:t>Recording</a:t>
            </a:r>
            <a:r>
              <a:rPr lang="en-US" b="0" i="0" u="none" strike="noStrike" dirty="0" smtClean="0">
                <a:solidFill>
                  <a:schemeClr val="bg1">
                    <a:lumMod val="50000"/>
                  </a:schemeClr>
                </a:solidFill>
                <a:effectLst/>
                <a:latin typeface="Arial"/>
              </a:rPr>
              <a:t>​ and defensible decisions</a:t>
            </a:r>
          </a:p>
          <a:p>
            <a:endParaRPr lang="en-GB" dirty="0"/>
          </a:p>
        </p:txBody>
      </p:sp>
    </p:spTree>
    <p:extLst>
      <p:ext uri="{BB962C8B-B14F-4D97-AF65-F5344CB8AC3E}">
        <p14:creationId xmlns:p14="http://schemas.microsoft.com/office/powerpoint/2010/main" val="127275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to victims</a:t>
            </a:r>
            <a:endParaRPr lang="en-GB" dirty="0"/>
          </a:p>
        </p:txBody>
      </p:sp>
      <p:sp>
        <p:nvSpPr>
          <p:cNvPr id="3" name="Content Placeholder 2"/>
          <p:cNvSpPr>
            <a:spLocks noGrp="1"/>
          </p:cNvSpPr>
          <p:nvPr>
            <p:ph idx="1"/>
          </p:nvPr>
        </p:nvSpPr>
        <p:spPr/>
        <p:txBody>
          <a:bodyPr>
            <a:normAutofit fontScale="77500" lnSpcReduction="20000"/>
          </a:bodyPr>
          <a:lstStyle/>
          <a:p>
            <a:pPr fontAlgn="base">
              <a:buFont typeface="Arial"/>
              <a:buChar char="•"/>
            </a:pPr>
            <a:endParaRPr lang="en-GB" b="0" i="0" u="none" strike="noStrike" dirty="0" smtClean="0">
              <a:solidFill>
                <a:srgbClr val="808285"/>
              </a:solidFill>
              <a:effectLst/>
              <a:latin typeface="Arial"/>
            </a:endParaRPr>
          </a:p>
          <a:p>
            <a:pPr fontAlgn="base">
              <a:buFont typeface="Arial"/>
              <a:buChar char="•"/>
            </a:pPr>
            <a:r>
              <a:rPr lang="en-GB" b="0" i="0" u="none" strike="noStrike" dirty="0" smtClean="0">
                <a:solidFill>
                  <a:srgbClr val="808285"/>
                </a:solidFill>
                <a:effectLst/>
                <a:latin typeface="Arial"/>
              </a:rPr>
              <a:t>Report it to the police</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Complete the Stalking Log/Diary</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Review personal and online safety</a:t>
            </a:r>
            <a:r>
              <a:rPr lang="en-US" b="0" i="0" u="none" strike="noStrike" dirty="0" smtClean="0">
                <a:solidFill>
                  <a:srgbClr val="000000"/>
                </a:solidFill>
                <a:effectLst/>
                <a:latin typeface="Arial"/>
              </a:rPr>
              <a:t>​ </a:t>
            </a:r>
            <a:r>
              <a:rPr lang="en-US" b="0" i="0" u="none" strike="noStrike" dirty="0" smtClean="0">
                <a:solidFill>
                  <a:schemeClr val="bg1">
                    <a:lumMod val="50000"/>
                  </a:schemeClr>
                </a:solidFill>
                <a:effectLst/>
                <a:latin typeface="Arial"/>
              </a:rPr>
              <a:t>for self and CYP</a:t>
            </a:r>
          </a:p>
          <a:p>
            <a:pPr fontAlgn="base">
              <a:buFont typeface="Arial"/>
              <a:buChar char="•"/>
            </a:pPr>
            <a:r>
              <a:rPr lang="en-GB" b="0" i="0" u="none" strike="noStrike" dirty="0" smtClean="0">
                <a:solidFill>
                  <a:srgbClr val="808285"/>
                </a:solidFill>
                <a:effectLst/>
                <a:latin typeface="Arial"/>
              </a:rPr>
              <a:t>Gather evidence safely</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Trust your instinct </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Take control – lay down boundaries and adhere to them</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If you have no option but to communicate or have contact with your stalker, try to keep this to an absolute minimum and stay focused on the purpose of contact </a:t>
            </a:r>
            <a:endParaRPr lang="en-US" b="0" i="0" u="none" strike="noStrike" dirty="0" smtClean="0">
              <a:solidFill>
                <a:srgbClr val="000000"/>
              </a:solidFill>
              <a:effectLst/>
              <a:latin typeface="Arial"/>
            </a:endParaRPr>
          </a:p>
        </p:txBody>
      </p:sp>
    </p:spTree>
    <p:extLst>
      <p:ext uri="{BB962C8B-B14F-4D97-AF65-F5344CB8AC3E}">
        <p14:creationId xmlns:p14="http://schemas.microsoft.com/office/powerpoint/2010/main" val="361721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Advise victims not to…</a:t>
            </a:r>
            <a:endParaRPr lang="en-GB" dirty="0"/>
          </a:p>
        </p:txBody>
      </p:sp>
      <p:sp>
        <p:nvSpPr>
          <p:cNvPr id="3" name="Content Placeholder 2"/>
          <p:cNvSpPr>
            <a:spLocks noGrp="1"/>
          </p:cNvSpPr>
          <p:nvPr>
            <p:ph idx="1"/>
          </p:nvPr>
        </p:nvSpPr>
        <p:spPr/>
        <p:txBody>
          <a:bodyPr>
            <a:normAutofit fontScale="85000" lnSpcReduction="20000"/>
          </a:bodyPr>
          <a:lstStyle/>
          <a:p>
            <a:pPr fontAlgn="base">
              <a:buFont typeface="Arial"/>
              <a:buChar char="•"/>
            </a:pPr>
            <a:endParaRPr lang="en-US" b="0" i="0" u="none" strike="noStrike" dirty="0" smtClean="0">
              <a:solidFill>
                <a:srgbClr val="808285"/>
              </a:solidFill>
              <a:effectLst/>
              <a:latin typeface="Arial"/>
            </a:endParaRPr>
          </a:p>
          <a:p>
            <a:pPr fontAlgn="base">
              <a:buFont typeface="Arial"/>
              <a:buChar char="•"/>
            </a:pPr>
            <a:r>
              <a:rPr lang="en-US" b="0" i="0" u="none" strike="noStrike" dirty="0" smtClean="0">
                <a:solidFill>
                  <a:srgbClr val="808285"/>
                </a:solidFill>
                <a:effectLst/>
                <a:latin typeface="Arial"/>
              </a:rPr>
              <a:t>Confront the stalker – leave this to the Police</a:t>
            </a:r>
            <a:r>
              <a:rPr lang="en-US" b="0" i="0" u="none" strike="noStrike" dirty="0" smtClean="0">
                <a:solidFill>
                  <a:srgbClr val="000000"/>
                </a:solidFill>
                <a:effectLst/>
                <a:latin typeface="Arial"/>
              </a:rPr>
              <a:t>​</a:t>
            </a:r>
          </a:p>
          <a:p>
            <a:pPr fontAlgn="base">
              <a:buFont typeface="Arial"/>
              <a:buChar char="•"/>
            </a:pPr>
            <a:r>
              <a:rPr lang="en-US" b="0" i="0" u="none" strike="noStrike" dirty="0" smtClean="0">
                <a:solidFill>
                  <a:srgbClr val="808285"/>
                </a:solidFill>
                <a:effectLst/>
                <a:latin typeface="Arial"/>
              </a:rPr>
              <a:t>Respond to a stalker – includes trying to reason or bargain with their stalker </a:t>
            </a:r>
            <a:r>
              <a:rPr lang="en-US" b="0" i="0" u="none" strike="noStrike" dirty="0" smtClean="0">
                <a:solidFill>
                  <a:srgbClr val="000000"/>
                </a:solidFill>
                <a:effectLst/>
                <a:latin typeface="Arial"/>
              </a:rPr>
              <a:t>​</a:t>
            </a:r>
          </a:p>
          <a:p>
            <a:pPr fontAlgn="base">
              <a:buFont typeface="Arial"/>
              <a:buChar char="•"/>
            </a:pPr>
            <a:r>
              <a:rPr lang="en-US" b="0" i="0" u="none" strike="noStrike" dirty="0" smtClean="0">
                <a:solidFill>
                  <a:srgbClr val="808285"/>
                </a:solidFill>
                <a:effectLst/>
                <a:latin typeface="Arial"/>
              </a:rPr>
              <a:t>Place themselves in situations that could result in heightened risk </a:t>
            </a:r>
            <a:r>
              <a:rPr lang="en-US" b="0" i="0" u="none" strike="noStrike" dirty="0" smtClean="0">
                <a:solidFill>
                  <a:srgbClr val="000000"/>
                </a:solidFill>
                <a:effectLst/>
                <a:latin typeface="Arial"/>
              </a:rPr>
              <a:t>​</a:t>
            </a:r>
          </a:p>
          <a:p>
            <a:pPr fontAlgn="base">
              <a:buFont typeface="Arial"/>
              <a:buChar char="•"/>
            </a:pPr>
            <a:r>
              <a:rPr lang="en-US" b="0" i="0" u="none" strike="noStrike" dirty="0" smtClean="0">
                <a:solidFill>
                  <a:srgbClr val="808285"/>
                </a:solidFill>
                <a:effectLst/>
                <a:latin typeface="Arial"/>
              </a:rPr>
              <a:t>Blame themselves – this includes the “if only” statements</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Be complacent about safety</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Underestimate what the stalker is capable of</a:t>
            </a:r>
            <a:r>
              <a:rPr lang="en-US" b="0" i="0" u="none" strike="noStrike" dirty="0" smtClean="0">
                <a:solidFill>
                  <a:srgbClr val="000000"/>
                </a:solidFill>
                <a:effectLst/>
                <a:latin typeface="Arial"/>
              </a:rPr>
              <a:t>​</a:t>
            </a:r>
          </a:p>
          <a:p>
            <a:pPr fontAlgn="base">
              <a:buFont typeface="Arial"/>
              <a:buChar char="•"/>
            </a:pPr>
            <a:r>
              <a:rPr lang="en-GB" b="0" i="0" u="none" strike="noStrike" dirty="0" smtClean="0">
                <a:solidFill>
                  <a:srgbClr val="808285"/>
                </a:solidFill>
                <a:effectLst/>
                <a:latin typeface="Arial"/>
              </a:rPr>
              <a:t>Use </a:t>
            </a:r>
            <a:r>
              <a:rPr lang="en-US" b="0" i="0" u="none" strike="noStrike" dirty="0" smtClean="0">
                <a:solidFill>
                  <a:srgbClr val="808285"/>
                </a:solidFill>
                <a:effectLst/>
                <a:latin typeface="Arial"/>
              </a:rPr>
              <a:t>a weapon that can be used against them</a:t>
            </a:r>
            <a:r>
              <a:rPr lang="en-US" b="0" i="0" u="none" strike="noStrike" dirty="0" smtClean="0">
                <a:solidFill>
                  <a:srgbClr val="000000"/>
                </a:solidFill>
                <a:effectLst/>
                <a:latin typeface="Arial"/>
              </a:rPr>
              <a:t>​</a:t>
            </a:r>
          </a:p>
          <a:p>
            <a:endParaRPr lang="en-GB" dirty="0"/>
          </a:p>
        </p:txBody>
      </p:sp>
    </p:spTree>
    <p:extLst>
      <p:ext uri="{BB962C8B-B14F-4D97-AF65-F5344CB8AC3E}">
        <p14:creationId xmlns:p14="http://schemas.microsoft.com/office/powerpoint/2010/main" val="228733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“Teen to Parent” Abuse</a:t>
            </a:r>
            <a:endParaRPr lang="en-GB"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1410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Jane Described “kicking off” as…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He’ll scream and shout at me…absolutely awful abuse.  It can include him throwing things at me, punching holes in the doors, kicking the walls, threatening to hot me…and often Saffron sees this  - it doesn’t mater if she is in the house or room…</a:t>
            </a:r>
            <a:endParaRPr lang="en-GB" dirty="0"/>
          </a:p>
        </p:txBody>
      </p:sp>
    </p:spTree>
    <p:extLst>
      <p:ext uri="{BB962C8B-B14F-4D97-AF65-F5344CB8AC3E}">
        <p14:creationId xmlns:p14="http://schemas.microsoft.com/office/powerpoint/2010/main" val="384906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“Teen to Parent” Abuse?</a:t>
            </a:r>
            <a:endParaRPr lang="en-GB" dirty="0"/>
          </a:p>
        </p:txBody>
      </p:sp>
      <p:sp>
        <p:nvSpPr>
          <p:cNvPr id="3" name="Content Placeholder 2"/>
          <p:cNvSpPr>
            <a:spLocks noGrp="1"/>
          </p:cNvSpPr>
          <p:nvPr>
            <p:ph idx="1"/>
          </p:nvPr>
        </p:nvSpPr>
        <p:spPr/>
        <p:txBody>
          <a:bodyPr/>
          <a:lstStyle/>
          <a:p>
            <a:r>
              <a:rPr lang="en-GB" dirty="0" smtClean="0"/>
              <a:t>Defined by Cottrell 2015 as “any act of a teenage child that is intended to gain power and control over a parent”</a:t>
            </a:r>
          </a:p>
          <a:p>
            <a:r>
              <a:rPr lang="en-GB" dirty="0" smtClean="0"/>
              <a:t>The abuse can be physical, psychological and/or financial </a:t>
            </a:r>
          </a:p>
          <a:p>
            <a:r>
              <a:rPr lang="en-GB" dirty="0" smtClean="0"/>
              <a:t>This highlights a dynamic that makes it difficult for us as professionals to identify the abuse  and for parents to disclose </a:t>
            </a:r>
            <a:endParaRPr lang="en-GB" dirty="0"/>
          </a:p>
        </p:txBody>
      </p:sp>
    </p:spTree>
    <p:extLst>
      <p:ext uri="{BB962C8B-B14F-4D97-AF65-F5344CB8AC3E}">
        <p14:creationId xmlns:p14="http://schemas.microsoft.com/office/powerpoint/2010/main" val="79100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ctr"/>
            <a:r>
              <a:rPr lang="en-GB" sz="4800" dirty="0" smtClean="0">
                <a:solidFill>
                  <a:schemeClr val="bg1"/>
                </a:solidFill>
                <a:latin typeface="Cambria" panose="02040503050406030204" pitchFamily="18" charset="0"/>
              </a:rPr>
              <a:t>BSCB Annual Conference</a:t>
            </a:r>
            <a:endParaRPr lang="en-GB" sz="48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1484784"/>
            <a:ext cx="9144000" cy="4461128"/>
          </a:xfrm>
        </p:spPr>
        <p:txBody>
          <a:bodyPr>
            <a:normAutofit/>
          </a:bodyPr>
          <a:lstStyle/>
          <a:p>
            <a:pPr marL="0" indent="0" algn="ctr">
              <a:buNone/>
            </a:pPr>
            <a:endParaRPr lang="en-GB" sz="3200" dirty="0" smtClean="0">
              <a:solidFill>
                <a:schemeClr val="bg1"/>
              </a:solidFill>
              <a:latin typeface="Calibri" panose="020F0502020204030204" pitchFamily="34" charset="0"/>
              <a:cs typeface="Calibri" panose="020F0502020204030204" pitchFamily="34" charset="0"/>
            </a:endParaRPr>
          </a:p>
          <a:p>
            <a:pPr marL="0" indent="0" algn="ctr">
              <a:buNone/>
            </a:pPr>
            <a:r>
              <a:rPr lang="en-GB" sz="4400" dirty="0" smtClean="0">
                <a:solidFill>
                  <a:schemeClr val="bg1"/>
                </a:solidFill>
                <a:latin typeface="Calibri" panose="020F0502020204030204" pitchFamily="34" charset="0"/>
                <a:cs typeface="Calibri" panose="020F0502020204030204" pitchFamily="34" charset="0"/>
              </a:rPr>
              <a:t>Sally Lewis</a:t>
            </a:r>
          </a:p>
          <a:p>
            <a:pPr marL="0" indent="0" algn="ctr">
              <a:buNone/>
            </a:pPr>
            <a:endParaRPr lang="en-GB" sz="4400" dirty="0">
              <a:solidFill>
                <a:schemeClr val="bg1"/>
              </a:solidFill>
              <a:latin typeface="Calibri" panose="020F0502020204030204" pitchFamily="34" charset="0"/>
              <a:cs typeface="Calibri" panose="020F0502020204030204" pitchFamily="34" charset="0"/>
            </a:endParaRPr>
          </a:p>
          <a:p>
            <a:pPr marL="0" indent="0" algn="ctr">
              <a:buNone/>
            </a:pPr>
            <a:r>
              <a:rPr lang="en-GB" sz="4400" dirty="0" smtClean="0">
                <a:solidFill>
                  <a:schemeClr val="bg1"/>
                </a:solidFill>
                <a:latin typeface="Calibri" panose="020F0502020204030204" pitchFamily="34" charset="0"/>
                <a:cs typeface="Calibri" panose="020F0502020204030204" pitchFamily="34" charset="0"/>
              </a:rPr>
              <a:t>Independent Chair of Bristol LSCB</a:t>
            </a:r>
            <a:endParaRPr lang="en-GB" sz="4400"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957" y="5744852"/>
            <a:ext cx="1455043" cy="1113148"/>
          </a:xfrm>
          <a:prstGeom prst="rect">
            <a:avLst/>
          </a:prstGeom>
        </p:spPr>
      </p:pic>
    </p:spTree>
    <p:extLst>
      <p:ext uri="{BB962C8B-B14F-4D97-AF65-F5344CB8AC3E}">
        <p14:creationId xmlns:p14="http://schemas.microsoft.com/office/powerpoint/2010/main" val="2477061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from case work</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dirty="0" smtClean="0"/>
              <a:t>It is often a mum experiencing abuse from a son</a:t>
            </a:r>
          </a:p>
          <a:p>
            <a:r>
              <a:rPr lang="en-GB" dirty="0" smtClean="0"/>
              <a:t>It can, but doesn’t always, mirror dynamics in abusive adult relationships</a:t>
            </a:r>
          </a:p>
          <a:p>
            <a:r>
              <a:rPr lang="en-GB" dirty="0" smtClean="0"/>
              <a:t>Usually, but not always, occurs when the family and/or child are impacted by external stressors or experienced trauma</a:t>
            </a:r>
          </a:p>
          <a:p>
            <a:r>
              <a:rPr lang="en-GB" dirty="0" smtClean="0"/>
              <a:t>Parents often minimise or struggle to outline the abuse – fear of criminalisation of their child</a:t>
            </a:r>
            <a:endParaRPr lang="en-GB" dirty="0"/>
          </a:p>
        </p:txBody>
      </p:sp>
    </p:spTree>
    <p:extLst>
      <p:ext uri="{BB962C8B-B14F-4D97-AF65-F5344CB8AC3E}">
        <p14:creationId xmlns:p14="http://schemas.microsoft.com/office/powerpoint/2010/main" val="271115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Accessing support</a:t>
            </a:r>
            <a:endParaRPr lang="en-GB" dirty="0"/>
          </a:p>
        </p:txBody>
      </p:sp>
      <p:sp>
        <p:nvSpPr>
          <p:cNvPr id="3" name="Content Placeholder 2"/>
          <p:cNvSpPr>
            <a:spLocks noGrp="1"/>
          </p:cNvSpPr>
          <p:nvPr>
            <p:ph idx="1"/>
          </p:nvPr>
        </p:nvSpPr>
        <p:spPr/>
        <p:txBody>
          <a:bodyPr>
            <a:normAutofit fontScale="92500"/>
          </a:bodyPr>
          <a:lstStyle/>
          <a:p>
            <a:r>
              <a:rPr lang="en-GB" dirty="0" smtClean="0"/>
              <a:t>Significantly under reported in UK – Brighton University suggest 1 in 10 families are </a:t>
            </a:r>
            <a:r>
              <a:rPr lang="en-GB" dirty="0" err="1" smtClean="0"/>
              <a:t>imapcted</a:t>
            </a:r>
            <a:r>
              <a:rPr lang="en-GB" dirty="0" smtClean="0"/>
              <a:t>  </a:t>
            </a:r>
          </a:p>
          <a:p>
            <a:r>
              <a:rPr lang="en-GB" dirty="0" smtClean="0"/>
              <a:t>Usually support is accessed when a parent can’t manage or cope with the behaviour</a:t>
            </a:r>
          </a:p>
          <a:p>
            <a:r>
              <a:rPr lang="en-GB" dirty="0" smtClean="0"/>
              <a:t>Parents describe experiencing a revolving door – they told us they did not feel as though DVA support suited their needs and that CYP services understood this was not about poor parenting</a:t>
            </a:r>
          </a:p>
          <a:p>
            <a:endParaRPr lang="en-GB" dirty="0"/>
          </a:p>
        </p:txBody>
      </p:sp>
    </p:spTree>
    <p:extLst>
      <p:ext uri="{BB962C8B-B14F-4D97-AF65-F5344CB8AC3E}">
        <p14:creationId xmlns:p14="http://schemas.microsoft.com/office/powerpoint/2010/main" val="1927593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Support pathways can be difficult, </a:t>
            </a:r>
            <a:r>
              <a:rPr lang="en-GB" dirty="0" err="1" smtClean="0"/>
              <a:t>esp</a:t>
            </a:r>
            <a:r>
              <a:rPr lang="en-GB" dirty="0" smtClean="0"/>
              <a:t> if there are other complicating factors within the family</a:t>
            </a:r>
          </a:p>
          <a:p>
            <a:r>
              <a:rPr lang="en-GB" dirty="0" smtClean="0"/>
              <a:t>YP may not want to disclose their behaviour out of guilt, shame or a lack of understanding about the impact of their behaviour</a:t>
            </a:r>
          </a:p>
          <a:p>
            <a:r>
              <a:rPr lang="en-GB" dirty="0" smtClean="0"/>
              <a:t>Other children in the family may also feel reluctant to say what is going on if there are other safeguarding concerns being addressed</a:t>
            </a:r>
            <a:endParaRPr lang="en-GB" dirty="0"/>
          </a:p>
        </p:txBody>
      </p:sp>
    </p:spTree>
    <p:extLst>
      <p:ext uri="{BB962C8B-B14F-4D97-AF65-F5344CB8AC3E}">
        <p14:creationId xmlns:p14="http://schemas.microsoft.com/office/powerpoint/2010/main" val="1571381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group work</a:t>
            </a:r>
            <a:endParaRPr lang="en-GB" dirty="0"/>
          </a:p>
        </p:txBody>
      </p:sp>
      <p:sp>
        <p:nvSpPr>
          <p:cNvPr id="3" name="Content Placeholder 2"/>
          <p:cNvSpPr>
            <a:spLocks noGrp="1"/>
          </p:cNvSpPr>
          <p:nvPr>
            <p:ph idx="1"/>
          </p:nvPr>
        </p:nvSpPr>
        <p:spPr/>
        <p:txBody>
          <a:bodyPr>
            <a:normAutofit fontScale="92500"/>
          </a:bodyPr>
          <a:lstStyle/>
          <a:p>
            <a:r>
              <a:rPr lang="en-GB" dirty="0" smtClean="0"/>
              <a:t>Few examples of successful programmes with even fewer that had been evaluated</a:t>
            </a:r>
          </a:p>
          <a:p>
            <a:r>
              <a:rPr lang="en-GB" dirty="0" smtClean="0"/>
              <a:t>There was a need to respond to an emerging theme in case work</a:t>
            </a:r>
          </a:p>
          <a:p>
            <a:r>
              <a:rPr lang="en-GB" dirty="0" smtClean="0"/>
              <a:t>Successful models were based on both the parent and teen undertaking the programme separately but at the same time – resource intensive</a:t>
            </a:r>
          </a:p>
          <a:p>
            <a:r>
              <a:rPr lang="en-GB" dirty="0" smtClean="0"/>
              <a:t>Modelled this approach but also added therapeutic support for other CYP in the families</a:t>
            </a:r>
          </a:p>
          <a:p>
            <a:endParaRPr lang="en-GB" dirty="0"/>
          </a:p>
        </p:txBody>
      </p:sp>
    </p:spTree>
    <p:extLst>
      <p:ext uri="{BB962C8B-B14F-4D97-AF65-F5344CB8AC3E}">
        <p14:creationId xmlns:p14="http://schemas.microsoft.com/office/powerpoint/2010/main" val="2080616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Content </a:t>
            </a:r>
            <a:endParaRPr lang="en-GB" dirty="0"/>
          </a:p>
        </p:txBody>
      </p:sp>
      <p:sp>
        <p:nvSpPr>
          <p:cNvPr id="3" name="Content Placeholder 2"/>
          <p:cNvSpPr>
            <a:spLocks noGrp="1"/>
          </p:cNvSpPr>
          <p:nvPr>
            <p:ph idx="1"/>
          </p:nvPr>
        </p:nvSpPr>
        <p:spPr/>
        <p:txBody>
          <a:bodyPr/>
          <a:lstStyle/>
          <a:p>
            <a:r>
              <a:rPr lang="en-GB" dirty="0" smtClean="0"/>
              <a:t>Two sessions a week – one for parents and one for YP, aged 11-16</a:t>
            </a:r>
          </a:p>
          <a:p>
            <a:r>
              <a:rPr lang="en-GB" dirty="0" smtClean="0"/>
              <a:t>5 in each group</a:t>
            </a:r>
          </a:p>
          <a:p>
            <a:r>
              <a:rPr lang="en-GB" dirty="0" smtClean="0"/>
              <a:t>Program was underpinned by brief solution focused therapy</a:t>
            </a:r>
          </a:p>
          <a:p>
            <a:r>
              <a:rPr lang="en-GB" dirty="0" smtClean="0"/>
              <a:t>Explored feelings of anger, blame and isolation</a:t>
            </a:r>
          </a:p>
          <a:p>
            <a:r>
              <a:rPr lang="en-GB" dirty="0" smtClean="0"/>
              <a:t>Looked at strategies for change – assertiveness, boundaries and self care</a:t>
            </a:r>
            <a:endParaRPr lang="en-GB" dirty="0"/>
          </a:p>
        </p:txBody>
      </p:sp>
    </p:spTree>
    <p:extLst>
      <p:ext uri="{BB962C8B-B14F-4D97-AF65-F5344CB8AC3E}">
        <p14:creationId xmlns:p14="http://schemas.microsoft.com/office/powerpoint/2010/main" val="316520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challenges</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smtClean="0"/>
          </a:p>
          <a:p>
            <a:r>
              <a:rPr lang="en-GB" dirty="0" smtClean="0"/>
              <a:t>Referral criteria and pathway</a:t>
            </a:r>
          </a:p>
          <a:p>
            <a:r>
              <a:rPr lang="en-GB" dirty="0" smtClean="0"/>
              <a:t>Ongoing monitoring of the family during group work </a:t>
            </a:r>
          </a:p>
          <a:p>
            <a:r>
              <a:rPr lang="en-GB" dirty="0" smtClean="0"/>
              <a:t>Training and resourcing</a:t>
            </a:r>
          </a:p>
          <a:p>
            <a:r>
              <a:rPr lang="en-GB" dirty="0" smtClean="0"/>
              <a:t>Childcare</a:t>
            </a:r>
          </a:p>
          <a:p>
            <a:r>
              <a:rPr lang="en-GB" dirty="0" smtClean="0"/>
              <a:t>Risk assessment vs behavioural checklist</a:t>
            </a:r>
          </a:p>
          <a:p>
            <a:r>
              <a:rPr lang="en-GB" dirty="0" smtClean="0"/>
              <a:t>MARAC referrals</a:t>
            </a:r>
          </a:p>
          <a:p>
            <a:r>
              <a:rPr lang="en-GB" dirty="0" smtClean="0"/>
              <a:t>How we measure success?</a:t>
            </a:r>
          </a:p>
          <a:p>
            <a:endParaRPr lang="en-GB" dirty="0" smtClean="0"/>
          </a:p>
          <a:p>
            <a:endParaRPr lang="en-GB" dirty="0"/>
          </a:p>
        </p:txBody>
      </p:sp>
    </p:spTree>
    <p:extLst>
      <p:ext uri="{BB962C8B-B14F-4D97-AF65-F5344CB8AC3E}">
        <p14:creationId xmlns:p14="http://schemas.microsoft.com/office/powerpoint/2010/main" val="41604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worked with parents?</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dirty="0" smtClean="0"/>
              <a:t>Peer support and challenge which enabled acknowledgement of their feelings and reduced isolation</a:t>
            </a:r>
          </a:p>
          <a:p>
            <a:r>
              <a:rPr lang="en-GB" dirty="0" smtClean="0"/>
              <a:t>Exploring strategies that redressed the balance and moved them away from responding with mirror behaviour through self reflection and recognising their responses - homework</a:t>
            </a:r>
          </a:p>
          <a:p>
            <a:r>
              <a:rPr lang="en-GB" dirty="0" smtClean="0"/>
              <a:t>Being supported to separate the behaviour form their child enabled healthier family dynamics</a:t>
            </a:r>
          </a:p>
          <a:p>
            <a:r>
              <a:rPr lang="en-GB" dirty="0" smtClean="0"/>
              <a:t>Safety planning for themselves and other family members</a:t>
            </a:r>
          </a:p>
          <a:p>
            <a:endParaRPr lang="en-GB" dirty="0" smtClean="0"/>
          </a:p>
          <a:p>
            <a:endParaRPr lang="en-GB" dirty="0"/>
          </a:p>
        </p:txBody>
      </p:sp>
    </p:spTree>
    <p:extLst>
      <p:ext uri="{BB962C8B-B14F-4D97-AF65-F5344CB8AC3E}">
        <p14:creationId xmlns:p14="http://schemas.microsoft.com/office/powerpoint/2010/main" val="1467506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worked with YP?</a:t>
            </a:r>
            <a:endParaRPr lang="en-GB" dirty="0"/>
          </a:p>
        </p:txBody>
      </p:sp>
      <p:sp>
        <p:nvSpPr>
          <p:cNvPr id="3" name="Content Placeholder 2"/>
          <p:cNvSpPr>
            <a:spLocks noGrp="1"/>
          </p:cNvSpPr>
          <p:nvPr>
            <p:ph idx="1"/>
          </p:nvPr>
        </p:nvSpPr>
        <p:spPr/>
        <p:txBody>
          <a:bodyPr>
            <a:normAutofit lnSpcReduction="10000"/>
          </a:bodyPr>
          <a:lstStyle/>
          <a:p>
            <a:r>
              <a:rPr lang="en-GB" dirty="0" smtClean="0"/>
              <a:t>Having a safe space to talk through issues and feelings they felt unable to verbalise </a:t>
            </a:r>
          </a:p>
          <a:p>
            <a:r>
              <a:rPr lang="en-GB" dirty="0" smtClean="0"/>
              <a:t>Talking through their pressures </a:t>
            </a:r>
          </a:p>
          <a:p>
            <a:r>
              <a:rPr lang="en-GB" dirty="0" smtClean="0"/>
              <a:t>The food </a:t>
            </a:r>
          </a:p>
          <a:p>
            <a:r>
              <a:rPr lang="en-GB" dirty="0" smtClean="0"/>
              <a:t>Looking at and trying out strategies that enabled them to release pressure more constructively </a:t>
            </a:r>
          </a:p>
          <a:p>
            <a:r>
              <a:rPr lang="en-GB" dirty="0" smtClean="0"/>
              <a:t>Seeing that they were feeling “more like a family”</a:t>
            </a:r>
          </a:p>
          <a:p>
            <a:endParaRPr lang="en-GB" dirty="0"/>
          </a:p>
        </p:txBody>
      </p:sp>
    </p:spTree>
    <p:extLst>
      <p:ext uri="{BB962C8B-B14F-4D97-AF65-F5344CB8AC3E}">
        <p14:creationId xmlns:p14="http://schemas.microsoft.com/office/powerpoint/2010/main" val="212234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Outcomes – after program and 6 </a:t>
            </a:r>
            <a:r>
              <a:rPr lang="en-GB" dirty="0" err="1" smtClean="0"/>
              <a:t>mths</a:t>
            </a:r>
            <a:r>
              <a:rPr lang="en-GB" dirty="0" smtClean="0"/>
              <a:t> after</a:t>
            </a:r>
            <a:endParaRPr lang="en-GB" dirty="0"/>
          </a:p>
        </p:txBody>
      </p:sp>
      <p:sp>
        <p:nvSpPr>
          <p:cNvPr id="3" name="Content Placeholder 2"/>
          <p:cNvSpPr>
            <a:spLocks noGrp="1"/>
          </p:cNvSpPr>
          <p:nvPr>
            <p:ph idx="1"/>
          </p:nvPr>
        </p:nvSpPr>
        <p:spPr/>
        <p:txBody>
          <a:bodyPr>
            <a:normAutofit lnSpcReduction="10000"/>
          </a:bodyPr>
          <a:lstStyle/>
          <a:p>
            <a:r>
              <a:rPr lang="en-GB" dirty="0" smtClean="0"/>
              <a:t>Parents reported reduction in abuse, isolation and improved relationships with professionals  </a:t>
            </a:r>
          </a:p>
          <a:p>
            <a:r>
              <a:rPr lang="en-GB" dirty="0" smtClean="0"/>
              <a:t>YP reported feeling more relaxed at home, less violence and increased understanding and empathy</a:t>
            </a:r>
          </a:p>
          <a:p>
            <a:r>
              <a:rPr lang="en-GB" dirty="0" smtClean="0"/>
              <a:t>Siblings described feeling safer and happier with Saffron saying she was beginning to enjoy her new relationship with her brother (“he’s a proper big brother now…”)</a:t>
            </a:r>
            <a:endParaRPr lang="en-GB" dirty="0"/>
          </a:p>
        </p:txBody>
      </p:sp>
    </p:spTree>
    <p:extLst>
      <p:ext uri="{BB962C8B-B14F-4D97-AF65-F5344CB8AC3E}">
        <p14:creationId xmlns:p14="http://schemas.microsoft.com/office/powerpoint/2010/main" val="2650564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learned?</a:t>
            </a:r>
            <a:endParaRPr lang="en-GB" dirty="0"/>
          </a:p>
        </p:txBody>
      </p:sp>
      <p:sp>
        <p:nvSpPr>
          <p:cNvPr id="3" name="Content Placeholder 2"/>
          <p:cNvSpPr>
            <a:spLocks noGrp="1"/>
          </p:cNvSpPr>
          <p:nvPr>
            <p:ph idx="1"/>
          </p:nvPr>
        </p:nvSpPr>
        <p:spPr>
          <a:xfrm>
            <a:off x="467544" y="1484784"/>
            <a:ext cx="8229600" cy="4925144"/>
          </a:xfrm>
        </p:spPr>
        <p:txBody>
          <a:bodyPr>
            <a:normAutofit fontScale="77500" lnSpcReduction="20000"/>
          </a:bodyPr>
          <a:lstStyle/>
          <a:p>
            <a:endParaRPr lang="en-GB" dirty="0" smtClean="0"/>
          </a:p>
          <a:p>
            <a:r>
              <a:rPr lang="en-GB" dirty="0" smtClean="0"/>
              <a:t>Family voice was key to development</a:t>
            </a:r>
          </a:p>
          <a:p>
            <a:r>
              <a:rPr lang="en-GB" dirty="0" smtClean="0"/>
              <a:t>Earlier intervention meant that sustainable change became more achievable – DASH high risk required the need for pre-course work which may require short term placements to enable  diffusion and right environment to begin dialogue</a:t>
            </a:r>
          </a:p>
          <a:p>
            <a:r>
              <a:rPr lang="en-GB" dirty="0" smtClean="0"/>
              <a:t>Professionals initially struggled to respond appropriately – IAG, training and development </a:t>
            </a:r>
          </a:p>
          <a:p>
            <a:r>
              <a:rPr lang="en-GB" dirty="0" smtClean="0"/>
              <a:t>Siblings often don’t receive the support they need despite living with volatile dynamics - ACEs</a:t>
            </a:r>
          </a:p>
          <a:p>
            <a:r>
              <a:rPr lang="en-GB" dirty="0" smtClean="0"/>
              <a:t>Recording and information sharing supports coordination of activity with abuse being seen as a safeguarding issue rather than criminal activity was key to engagement </a:t>
            </a:r>
          </a:p>
          <a:p>
            <a:endParaRPr lang="en-GB" dirty="0"/>
          </a:p>
        </p:txBody>
      </p:sp>
    </p:spTree>
    <p:extLst>
      <p:ext uri="{BB962C8B-B14F-4D97-AF65-F5344CB8AC3E}">
        <p14:creationId xmlns:p14="http://schemas.microsoft.com/office/powerpoint/2010/main" val="318509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Whole Family Approaches to Intra Familial Abuse</a:t>
            </a:r>
            <a:endParaRPr lang="en-GB" dirty="0"/>
          </a:p>
        </p:txBody>
      </p:sp>
      <p:sp>
        <p:nvSpPr>
          <p:cNvPr id="3" name="Subtitle 2"/>
          <p:cNvSpPr>
            <a:spLocks noGrp="1"/>
          </p:cNvSpPr>
          <p:nvPr>
            <p:ph type="subTitle" idx="1"/>
          </p:nvPr>
        </p:nvSpPr>
        <p:spPr/>
        <p:txBody>
          <a:bodyPr/>
          <a:lstStyle/>
          <a:p>
            <a:r>
              <a:rPr lang="en-GB" dirty="0" err="1" smtClean="0"/>
              <a:t>Cherryl</a:t>
            </a:r>
            <a:r>
              <a:rPr lang="en-GB" dirty="0" smtClean="0"/>
              <a:t> Henry-Leach</a:t>
            </a:r>
            <a:endParaRPr lang="en-GB" dirty="0"/>
          </a:p>
        </p:txBody>
      </p:sp>
    </p:spTree>
    <p:extLst>
      <p:ext uri="{BB962C8B-B14F-4D97-AF65-F5344CB8AC3E}">
        <p14:creationId xmlns:p14="http://schemas.microsoft.com/office/powerpoint/2010/main" val="3468296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Learning</a:t>
            </a:r>
            <a:endParaRPr lang="en-GB" dirty="0"/>
          </a:p>
        </p:txBody>
      </p:sp>
      <p:sp>
        <p:nvSpPr>
          <p:cNvPr id="3" name="Content Placeholder 2"/>
          <p:cNvSpPr>
            <a:spLocks noGrp="1"/>
          </p:cNvSpPr>
          <p:nvPr>
            <p:ph idx="1"/>
          </p:nvPr>
        </p:nvSpPr>
        <p:spPr/>
        <p:txBody>
          <a:bodyPr/>
          <a:lstStyle/>
          <a:p>
            <a:pPr marL="0" indent="0">
              <a:buNone/>
            </a:pPr>
            <a:r>
              <a:rPr lang="en-GB" dirty="0" smtClean="0"/>
              <a:t>Policy guidance needs to be re-visited because:</a:t>
            </a:r>
          </a:p>
          <a:p>
            <a:r>
              <a:rPr lang="en-GB" dirty="0" smtClean="0"/>
              <a:t>Risk assessment using DASH is not always reflective of the child and parent relationship and the behavioural checklist doesn’t reflect he risk posed to the parent </a:t>
            </a:r>
          </a:p>
          <a:p>
            <a:r>
              <a:rPr lang="en-GB" dirty="0" smtClean="0"/>
              <a:t>Neither reflect impact on siblings and any risk posed to them </a:t>
            </a:r>
          </a:p>
          <a:p>
            <a:r>
              <a:rPr lang="en-GB" dirty="0" smtClean="0"/>
              <a:t>More programmes are needed!</a:t>
            </a:r>
          </a:p>
          <a:p>
            <a:endParaRPr lang="en-GB" dirty="0"/>
          </a:p>
        </p:txBody>
      </p:sp>
    </p:spTree>
    <p:extLst>
      <p:ext uri="{BB962C8B-B14F-4D97-AF65-F5344CB8AC3E}">
        <p14:creationId xmlns:p14="http://schemas.microsoft.com/office/powerpoint/2010/main" val="391157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ctr"/>
            <a:r>
              <a:rPr lang="en-GB" sz="4800" dirty="0" smtClean="0">
                <a:solidFill>
                  <a:schemeClr val="bg1"/>
                </a:solidFill>
                <a:latin typeface="Cambria" panose="02040503050406030204" pitchFamily="18" charset="0"/>
              </a:rPr>
              <a:t>BSCB Annual Conference</a:t>
            </a:r>
            <a:endParaRPr lang="en-GB" sz="48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1484784"/>
            <a:ext cx="9144000" cy="4461128"/>
          </a:xfrm>
        </p:spPr>
        <p:txBody>
          <a:bodyPr>
            <a:normAutofit/>
          </a:bodyPr>
          <a:lstStyle/>
          <a:p>
            <a:pPr marL="0" indent="0" algn="ctr">
              <a:buNone/>
            </a:pPr>
            <a:endParaRPr lang="en-GB" sz="3200"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957" y="5744852"/>
            <a:ext cx="1455043" cy="1113148"/>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556792"/>
            <a:ext cx="4104456" cy="4795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775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ctr"/>
            <a:r>
              <a:rPr lang="en-GB" sz="4800" dirty="0" smtClean="0">
                <a:solidFill>
                  <a:schemeClr val="bg1"/>
                </a:solidFill>
                <a:latin typeface="Cambria" panose="02040503050406030204" pitchFamily="18" charset="0"/>
              </a:rPr>
              <a:t>Lunch Time</a:t>
            </a:r>
            <a:endParaRPr lang="en-GB" sz="48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1484784"/>
            <a:ext cx="9144000" cy="4461128"/>
          </a:xfrm>
        </p:spPr>
        <p:txBody>
          <a:bodyPr>
            <a:normAutofit/>
          </a:bodyPr>
          <a:lstStyle/>
          <a:p>
            <a:pPr marL="0" indent="0" algn="ctr">
              <a:buNone/>
            </a:pPr>
            <a:endParaRPr lang="en-GB" sz="3200"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957" y="5744852"/>
            <a:ext cx="1455043" cy="1113148"/>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84784"/>
            <a:ext cx="5904656" cy="4422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652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D5815-49E2-4A88-B1E6-E0CDDA01E93B}"/>
              </a:ext>
            </a:extLst>
          </p:cNvPr>
          <p:cNvSpPr>
            <a:spLocks noGrp="1"/>
          </p:cNvSpPr>
          <p:nvPr>
            <p:ph type="ctrTitle" sz="quarter"/>
          </p:nvPr>
        </p:nvSpPr>
        <p:spPr/>
        <p:txBody>
          <a:bodyPr/>
          <a:lstStyle/>
          <a:p>
            <a:pPr>
              <a:defRPr/>
            </a:pPr>
            <a:r>
              <a:rPr lang="en-GB" dirty="0"/>
              <a:t>Breaking Down Barriers</a:t>
            </a:r>
            <a:br>
              <a:rPr lang="en-GB" dirty="0"/>
            </a:br>
            <a:r>
              <a:rPr lang="en-GB" i="1" dirty="0"/>
              <a:t>Developing An Approach to Include Fathers in Children’s Social Care</a:t>
            </a:r>
            <a:endParaRPr lang="en-GB" dirty="0"/>
          </a:p>
        </p:txBody>
      </p:sp>
      <p:sp>
        <p:nvSpPr>
          <p:cNvPr id="3" name="Subtitle 2">
            <a:extLst>
              <a:ext uri="{FF2B5EF4-FFF2-40B4-BE49-F238E27FC236}">
                <a16:creationId xmlns:a16="http://schemas.microsoft.com/office/drawing/2014/main" xmlns="" id="{91A178C0-9E61-4326-9F81-00FAD4CB47EC}"/>
              </a:ext>
            </a:extLst>
          </p:cNvPr>
          <p:cNvSpPr>
            <a:spLocks noGrp="1"/>
          </p:cNvSpPr>
          <p:nvPr>
            <p:ph type="subTitle" sz="quarter" idx="1"/>
          </p:nvPr>
        </p:nvSpPr>
        <p:spPr/>
        <p:txBody>
          <a:bodyPr/>
          <a:lstStyle/>
          <a:p>
            <a:pPr eaLnBrk="1" hangingPunct="1">
              <a:lnSpc>
                <a:spcPct val="80000"/>
              </a:lnSpc>
              <a:defRPr/>
            </a:pPr>
            <a:r>
              <a:rPr lang="en-GB" i="1" dirty="0"/>
              <a:t>Understanding defensive behaviours in working with fathers</a:t>
            </a:r>
          </a:p>
          <a:p>
            <a:pPr eaLnBrk="1" hangingPunct="1">
              <a:lnSpc>
                <a:spcPct val="80000"/>
              </a:lnSpc>
              <a:defRPr/>
            </a:pPr>
            <a:r>
              <a:rPr lang="en-GB" i="1" dirty="0"/>
              <a:t>Dr Gavin Swann </a:t>
            </a:r>
          </a:p>
          <a:p>
            <a:pPr eaLnBrk="1" hangingPunct="1">
              <a:lnSpc>
                <a:spcPct val="80000"/>
              </a:lnSpc>
              <a:defRPr/>
            </a:pPr>
            <a:r>
              <a:rPr lang="en-GB" i="1" dirty="0"/>
              <a:t>Bristol 2018</a:t>
            </a:r>
          </a:p>
          <a:p>
            <a:pPr>
              <a:defRPr/>
            </a:pPr>
            <a:endParaRPr lang="en-GB" dirty="0"/>
          </a:p>
        </p:txBody>
      </p:sp>
    </p:spTree>
    <p:extLst>
      <p:ext uri="{BB962C8B-B14F-4D97-AF65-F5344CB8AC3E}">
        <p14:creationId xmlns:p14="http://schemas.microsoft.com/office/powerpoint/2010/main" val="427815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E82AD-FF02-42F7-8839-B4A95DEFB98C}"/>
              </a:ext>
            </a:extLst>
          </p:cNvPr>
          <p:cNvSpPr>
            <a:spLocks noGrp="1"/>
          </p:cNvSpPr>
          <p:nvPr>
            <p:ph type="title"/>
          </p:nvPr>
        </p:nvSpPr>
        <p:spPr/>
        <p:txBody>
          <a:bodyPr/>
          <a:lstStyle/>
          <a:p>
            <a:pPr>
              <a:defRPr/>
            </a:pPr>
            <a:r>
              <a:rPr lang="en-GB" dirty="0"/>
              <a:t>A Moment of Reflection </a:t>
            </a:r>
          </a:p>
        </p:txBody>
      </p:sp>
      <p:sp>
        <p:nvSpPr>
          <p:cNvPr id="3" name="Content Placeholder 2">
            <a:extLst>
              <a:ext uri="{FF2B5EF4-FFF2-40B4-BE49-F238E27FC236}">
                <a16:creationId xmlns:a16="http://schemas.microsoft.com/office/drawing/2014/main" xmlns="" id="{ABE2BFFA-DB69-45C9-B8F4-93163DAAB0CE}"/>
              </a:ext>
            </a:extLst>
          </p:cNvPr>
          <p:cNvSpPr>
            <a:spLocks noGrp="1"/>
          </p:cNvSpPr>
          <p:nvPr>
            <p:ph idx="1"/>
          </p:nvPr>
        </p:nvSpPr>
        <p:spPr/>
        <p:txBody>
          <a:bodyPr/>
          <a:lstStyle/>
          <a:p>
            <a:pPr marL="0" indent="0">
              <a:buFont typeface="Wingdings" pitchFamily="2" charset="2"/>
              <a:buNone/>
              <a:defRPr/>
            </a:pPr>
            <a:r>
              <a:rPr lang="en-GB" dirty="0"/>
              <a:t>Please take two minutes to think about your own father. </a:t>
            </a:r>
          </a:p>
          <a:p>
            <a:pPr marL="0" indent="0">
              <a:buFont typeface="Wingdings" pitchFamily="2" charset="2"/>
              <a:buNone/>
              <a:defRPr/>
            </a:pPr>
            <a:endParaRPr lang="en-GB" dirty="0"/>
          </a:p>
        </p:txBody>
      </p:sp>
    </p:spTree>
    <p:extLst>
      <p:ext uri="{BB962C8B-B14F-4D97-AF65-F5344CB8AC3E}">
        <p14:creationId xmlns:p14="http://schemas.microsoft.com/office/powerpoint/2010/main" val="3180049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143036E-63A4-4475-B8B4-22695E2FC22E}"/>
              </a:ext>
            </a:extLst>
          </p:cNvPr>
          <p:cNvSpPr>
            <a:spLocks noGrp="1" noChangeArrowheads="1"/>
          </p:cNvSpPr>
          <p:nvPr>
            <p:ph type="title"/>
          </p:nvPr>
        </p:nvSpPr>
        <p:spPr/>
        <p:txBody>
          <a:bodyPr/>
          <a:lstStyle/>
          <a:p>
            <a:pPr eaLnBrk="1" hangingPunct="1">
              <a:defRPr/>
            </a:pPr>
            <a:r>
              <a:rPr lang="en-GB"/>
              <a:t>Contents </a:t>
            </a:r>
          </a:p>
        </p:txBody>
      </p:sp>
      <p:sp>
        <p:nvSpPr>
          <p:cNvPr id="7171" name="Rectangle 3">
            <a:extLst>
              <a:ext uri="{FF2B5EF4-FFF2-40B4-BE49-F238E27FC236}">
                <a16:creationId xmlns:a16="http://schemas.microsoft.com/office/drawing/2014/main" xmlns="" id="{7ED6B494-5871-4F0D-9C7A-589A9117D994}"/>
              </a:ext>
            </a:extLst>
          </p:cNvPr>
          <p:cNvSpPr>
            <a:spLocks noGrp="1" noChangeArrowheads="1"/>
          </p:cNvSpPr>
          <p:nvPr>
            <p:ph type="body" idx="1"/>
          </p:nvPr>
        </p:nvSpPr>
        <p:spPr/>
        <p:txBody>
          <a:bodyPr/>
          <a:lstStyle/>
          <a:p>
            <a:pPr eaLnBrk="1" hangingPunct="1">
              <a:defRPr/>
            </a:pPr>
            <a:r>
              <a:rPr lang="en-GB" sz="2800" dirty="0"/>
              <a:t>The Personal and Professional Context – Reflective Considerations </a:t>
            </a:r>
          </a:p>
          <a:p>
            <a:pPr eaLnBrk="1" hangingPunct="1">
              <a:defRPr/>
            </a:pPr>
            <a:r>
              <a:rPr lang="en-GB" sz="2800" dirty="0"/>
              <a:t>Breaking down Barriers </a:t>
            </a:r>
          </a:p>
          <a:p>
            <a:pPr eaLnBrk="1" hangingPunct="1">
              <a:defRPr/>
            </a:pPr>
            <a:r>
              <a:rPr lang="en-GB" sz="2800" dirty="0"/>
              <a:t>Key Messages from the Literature</a:t>
            </a:r>
          </a:p>
          <a:p>
            <a:pPr eaLnBrk="1" hangingPunct="1">
              <a:defRPr/>
            </a:pPr>
            <a:r>
              <a:rPr lang="en-GB" sz="2800" dirty="0"/>
              <a:t>What Social Workers report</a:t>
            </a:r>
          </a:p>
          <a:p>
            <a:pPr eaLnBrk="1" hangingPunct="1">
              <a:defRPr/>
            </a:pPr>
            <a:r>
              <a:rPr lang="en-GB" sz="2800" dirty="0"/>
              <a:t>A Psychodynamic Contribution </a:t>
            </a:r>
          </a:p>
          <a:p>
            <a:pPr eaLnBrk="1" hangingPunct="1">
              <a:defRPr/>
            </a:pPr>
            <a:r>
              <a:rPr lang="en-GB" sz="2800" dirty="0"/>
              <a:t>Findings from a Doctoral Study in LBI</a:t>
            </a:r>
          </a:p>
          <a:p>
            <a:pPr eaLnBrk="1" hangingPunct="1">
              <a:defRPr/>
            </a:pPr>
            <a:r>
              <a:rPr lang="en-GB" sz="2800" dirty="0"/>
              <a:t>How to Include Fathers in Social Work Interventions and Services </a:t>
            </a:r>
          </a:p>
          <a:p>
            <a:pPr eaLnBrk="1" hangingPunct="1">
              <a:defRPr/>
            </a:pPr>
            <a:r>
              <a:rPr lang="en-GB" sz="2800" dirty="0"/>
              <a:t>Conclusions  </a:t>
            </a:r>
          </a:p>
          <a:p>
            <a:pPr eaLnBrk="1" hangingPunct="1">
              <a:defRPr/>
            </a:pPr>
            <a:endParaRPr lang="en-GB" sz="2800" dirty="0"/>
          </a:p>
        </p:txBody>
      </p:sp>
    </p:spTree>
    <p:extLst>
      <p:ext uri="{BB962C8B-B14F-4D97-AF65-F5344CB8AC3E}">
        <p14:creationId xmlns:p14="http://schemas.microsoft.com/office/powerpoint/2010/main" val="591999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B1759C-5CE5-446F-BCF0-7D626E07A12B}"/>
              </a:ext>
            </a:extLst>
          </p:cNvPr>
          <p:cNvSpPr>
            <a:spLocks noGrp="1"/>
          </p:cNvSpPr>
          <p:nvPr>
            <p:ph type="title"/>
          </p:nvPr>
        </p:nvSpPr>
        <p:spPr/>
        <p:txBody>
          <a:bodyPr/>
          <a:lstStyle/>
          <a:p>
            <a:pPr>
              <a:defRPr/>
            </a:pPr>
            <a:r>
              <a:rPr lang="en-GB" dirty="0"/>
              <a:t>Principals </a:t>
            </a:r>
          </a:p>
        </p:txBody>
      </p:sp>
      <p:sp>
        <p:nvSpPr>
          <p:cNvPr id="3" name="Content Placeholder 2">
            <a:extLst>
              <a:ext uri="{FF2B5EF4-FFF2-40B4-BE49-F238E27FC236}">
                <a16:creationId xmlns:a16="http://schemas.microsoft.com/office/drawing/2014/main" xmlns="" id="{A3C9B9FA-1148-4B3A-A62C-3BE3B7854AFE}"/>
              </a:ext>
            </a:extLst>
          </p:cNvPr>
          <p:cNvSpPr>
            <a:spLocks noGrp="1"/>
          </p:cNvSpPr>
          <p:nvPr>
            <p:ph idx="1"/>
          </p:nvPr>
        </p:nvSpPr>
        <p:spPr/>
        <p:txBody>
          <a:bodyPr/>
          <a:lstStyle/>
          <a:p>
            <a:pPr>
              <a:defRPr/>
            </a:pPr>
            <a:r>
              <a:rPr lang="en-GB" dirty="0"/>
              <a:t>Transparency</a:t>
            </a:r>
          </a:p>
          <a:p>
            <a:pPr>
              <a:defRPr/>
            </a:pPr>
            <a:r>
              <a:rPr lang="en-GB" dirty="0"/>
              <a:t>Reflection </a:t>
            </a:r>
          </a:p>
          <a:p>
            <a:pPr>
              <a:defRPr/>
            </a:pPr>
            <a:r>
              <a:rPr lang="en-GB" dirty="0"/>
              <a:t>Interaction </a:t>
            </a:r>
          </a:p>
          <a:p>
            <a:pPr>
              <a:defRPr/>
            </a:pPr>
            <a:r>
              <a:rPr lang="en-GB" dirty="0"/>
              <a:t>Practice</a:t>
            </a:r>
          </a:p>
          <a:p>
            <a:pPr>
              <a:defRPr/>
            </a:pPr>
            <a:r>
              <a:rPr lang="en-GB" dirty="0"/>
              <a:t>Group work </a:t>
            </a:r>
          </a:p>
        </p:txBody>
      </p:sp>
    </p:spTree>
    <p:extLst>
      <p:ext uri="{BB962C8B-B14F-4D97-AF65-F5344CB8AC3E}">
        <p14:creationId xmlns:p14="http://schemas.microsoft.com/office/powerpoint/2010/main" val="1784980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129FFD13-C367-4D08-A604-2E3A1B483E3C}"/>
              </a:ext>
            </a:extLst>
          </p:cNvPr>
          <p:cNvSpPr>
            <a:spLocks noGrp="1" noChangeArrowheads="1"/>
          </p:cNvSpPr>
          <p:nvPr>
            <p:ph type="title"/>
          </p:nvPr>
        </p:nvSpPr>
        <p:spPr/>
        <p:txBody>
          <a:bodyPr/>
          <a:lstStyle/>
          <a:p>
            <a:pPr eaLnBrk="1" hangingPunct="1">
              <a:defRPr/>
            </a:pPr>
            <a:r>
              <a:rPr lang="en-GB"/>
              <a:t>Defining Fathers </a:t>
            </a:r>
          </a:p>
        </p:txBody>
      </p:sp>
      <p:sp>
        <p:nvSpPr>
          <p:cNvPr id="47107" name="Rectangle 3">
            <a:extLst>
              <a:ext uri="{FF2B5EF4-FFF2-40B4-BE49-F238E27FC236}">
                <a16:creationId xmlns:a16="http://schemas.microsoft.com/office/drawing/2014/main" xmlns="" id="{01B999CE-180A-4F09-9251-B0C7FD2D9432}"/>
              </a:ext>
            </a:extLst>
          </p:cNvPr>
          <p:cNvSpPr>
            <a:spLocks noGrp="1" noChangeArrowheads="1"/>
          </p:cNvSpPr>
          <p:nvPr>
            <p:ph type="body" idx="1"/>
          </p:nvPr>
        </p:nvSpPr>
        <p:spPr/>
        <p:txBody>
          <a:bodyPr/>
          <a:lstStyle/>
          <a:p>
            <a:pPr eaLnBrk="1" hangingPunct="1">
              <a:defRPr/>
            </a:pPr>
            <a:r>
              <a:rPr lang="en-GB" dirty="0"/>
              <a:t>For this lecture fathers are defined as: </a:t>
            </a:r>
          </a:p>
          <a:p>
            <a:pPr eaLnBrk="1" hangingPunct="1">
              <a:defRPr/>
            </a:pPr>
            <a:endParaRPr lang="en-GB" dirty="0"/>
          </a:p>
          <a:p>
            <a:pPr eaLnBrk="1" hangingPunct="1">
              <a:buFont typeface="Wingdings" pitchFamily="2" charset="2"/>
              <a:buNone/>
              <a:defRPr/>
            </a:pPr>
            <a:r>
              <a:rPr lang="en-GB" dirty="0"/>
              <a:t>	</a:t>
            </a:r>
            <a:r>
              <a:rPr lang="en-GB" i="1" dirty="0"/>
              <a:t>Any man who has an emotional relationship with a child ; i.e. a biological father, a step-father, mother’s partner, or boyfriend or uncle, older brother, grandfather or community leader.</a:t>
            </a:r>
            <a:r>
              <a:rPr lang="en-GB" dirty="0"/>
              <a:t>  </a:t>
            </a:r>
          </a:p>
        </p:txBody>
      </p:sp>
    </p:spTree>
    <p:extLst>
      <p:ext uri="{BB962C8B-B14F-4D97-AF65-F5344CB8AC3E}">
        <p14:creationId xmlns:p14="http://schemas.microsoft.com/office/powerpoint/2010/main" val="3583780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41FC0007-3F49-4CA5-AE04-DA7CE6B09A90}"/>
              </a:ext>
            </a:extLst>
          </p:cNvPr>
          <p:cNvSpPr>
            <a:spLocks noGrp="1" noChangeArrowheads="1"/>
          </p:cNvSpPr>
          <p:nvPr>
            <p:ph type="title"/>
          </p:nvPr>
        </p:nvSpPr>
        <p:spPr/>
        <p:txBody>
          <a:bodyPr/>
          <a:lstStyle/>
          <a:p>
            <a:pPr eaLnBrk="1" hangingPunct="1">
              <a:defRPr/>
            </a:pPr>
            <a:r>
              <a:rPr lang="en-GB" dirty="0"/>
              <a:t>Audience Feedback </a:t>
            </a:r>
          </a:p>
        </p:txBody>
      </p:sp>
      <p:sp>
        <p:nvSpPr>
          <p:cNvPr id="46083" name="Rectangle 3">
            <a:extLst>
              <a:ext uri="{FF2B5EF4-FFF2-40B4-BE49-F238E27FC236}">
                <a16:creationId xmlns:a16="http://schemas.microsoft.com/office/drawing/2014/main" xmlns="" id="{F3BC0F1B-8F6B-4EDD-BFB4-9BEE2E674245}"/>
              </a:ext>
            </a:extLst>
          </p:cNvPr>
          <p:cNvSpPr>
            <a:spLocks noGrp="1" noChangeArrowheads="1"/>
          </p:cNvSpPr>
          <p:nvPr>
            <p:ph type="body" idx="1"/>
          </p:nvPr>
        </p:nvSpPr>
        <p:spPr/>
        <p:txBody>
          <a:bodyPr/>
          <a:lstStyle/>
          <a:p>
            <a:pPr eaLnBrk="1" hangingPunct="1">
              <a:defRPr/>
            </a:pPr>
            <a:endParaRPr lang="en-GB"/>
          </a:p>
          <a:p>
            <a:pPr eaLnBrk="1" hangingPunct="1">
              <a:defRPr/>
            </a:pPr>
            <a:endParaRPr lang="en-GB"/>
          </a:p>
          <a:p>
            <a:pPr eaLnBrk="1" hangingPunct="1">
              <a:buFont typeface="Wingdings" pitchFamily="2" charset="2"/>
              <a:buNone/>
              <a:defRPr/>
            </a:pPr>
            <a:r>
              <a:rPr lang="en-GB"/>
              <a:t>    Why should we include fathers ?</a:t>
            </a:r>
          </a:p>
        </p:txBody>
      </p:sp>
    </p:spTree>
    <p:extLst>
      <p:ext uri="{BB962C8B-B14F-4D97-AF65-F5344CB8AC3E}">
        <p14:creationId xmlns:p14="http://schemas.microsoft.com/office/powerpoint/2010/main" val="3823251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D40993D9-1F26-451A-B958-51E4332A23DF}"/>
              </a:ext>
            </a:extLst>
          </p:cNvPr>
          <p:cNvSpPr>
            <a:spLocks noGrp="1" noChangeArrowheads="1"/>
          </p:cNvSpPr>
          <p:nvPr>
            <p:ph type="title"/>
          </p:nvPr>
        </p:nvSpPr>
        <p:spPr/>
        <p:txBody>
          <a:bodyPr/>
          <a:lstStyle/>
          <a:p>
            <a:pPr eaLnBrk="1" hangingPunct="1">
              <a:defRPr/>
            </a:pPr>
            <a:r>
              <a:rPr lang="en-GB" sz="4000"/>
              <a:t/>
            </a:r>
            <a:br>
              <a:rPr lang="en-GB" sz="4000"/>
            </a:br>
            <a:r>
              <a:rPr lang="en-GB" sz="4000"/>
              <a:t>The Personal and Professional Context – Reflective Considerations</a:t>
            </a:r>
          </a:p>
        </p:txBody>
      </p:sp>
      <p:sp>
        <p:nvSpPr>
          <p:cNvPr id="8195" name="Rectangle 3">
            <a:extLst>
              <a:ext uri="{FF2B5EF4-FFF2-40B4-BE49-F238E27FC236}">
                <a16:creationId xmlns:a16="http://schemas.microsoft.com/office/drawing/2014/main" xmlns="" id="{B1F46D62-8647-4836-B842-48B9D18B66F5}"/>
              </a:ext>
            </a:extLst>
          </p:cNvPr>
          <p:cNvSpPr>
            <a:spLocks noGrp="1" noChangeArrowheads="1"/>
          </p:cNvSpPr>
          <p:nvPr>
            <p:ph type="body" idx="1"/>
          </p:nvPr>
        </p:nvSpPr>
        <p:spPr>
          <a:xfrm>
            <a:off x="457200" y="2133600"/>
            <a:ext cx="8229600" cy="3997325"/>
          </a:xfrm>
        </p:spPr>
        <p:txBody>
          <a:bodyPr/>
          <a:lstStyle/>
          <a:p>
            <a:pPr eaLnBrk="1" hangingPunct="1">
              <a:lnSpc>
                <a:spcPct val="90000"/>
              </a:lnSpc>
              <a:buFont typeface="Wingdings" pitchFamily="2" charset="2"/>
              <a:buNone/>
              <a:defRPr/>
            </a:pPr>
            <a:endParaRPr lang="en-GB" sz="2800" dirty="0"/>
          </a:p>
          <a:p>
            <a:pPr eaLnBrk="1" hangingPunct="1">
              <a:lnSpc>
                <a:spcPct val="90000"/>
              </a:lnSpc>
              <a:defRPr/>
            </a:pPr>
            <a:r>
              <a:rPr lang="en-GB" sz="2800" dirty="0"/>
              <a:t>Prejudice, stereotypes, assumptions, years on the front line. </a:t>
            </a:r>
          </a:p>
          <a:p>
            <a:pPr eaLnBrk="1" hangingPunct="1">
              <a:lnSpc>
                <a:spcPct val="90000"/>
              </a:lnSpc>
              <a:defRPr/>
            </a:pPr>
            <a:r>
              <a:rPr lang="en-GB" sz="2800" dirty="0"/>
              <a:t>The ‘Tavi’ Experience</a:t>
            </a:r>
          </a:p>
          <a:p>
            <a:pPr eaLnBrk="1" hangingPunct="1">
              <a:lnSpc>
                <a:spcPct val="90000"/>
              </a:lnSpc>
              <a:defRPr/>
            </a:pPr>
            <a:r>
              <a:rPr lang="en-GB" sz="2800" dirty="0"/>
              <a:t>Year 1: Baby and Mother Observation</a:t>
            </a:r>
          </a:p>
          <a:p>
            <a:pPr eaLnBrk="1" hangingPunct="1">
              <a:lnSpc>
                <a:spcPct val="90000"/>
              </a:lnSpc>
              <a:defRPr/>
            </a:pPr>
            <a:r>
              <a:rPr lang="en-GB" sz="2800" dirty="0"/>
              <a:t>Year 2: Direct work and the Monroe Effect  </a:t>
            </a:r>
          </a:p>
          <a:p>
            <a:pPr eaLnBrk="1" hangingPunct="1">
              <a:lnSpc>
                <a:spcPct val="90000"/>
              </a:lnSpc>
              <a:defRPr/>
            </a:pPr>
            <a:r>
              <a:rPr lang="en-GB" sz="2800" dirty="0"/>
              <a:t>Year 3: The Research Project</a:t>
            </a:r>
            <a:r>
              <a:rPr lang="en-GB" dirty="0"/>
              <a:t> </a:t>
            </a:r>
          </a:p>
          <a:p>
            <a:pPr eaLnBrk="1" hangingPunct="1">
              <a:lnSpc>
                <a:spcPct val="90000"/>
              </a:lnSpc>
              <a:defRPr/>
            </a:pPr>
            <a:r>
              <a:rPr lang="en-GB" sz="2800" dirty="0"/>
              <a:t>Years 4: – 6 Doctoral Studies</a:t>
            </a:r>
            <a:r>
              <a:rPr lang="en-GB" dirty="0"/>
              <a:t> </a:t>
            </a:r>
          </a:p>
        </p:txBody>
      </p:sp>
    </p:spTree>
    <p:extLst>
      <p:ext uri="{BB962C8B-B14F-4D97-AF65-F5344CB8AC3E}">
        <p14:creationId xmlns:p14="http://schemas.microsoft.com/office/powerpoint/2010/main" val="182672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4176464"/>
          </a:xfrm>
        </p:spPr>
        <p:txBody>
          <a:bodyPr/>
          <a:lstStyle/>
          <a:p>
            <a:pPr algn="l"/>
            <a:r>
              <a:rPr lang="en-GB" dirty="0" smtClean="0"/>
              <a:t>In the following Case Study, please identify any forms of abuse and the responses to them</a:t>
            </a:r>
            <a:br>
              <a:rPr lang="en-GB" dirty="0" smtClean="0"/>
            </a:br>
            <a:endParaRPr lang="en-GB" dirty="0"/>
          </a:p>
        </p:txBody>
      </p:sp>
    </p:spTree>
    <p:extLst>
      <p:ext uri="{BB962C8B-B14F-4D97-AF65-F5344CB8AC3E}">
        <p14:creationId xmlns:p14="http://schemas.microsoft.com/office/powerpoint/2010/main" val="3085925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B622DE2E-6C47-4614-86F7-DDC0B4B5A47D}"/>
              </a:ext>
            </a:extLst>
          </p:cNvPr>
          <p:cNvSpPr>
            <a:spLocks noGrp="1" noChangeArrowheads="1"/>
          </p:cNvSpPr>
          <p:nvPr>
            <p:ph type="title"/>
          </p:nvPr>
        </p:nvSpPr>
        <p:spPr/>
        <p:txBody>
          <a:bodyPr/>
          <a:lstStyle/>
          <a:p>
            <a:pPr eaLnBrk="1" hangingPunct="1">
              <a:defRPr/>
            </a:pPr>
            <a:r>
              <a:rPr lang="en-GB" dirty="0"/>
              <a:t> </a:t>
            </a:r>
          </a:p>
        </p:txBody>
      </p:sp>
      <p:sp>
        <p:nvSpPr>
          <p:cNvPr id="34819" name="Rectangle 3">
            <a:extLst>
              <a:ext uri="{FF2B5EF4-FFF2-40B4-BE49-F238E27FC236}">
                <a16:creationId xmlns:a16="http://schemas.microsoft.com/office/drawing/2014/main" xmlns="" id="{B8F74E71-D88B-4F68-A136-21D5F19C26F8}"/>
              </a:ext>
            </a:extLst>
          </p:cNvPr>
          <p:cNvSpPr>
            <a:spLocks noGrp="1" noChangeArrowheads="1"/>
          </p:cNvSpPr>
          <p:nvPr>
            <p:ph type="body" idx="1"/>
          </p:nvPr>
        </p:nvSpPr>
        <p:spPr/>
        <p:txBody>
          <a:bodyPr/>
          <a:lstStyle/>
          <a:p>
            <a:pPr eaLnBrk="1" hangingPunct="1">
              <a:buFont typeface="Wingdings" pitchFamily="2" charset="2"/>
              <a:buNone/>
              <a:defRPr/>
            </a:pPr>
            <a:r>
              <a:rPr lang="en-GB" dirty="0"/>
              <a:t>	Our personal assumptions, fears and even prejudices about working with fathers  </a:t>
            </a:r>
          </a:p>
        </p:txBody>
      </p:sp>
    </p:spTree>
    <p:extLst>
      <p:ext uri="{BB962C8B-B14F-4D97-AF65-F5344CB8AC3E}">
        <p14:creationId xmlns:p14="http://schemas.microsoft.com/office/powerpoint/2010/main" val="747551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2C41710C-35F8-4791-A715-28775E716052}"/>
              </a:ext>
            </a:extLst>
          </p:cNvPr>
          <p:cNvSpPr>
            <a:spLocks noGrp="1" noChangeArrowheads="1"/>
          </p:cNvSpPr>
          <p:nvPr>
            <p:ph type="title"/>
          </p:nvPr>
        </p:nvSpPr>
        <p:spPr/>
        <p:txBody>
          <a:bodyPr/>
          <a:lstStyle/>
          <a:p>
            <a:pPr eaLnBrk="1" hangingPunct="1">
              <a:defRPr/>
            </a:pPr>
            <a:r>
              <a:rPr lang="en-GB"/>
              <a:t>Breaking down Barriers  </a:t>
            </a:r>
          </a:p>
        </p:txBody>
      </p:sp>
      <p:sp>
        <p:nvSpPr>
          <p:cNvPr id="9219" name="Rectangle 3">
            <a:extLst>
              <a:ext uri="{FF2B5EF4-FFF2-40B4-BE49-F238E27FC236}">
                <a16:creationId xmlns:a16="http://schemas.microsoft.com/office/drawing/2014/main" xmlns="" id="{E85E5884-772A-459C-B638-5076DAB34C9E}"/>
              </a:ext>
            </a:extLst>
          </p:cNvPr>
          <p:cNvSpPr>
            <a:spLocks noGrp="1" noChangeArrowheads="1"/>
          </p:cNvSpPr>
          <p:nvPr>
            <p:ph type="body" idx="1"/>
          </p:nvPr>
        </p:nvSpPr>
        <p:spPr/>
        <p:txBody>
          <a:bodyPr/>
          <a:lstStyle/>
          <a:p>
            <a:pPr eaLnBrk="1" hangingPunct="1">
              <a:lnSpc>
                <a:spcPct val="90000"/>
              </a:lnSpc>
              <a:defRPr/>
            </a:pPr>
            <a:r>
              <a:rPr lang="en-GB" sz="2800" dirty="0"/>
              <a:t>Researching Children’s Social Care </a:t>
            </a:r>
          </a:p>
          <a:p>
            <a:pPr eaLnBrk="1" hangingPunct="1">
              <a:lnSpc>
                <a:spcPct val="90000"/>
              </a:lnSpc>
              <a:defRPr/>
            </a:pPr>
            <a:r>
              <a:rPr lang="en-GB" sz="2800" dirty="0"/>
              <a:t>A Whole System Approach </a:t>
            </a:r>
          </a:p>
          <a:p>
            <a:pPr eaLnBrk="1" hangingPunct="1">
              <a:lnSpc>
                <a:spcPct val="90000"/>
              </a:lnSpc>
              <a:defRPr/>
            </a:pPr>
            <a:r>
              <a:rPr lang="en-GB" sz="2800" dirty="0"/>
              <a:t>Systemic assessment</a:t>
            </a:r>
          </a:p>
          <a:p>
            <a:pPr eaLnBrk="1" hangingPunct="1">
              <a:lnSpc>
                <a:spcPct val="90000"/>
              </a:lnSpc>
              <a:defRPr/>
            </a:pPr>
            <a:r>
              <a:rPr lang="en-GB" sz="2800" dirty="0"/>
              <a:t>A case file audit </a:t>
            </a:r>
          </a:p>
          <a:p>
            <a:pPr eaLnBrk="1" hangingPunct="1">
              <a:lnSpc>
                <a:spcPct val="90000"/>
              </a:lnSpc>
              <a:defRPr/>
            </a:pPr>
            <a:r>
              <a:rPr lang="en-GB" sz="2800" dirty="0"/>
              <a:t>Literature Review</a:t>
            </a:r>
          </a:p>
          <a:p>
            <a:pPr eaLnBrk="1" hangingPunct="1">
              <a:lnSpc>
                <a:spcPct val="90000"/>
              </a:lnSpc>
              <a:defRPr/>
            </a:pPr>
            <a:r>
              <a:rPr lang="en-GB" sz="2800" dirty="0"/>
              <a:t>18 months of Action Research / Co-operative Inquiry </a:t>
            </a:r>
          </a:p>
          <a:p>
            <a:pPr eaLnBrk="1" hangingPunct="1">
              <a:lnSpc>
                <a:spcPct val="90000"/>
              </a:lnSpc>
              <a:defRPr/>
            </a:pPr>
            <a:r>
              <a:rPr lang="en-GB" sz="2800" dirty="0"/>
              <a:t>ICS</a:t>
            </a:r>
          </a:p>
          <a:p>
            <a:pPr eaLnBrk="1" hangingPunct="1">
              <a:lnSpc>
                <a:spcPct val="90000"/>
              </a:lnSpc>
              <a:defRPr/>
            </a:pPr>
            <a:r>
              <a:rPr lang="en-GB" sz="2800" dirty="0"/>
              <a:t>A second case file audit</a:t>
            </a:r>
          </a:p>
          <a:p>
            <a:pPr eaLnBrk="1" hangingPunct="1">
              <a:lnSpc>
                <a:spcPct val="90000"/>
              </a:lnSpc>
              <a:defRPr/>
            </a:pPr>
            <a:endParaRPr lang="en-GB" sz="2800" dirty="0"/>
          </a:p>
        </p:txBody>
      </p:sp>
    </p:spTree>
    <p:extLst>
      <p:ext uri="{BB962C8B-B14F-4D97-AF65-F5344CB8AC3E}">
        <p14:creationId xmlns:p14="http://schemas.microsoft.com/office/powerpoint/2010/main" val="3582427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F5D37-3979-4A1E-BC91-A2FA45CDA262}"/>
              </a:ext>
            </a:extLst>
          </p:cNvPr>
          <p:cNvSpPr>
            <a:spLocks noGrp="1"/>
          </p:cNvSpPr>
          <p:nvPr>
            <p:ph type="title"/>
          </p:nvPr>
        </p:nvSpPr>
        <p:spPr/>
        <p:txBody>
          <a:bodyPr/>
          <a:lstStyle/>
          <a:p>
            <a:pPr>
              <a:defRPr/>
            </a:pPr>
            <a:r>
              <a:rPr lang="en-GB" dirty="0"/>
              <a:t>Aims of the Research </a:t>
            </a:r>
          </a:p>
        </p:txBody>
      </p:sp>
      <p:sp>
        <p:nvSpPr>
          <p:cNvPr id="3" name="Content Placeholder 2">
            <a:extLst>
              <a:ext uri="{FF2B5EF4-FFF2-40B4-BE49-F238E27FC236}">
                <a16:creationId xmlns:a16="http://schemas.microsoft.com/office/drawing/2014/main" xmlns="" id="{3F7DE92E-BD75-4AED-ADF1-B1BD866754E8}"/>
              </a:ext>
            </a:extLst>
          </p:cNvPr>
          <p:cNvSpPr>
            <a:spLocks noGrp="1"/>
          </p:cNvSpPr>
          <p:nvPr>
            <p:ph idx="1"/>
          </p:nvPr>
        </p:nvSpPr>
        <p:spPr/>
        <p:txBody>
          <a:bodyPr/>
          <a:lstStyle/>
          <a:p>
            <a:pPr marL="457200" indent="-457200">
              <a:buFont typeface="+mj-lt"/>
              <a:buAutoNum type="arabicPeriod"/>
              <a:defRPr/>
            </a:pPr>
            <a:r>
              <a:rPr lang="en-GB" sz="2000" dirty="0">
                <a:effectLst/>
              </a:rPr>
              <a:t>To design and implement a co-operative inquiry to include fathers in Children’s Social Care</a:t>
            </a:r>
          </a:p>
          <a:p>
            <a:pPr marL="457200" indent="-457200">
              <a:buFont typeface="+mj-lt"/>
              <a:buAutoNum type="arabicPeriod"/>
              <a:defRPr/>
            </a:pPr>
            <a:r>
              <a:rPr lang="en-GB" sz="2000" dirty="0">
                <a:effectLst/>
              </a:rPr>
              <a:t>Develop the skills of co-inquirers </a:t>
            </a:r>
          </a:p>
          <a:p>
            <a:pPr marL="457200" indent="-457200">
              <a:buFont typeface="+mj-lt"/>
              <a:buAutoNum type="arabicPeriod"/>
              <a:defRPr/>
            </a:pPr>
            <a:r>
              <a:rPr lang="en-GB" sz="2000" dirty="0">
                <a:effectLst/>
              </a:rPr>
              <a:t>Create and adopt a fatherhood strategy with realistic goals and targets</a:t>
            </a:r>
          </a:p>
          <a:p>
            <a:pPr marL="457200" indent="-457200">
              <a:buFont typeface="+mj-lt"/>
              <a:buAutoNum type="arabicPeriod"/>
              <a:defRPr/>
            </a:pPr>
            <a:r>
              <a:rPr lang="en-GB" sz="2000" dirty="0">
                <a:effectLst/>
              </a:rPr>
              <a:t>Identify objectives for engagement with fathers </a:t>
            </a:r>
          </a:p>
          <a:p>
            <a:pPr marL="457200" indent="-457200">
              <a:buFont typeface="+mj-lt"/>
              <a:buAutoNum type="arabicPeriod"/>
              <a:defRPr/>
            </a:pPr>
            <a:r>
              <a:rPr lang="en-GB" sz="2000" dirty="0">
                <a:effectLst/>
              </a:rPr>
              <a:t>Refine the existing referral and assessment process </a:t>
            </a:r>
          </a:p>
          <a:p>
            <a:pPr marL="457200" indent="-457200">
              <a:buFont typeface="+mj-lt"/>
              <a:buAutoNum type="arabicPeriod"/>
              <a:defRPr/>
            </a:pPr>
            <a:r>
              <a:rPr lang="en-GB" sz="2000" dirty="0">
                <a:effectLst/>
              </a:rPr>
              <a:t>Use data collection system/s </a:t>
            </a:r>
          </a:p>
          <a:p>
            <a:pPr marL="457200" indent="-457200">
              <a:buFont typeface="+mj-lt"/>
              <a:buAutoNum type="arabicPeriod"/>
              <a:defRPr/>
            </a:pPr>
            <a:r>
              <a:rPr lang="en-GB" sz="2000" dirty="0">
                <a:effectLst/>
              </a:rPr>
              <a:t>Ensure that training is available for staff at every level of the organisation/s in father-inclusive practice.</a:t>
            </a:r>
          </a:p>
          <a:p>
            <a:pPr marL="457200" indent="-457200">
              <a:buFont typeface="+mj-lt"/>
              <a:buAutoNum type="arabicPeriod"/>
              <a:defRPr/>
            </a:pPr>
            <a:r>
              <a:rPr lang="en-GB" sz="2000" dirty="0">
                <a:effectLst/>
              </a:rPr>
              <a:t>Establish better pathways and referral processes </a:t>
            </a:r>
          </a:p>
          <a:p>
            <a:pPr marL="457200" indent="-457200">
              <a:buFont typeface="+mj-lt"/>
              <a:buAutoNum type="arabicPeriod"/>
              <a:defRPr/>
            </a:pPr>
            <a:r>
              <a:rPr lang="en-GB" sz="2000" dirty="0">
                <a:effectLst/>
              </a:rPr>
              <a:t>Ensure appropriate focused and gender specific information </a:t>
            </a:r>
            <a:endParaRPr lang="en-GB" sz="2000" dirty="0"/>
          </a:p>
        </p:txBody>
      </p:sp>
    </p:spTree>
    <p:extLst>
      <p:ext uri="{BB962C8B-B14F-4D97-AF65-F5344CB8AC3E}">
        <p14:creationId xmlns:p14="http://schemas.microsoft.com/office/powerpoint/2010/main" val="206437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49348-058A-4110-A00C-7572DB02A89D}"/>
              </a:ext>
            </a:extLst>
          </p:cNvPr>
          <p:cNvSpPr>
            <a:spLocks noGrp="1"/>
          </p:cNvSpPr>
          <p:nvPr>
            <p:ph type="title"/>
          </p:nvPr>
        </p:nvSpPr>
        <p:spPr/>
        <p:txBody>
          <a:bodyPr/>
          <a:lstStyle/>
          <a:p>
            <a:pPr>
              <a:defRPr/>
            </a:pPr>
            <a:r>
              <a:rPr lang="en-GB" dirty="0"/>
              <a:t>Basic Measures</a:t>
            </a:r>
          </a:p>
        </p:txBody>
      </p:sp>
      <p:sp>
        <p:nvSpPr>
          <p:cNvPr id="3" name="Content Placeholder 2">
            <a:extLst>
              <a:ext uri="{FF2B5EF4-FFF2-40B4-BE49-F238E27FC236}">
                <a16:creationId xmlns:a16="http://schemas.microsoft.com/office/drawing/2014/main" xmlns="" id="{7A6EB29B-3F7D-4BD5-9253-851D92B0451C}"/>
              </a:ext>
            </a:extLst>
          </p:cNvPr>
          <p:cNvSpPr>
            <a:spLocks noGrp="1"/>
          </p:cNvSpPr>
          <p:nvPr>
            <p:ph idx="1"/>
          </p:nvPr>
        </p:nvSpPr>
        <p:spPr/>
        <p:txBody>
          <a:bodyPr/>
          <a:lstStyle/>
          <a:p>
            <a:pPr>
              <a:defRPr/>
            </a:pPr>
            <a:r>
              <a:rPr lang="en-GB" sz="1600" dirty="0">
                <a:effectLst/>
              </a:rPr>
              <a:t>To increase the numbers of men (fathers, step-fathers, and partners) including telephone numbers, addresses and dates of birth recorded on all referrals. </a:t>
            </a:r>
          </a:p>
          <a:p>
            <a:pPr>
              <a:defRPr/>
            </a:pPr>
            <a:r>
              <a:rPr lang="en-GB" sz="1600" dirty="0">
                <a:effectLst/>
              </a:rPr>
              <a:t>To increase the numbers of men (fathers, step-fathers, and partners) included on Initial assessments.</a:t>
            </a:r>
          </a:p>
          <a:p>
            <a:pPr>
              <a:defRPr/>
            </a:pPr>
            <a:r>
              <a:rPr lang="en-GB" sz="1600" dirty="0">
                <a:effectLst/>
              </a:rPr>
              <a:t>To increase the numbers of fathers comprehensively assessed as part of a core assessment.</a:t>
            </a:r>
          </a:p>
          <a:p>
            <a:pPr>
              <a:defRPr/>
            </a:pPr>
            <a:r>
              <a:rPr lang="en-GB" sz="1600" dirty="0">
                <a:effectLst/>
              </a:rPr>
              <a:t>To increase the numbers of fathers invited to and attending Initial and Review Child Protection Conferences.  </a:t>
            </a:r>
          </a:p>
          <a:p>
            <a:pPr>
              <a:defRPr/>
            </a:pPr>
            <a:r>
              <a:rPr lang="en-GB" sz="1600" dirty="0">
                <a:effectLst/>
              </a:rPr>
              <a:t>To increase the numbers of fathers invited to and attending Family Group Conferences. </a:t>
            </a:r>
          </a:p>
          <a:p>
            <a:pPr>
              <a:defRPr/>
            </a:pPr>
            <a:r>
              <a:rPr lang="en-GB" sz="1600" dirty="0">
                <a:effectLst/>
              </a:rPr>
              <a:t>To increase the numbers of fathers invited to LAC reviews. </a:t>
            </a:r>
          </a:p>
          <a:p>
            <a:pPr>
              <a:defRPr/>
            </a:pPr>
            <a:r>
              <a:rPr lang="en-GB" sz="1600" dirty="0">
                <a:effectLst/>
              </a:rPr>
              <a:t>To increase the numbers of fathers involved when initiating court proceedings. </a:t>
            </a:r>
          </a:p>
          <a:p>
            <a:pPr>
              <a:defRPr/>
            </a:pPr>
            <a:r>
              <a:rPr lang="en-GB" sz="1600" dirty="0">
                <a:effectLst/>
              </a:rPr>
              <a:t>To increase the numbers of fathers involved when initiating court proceedings. </a:t>
            </a:r>
          </a:p>
          <a:p>
            <a:pPr>
              <a:defRPr/>
            </a:pPr>
            <a:endParaRPr lang="en-GB" sz="1800" dirty="0"/>
          </a:p>
        </p:txBody>
      </p:sp>
    </p:spTree>
    <p:extLst>
      <p:ext uri="{BB962C8B-B14F-4D97-AF65-F5344CB8AC3E}">
        <p14:creationId xmlns:p14="http://schemas.microsoft.com/office/powerpoint/2010/main" val="1182226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98F274DB-8952-44AD-AC26-3F67CCD91BB0}"/>
              </a:ext>
            </a:extLst>
          </p:cNvPr>
          <p:cNvSpPr>
            <a:spLocks noGrp="1" noChangeArrowheads="1"/>
          </p:cNvSpPr>
          <p:nvPr>
            <p:ph type="title"/>
          </p:nvPr>
        </p:nvSpPr>
        <p:spPr/>
        <p:txBody>
          <a:bodyPr/>
          <a:lstStyle/>
          <a:p>
            <a:pPr eaLnBrk="1" hangingPunct="1">
              <a:defRPr/>
            </a:pPr>
            <a:r>
              <a:rPr lang="en-GB" sz="4000"/>
              <a:t>International Literature Review &amp; Critique </a:t>
            </a:r>
          </a:p>
        </p:txBody>
      </p:sp>
      <p:sp>
        <p:nvSpPr>
          <p:cNvPr id="10243" name="Rectangle 3">
            <a:extLst>
              <a:ext uri="{FF2B5EF4-FFF2-40B4-BE49-F238E27FC236}">
                <a16:creationId xmlns:a16="http://schemas.microsoft.com/office/drawing/2014/main" xmlns="" id="{E70EAFDE-D460-47E6-A657-48FF996A362B}"/>
              </a:ext>
            </a:extLst>
          </p:cNvPr>
          <p:cNvSpPr>
            <a:spLocks noGrp="1" noChangeArrowheads="1"/>
          </p:cNvSpPr>
          <p:nvPr>
            <p:ph type="body" idx="1"/>
          </p:nvPr>
        </p:nvSpPr>
        <p:spPr/>
        <p:txBody>
          <a:bodyPr/>
          <a:lstStyle/>
          <a:p>
            <a:pPr eaLnBrk="1" hangingPunct="1">
              <a:lnSpc>
                <a:spcPct val="80000"/>
              </a:lnSpc>
              <a:buFont typeface="Wingdings" pitchFamily="2" charset="2"/>
              <a:buNone/>
              <a:defRPr/>
            </a:pPr>
            <a:endParaRPr lang="en-GB" sz="1400"/>
          </a:p>
          <a:p>
            <a:pPr eaLnBrk="1" hangingPunct="1">
              <a:lnSpc>
                <a:spcPct val="80000"/>
              </a:lnSpc>
              <a:defRPr/>
            </a:pPr>
            <a:r>
              <a:rPr lang="en-GB" sz="2000"/>
              <a:t>Historic perspectives of the social construction of contemporary masculinity and contemporary fatherhood  </a:t>
            </a:r>
          </a:p>
          <a:p>
            <a:pPr eaLnBrk="1" hangingPunct="1">
              <a:lnSpc>
                <a:spcPct val="80000"/>
              </a:lnSpc>
              <a:buFont typeface="Wingdings" pitchFamily="2" charset="2"/>
              <a:buNone/>
              <a:defRPr/>
            </a:pPr>
            <a:r>
              <a:rPr lang="en-GB" sz="2000"/>
              <a:t>		</a:t>
            </a:r>
          </a:p>
          <a:p>
            <a:pPr eaLnBrk="1" hangingPunct="1">
              <a:lnSpc>
                <a:spcPct val="80000"/>
              </a:lnSpc>
              <a:defRPr/>
            </a:pPr>
            <a:r>
              <a:rPr lang="en-GB" sz="2000"/>
              <a:t>A shifting social policy towards men						</a:t>
            </a:r>
          </a:p>
          <a:p>
            <a:pPr eaLnBrk="1" hangingPunct="1">
              <a:lnSpc>
                <a:spcPct val="80000"/>
              </a:lnSpc>
              <a:defRPr/>
            </a:pPr>
            <a:r>
              <a:rPr lang="en-GB" sz="2000"/>
              <a:t>Ethnicity, class and the construction of masculinity</a:t>
            </a:r>
          </a:p>
          <a:p>
            <a:pPr eaLnBrk="1" hangingPunct="1">
              <a:lnSpc>
                <a:spcPct val="80000"/>
              </a:lnSpc>
              <a:buFont typeface="Wingdings" pitchFamily="2" charset="2"/>
              <a:buNone/>
              <a:defRPr/>
            </a:pPr>
            <a:r>
              <a:rPr lang="en-GB" sz="2000"/>
              <a:t>				</a:t>
            </a:r>
          </a:p>
          <a:p>
            <a:pPr eaLnBrk="1" hangingPunct="1">
              <a:lnSpc>
                <a:spcPct val="80000"/>
              </a:lnSpc>
              <a:defRPr/>
            </a:pPr>
            <a:r>
              <a:rPr lang="en-GB" sz="2000"/>
              <a:t>Men, masculinity and child development  					</a:t>
            </a:r>
          </a:p>
          <a:p>
            <a:pPr eaLnBrk="1" hangingPunct="1">
              <a:lnSpc>
                <a:spcPct val="80000"/>
              </a:lnSpc>
              <a:defRPr/>
            </a:pPr>
            <a:r>
              <a:rPr lang="en-GB" sz="2000"/>
              <a:t>Social work in a modern age</a:t>
            </a:r>
            <a:r>
              <a:rPr lang="en-GB" sz="1800"/>
              <a:t>							</a:t>
            </a:r>
          </a:p>
          <a:p>
            <a:pPr eaLnBrk="1" hangingPunct="1">
              <a:lnSpc>
                <a:spcPct val="80000"/>
              </a:lnSpc>
              <a:buFont typeface="Wingdings" pitchFamily="2" charset="2"/>
              <a:buNone/>
              <a:defRPr/>
            </a:pPr>
            <a:r>
              <a:rPr lang="en-GB" sz="1400"/>
              <a:t>		 </a:t>
            </a:r>
          </a:p>
        </p:txBody>
      </p:sp>
    </p:spTree>
    <p:extLst>
      <p:ext uri="{BB962C8B-B14F-4D97-AF65-F5344CB8AC3E}">
        <p14:creationId xmlns:p14="http://schemas.microsoft.com/office/powerpoint/2010/main" val="2226197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17489B42-05CA-475D-BA76-39C6B7E1D591}"/>
              </a:ext>
            </a:extLst>
          </p:cNvPr>
          <p:cNvSpPr>
            <a:spLocks noGrp="1" noChangeArrowheads="1"/>
          </p:cNvSpPr>
          <p:nvPr>
            <p:ph type="title"/>
          </p:nvPr>
        </p:nvSpPr>
        <p:spPr/>
        <p:txBody>
          <a:bodyPr/>
          <a:lstStyle/>
          <a:p>
            <a:pPr eaLnBrk="1" hangingPunct="1">
              <a:defRPr/>
            </a:pPr>
            <a:r>
              <a:rPr lang="en-GB"/>
              <a:t>Literature Review continued </a:t>
            </a:r>
          </a:p>
        </p:txBody>
      </p:sp>
      <p:sp>
        <p:nvSpPr>
          <p:cNvPr id="26627" name="Rectangle 3">
            <a:extLst>
              <a:ext uri="{FF2B5EF4-FFF2-40B4-BE49-F238E27FC236}">
                <a16:creationId xmlns:a16="http://schemas.microsoft.com/office/drawing/2014/main" xmlns="" id="{DF9F593E-5D34-41E5-98C9-33B480029D47}"/>
              </a:ext>
            </a:extLst>
          </p:cNvPr>
          <p:cNvSpPr>
            <a:spLocks noGrp="1" noChangeArrowheads="1"/>
          </p:cNvSpPr>
          <p:nvPr>
            <p:ph type="body" idx="1"/>
          </p:nvPr>
        </p:nvSpPr>
        <p:spPr/>
        <p:txBody>
          <a:bodyPr/>
          <a:lstStyle/>
          <a:p>
            <a:pPr eaLnBrk="1" hangingPunct="1">
              <a:lnSpc>
                <a:spcPct val="80000"/>
              </a:lnSpc>
              <a:defRPr/>
            </a:pPr>
            <a:r>
              <a:rPr lang="en-GB" sz="1800" dirty="0"/>
              <a:t>Gender Bias, the Denigration of Fatherhood or Simply Pragmatic Practice?</a:t>
            </a:r>
          </a:p>
          <a:p>
            <a:pPr eaLnBrk="1" hangingPunct="1">
              <a:lnSpc>
                <a:spcPct val="80000"/>
              </a:lnSpc>
              <a:buFont typeface="Wingdings" pitchFamily="2" charset="2"/>
              <a:buNone/>
              <a:defRPr/>
            </a:pPr>
            <a:r>
              <a:rPr lang="en-GB" sz="1800" dirty="0"/>
              <a:t> 					</a:t>
            </a:r>
          </a:p>
          <a:p>
            <a:pPr eaLnBrk="1" hangingPunct="1">
              <a:lnSpc>
                <a:spcPct val="80000"/>
              </a:lnSpc>
              <a:defRPr/>
            </a:pPr>
            <a:r>
              <a:rPr lang="en-GB" sz="1800" dirty="0"/>
              <a:t>The constructions and pathologies of masculinity in social work</a:t>
            </a:r>
          </a:p>
          <a:p>
            <a:pPr eaLnBrk="1" hangingPunct="1">
              <a:lnSpc>
                <a:spcPct val="80000"/>
              </a:lnSpc>
              <a:buFont typeface="Wingdings" pitchFamily="2" charset="2"/>
              <a:buNone/>
              <a:defRPr/>
            </a:pPr>
            <a:r>
              <a:rPr lang="en-GB" sz="1800" dirty="0"/>
              <a:t>	</a:t>
            </a:r>
          </a:p>
          <a:p>
            <a:pPr eaLnBrk="1" hangingPunct="1">
              <a:lnSpc>
                <a:spcPct val="80000"/>
              </a:lnSpc>
              <a:defRPr/>
            </a:pPr>
            <a:r>
              <a:rPr lang="en-GB" sz="1800" dirty="0"/>
              <a:t>An Overview of the Evidence Base; Social Work Practice and the Invisibility of Fathers</a:t>
            </a:r>
          </a:p>
          <a:p>
            <a:pPr eaLnBrk="1" hangingPunct="1">
              <a:lnSpc>
                <a:spcPct val="80000"/>
              </a:lnSpc>
              <a:buFont typeface="Wingdings" pitchFamily="2" charset="2"/>
              <a:buNone/>
              <a:defRPr/>
            </a:pPr>
            <a:endParaRPr lang="en-GB" sz="1800" dirty="0"/>
          </a:p>
          <a:p>
            <a:pPr eaLnBrk="1" hangingPunct="1">
              <a:lnSpc>
                <a:spcPct val="80000"/>
              </a:lnSpc>
              <a:defRPr/>
            </a:pPr>
            <a:r>
              <a:rPr lang="en-GB" sz="1800" dirty="0"/>
              <a:t>The Education and Training Social Workers and Research about Men and Masculinity </a:t>
            </a:r>
          </a:p>
          <a:p>
            <a:pPr eaLnBrk="1" hangingPunct="1">
              <a:lnSpc>
                <a:spcPct val="80000"/>
              </a:lnSpc>
              <a:buFont typeface="Wingdings" pitchFamily="2" charset="2"/>
              <a:buNone/>
              <a:defRPr/>
            </a:pPr>
            <a:endParaRPr lang="en-GB" sz="1800" dirty="0"/>
          </a:p>
          <a:p>
            <a:pPr eaLnBrk="1" hangingPunct="1">
              <a:lnSpc>
                <a:spcPct val="80000"/>
              </a:lnSpc>
              <a:defRPr/>
            </a:pPr>
            <a:r>
              <a:rPr lang="en-GB" sz="1800" dirty="0"/>
              <a:t>Violence</a:t>
            </a:r>
          </a:p>
          <a:p>
            <a:pPr eaLnBrk="1" hangingPunct="1">
              <a:lnSpc>
                <a:spcPct val="80000"/>
              </a:lnSpc>
              <a:buFont typeface="Wingdings" pitchFamily="2" charset="2"/>
              <a:buNone/>
              <a:defRPr/>
            </a:pPr>
            <a:r>
              <a:rPr lang="en-GB" sz="1800" dirty="0"/>
              <a:t> </a:t>
            </a:r>
          </a:p>
          <a:p>
            <a:pPr eaLnBrk="1" hangingPunct="1">
              <a:lnSpc>
                <a:spcPct val="80000"/>
              </a:lnSpc>
              <a:buFont typeface="Wingdings" pitchFamily="2" charset="2"/>
              <a:buNone/>
              <a:defRPr/>
            </a:pPr>
            <a:r>
              <a:rPr lang="en-GB" sz="1800" dirty="0"/>
              <a:t> 	- The construction of men as violence in social work</a:t>
            </a:r>
          </a:p>
          <a:p>
            <a:pPr eaLnBrk="1" hangingPunct="1">
              <a:lnSpc>
                <a:spcPct val="80000"/>
              </a:lnSpc>
              <a:buFont typeface="Wingdings" pitchFamily="2" charset="2"/>
              <a:buNone/>
              <a:defRPr/>
            </a:pPr>
            <a:r>
              <a:rPr lang="en-GB" sz="1800" dirty="0"/>
              <a:t>	- Domestic violence </a:t>
            </a:r>
          </a:p>
          <a:p>
            <a:pPr eaLnBrk="1" hangingPunct="1">
              <a:lnSpc>
                <a:spcPct val="80000"/>
              </a:lnSpc>
              <a:buFont typeface="Wingdings" pitchFamily="2" charset="2"/>
              <a:buNone/>
              <a:defRPr/>
            </a:pPr>
            <a:r>
              <a:rPr lang="en-GB" sz="1800" dirty="0"/>
              <a:t>			</a:t>
            </a:r>
            <a:endParaRPr lang="en-GB" sz="1600" dirty="0"/>
          </a:p>
        </p:txBody>
      </p:sp>
    </p:spTree>
    <p:extLst>
      <p:ext uri="{BB962C8B-B14F-4D97-AF65-F5344CB8AC3E}">
        <p14:creationId xmlns:p14="http://schemas.microsoft.com/office/powerpoint/2010/main" val="2061999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7EBC8-B118-4732-9905-DE2CFBE19EF4}"/>
              </a:ext>
            </a:extLst>
          </p:cNvPr>
          <p:cNvSpPr>
            <a:spLocks noGrp="1"/>
          </p:cNvSpPr>
          <p:nvPr>
            <p:ph type="title"/>
          </p:nvPr>
        </p:nvSpPr>
        <p:spPr/>
        <p:txBody>
          <a:bodyPr/>
          <a:lstStyle/>
          <a:p>
            <a:pPr>
              <a:defRPr/>
            </a:pPr>
            <a:r>
              <a:rPr lang="en-GB" dirty="0"/>
              <a:t>Literature Review Continued </a:t>
            </a:r>
          </a:p>
        </p:txBody>
      </p:sp>
      <p:sp>
        <p:nvSpPr>
          <p:cNvPr id="3" name="Content Placeholder 2">
            <a:extLst>
              <a:ext uri="{FF2B5EF4-FFF2-40B4-BE49-F238E27FC236}">
                <a16:creationId xmlns:a16="http://schemas.microsoft.com/office/drawing/2014/main" xmlns="" id="{0A8FCF9E-8338-442B-A001-C2995C4D8B08}"/>
              </a:ext>
            </a:extLst>
          </p:cNvPr>
          <p:cNvSpPr>
            <a:spLocks noGrp="1"/>
          </p:cNvSpPr>
          <p:nvPr>
            <p:ph idx="1"/>
          </p:nvPr>
        </p:nvSpPr>
        <p:spPr/>
        <p:txBody>
          <a:bodyPr/>
          <a:lstStyle/>
          <a:p>
            <a:pPr>
              <a:defRPr/>
            </a:pPr>
            <a:r>
              <a:rPr lang="en-GB" sz="2000" dirty="0">
                <a:effectLst/>
              </a:rPr>
              <a:t>A Psychodynamic Contribution:</a:t>
            </a:r>
          </a:p>
          <a:p>
            <a:pPr>
              <a:defRPr/>
            </a:pPr>
            <a:r>
              <a:rPr lang="en-GB" sz="2000" dirty="0">
                <a:effectLst/>
              </a:rPr>
              <a:t>Understanding how Violence Influences the Social Work System</a:t>
            </a:r>
          </a:p>
          <a:p>
            <a:pPr>
              <a:defRPr/>
            </a:pPr>
            <a:r>
              <a:rPr lang="en-GB" sz="2000" dirty="0">
                <a:effectLst/>
              </a:rPr>
              <a:t>Defended Organisations Defended Professionals </a:t>
            </a:r>
          </a:p>
          <a:p>
            <a:pPr>
              <a:defRPr/>
            </a:pPr>
            <a:r>
              <a:rPr lang="en-GB" sz="2000" dirty="0">
                <a:effectLst/>
              </a:rPr>
              <a:t>The Role of Supervision in the Inclusion of Fathers in Social Work </a:t>
            </a:r>
          </a:p>
          <a:p>
            <a:pPr>
              <a:defRPr/>
            </a:pPr>
            <a:r>
              <a:rPr lang="en-GB" sz="2000" dirty="0">
                <a:effectLst/>
              </a:rPr>
              <a:t>Interventions						</a:t>
            </a:r>
          </a:p>
          <a:p>
            <a:pPr>
              <a:defRPr/>
            </a:pPr>
            <a:r>
              <a:rPr lang="en-GB" sz="2000" dirty="0">
                <a:effectLst/>
              </a:rPr>
              <a:t>How to Include Fathers in Social Work Interventions and Services 	</a:t>
            </a:r>
          </a:p>
          <a:p>
            <a:pPr>
              <a:defRPr/>
            </a:pPr>
            <a:endParaRPr lang="en-GB" dirty="0"/>
          </a:p>
        </p:txBody>
      </p:sp>
    </p:spTree>
    <p:extLst>
      <p:ext uri="{BB962C8B-B14F-4D97-AF65-F5344CB8AC3E}">
        <p14:creationId xmlns:p14="http://schemas.microsoft.com/office/powerpoint/2010/main" val="3977993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573B1-EFE7-463D-8FC4-9DE57A86062C}"/>
              </a:ext>
            </a:extLst>
          </p:cNvPr>
          <p:cNvSpPr>
            <a:spLocks noGrp="1"/>
          </p:cNvSpPr>
          <p:nvPr>
            <p:ph type="title"/>
          </p:nvPr>
        </p:nvSpPr>
        <p:spPr/>
        <p:txBody>
          <a:bodyPr/>
          <a:lstStyle/>
          <a:p>
            <a:pPr>
              <a:defRPr/>
            </a:pPr>
            <a:r>
              <a:rPr lang="en-GB" dirty="0"/>
              <a:t>Multiple Masculinities </a:t>
            </a:r>
          </a:p>
        </p:txBody>
      </p:sp>
      <p:sp>
        <p:nvSpPr>
          <p:cNvPr id="3" name="Content Placeholder 2">
            <a:extLst>
              <a:ext uri="{FF2B5EF4-FFF2-40B4-BE49-F238E27FC236}">
                <a16:creationId xmlns:a16="http://schemas.microsoft.com/office/drawing/2014/main" xmlns="" id="{09AC044D-AD18-4577-83C2-3F6D60DABC16}"/>
              </a:ext>
            </a:extLst>
          </p:cNvPr>
          <p:cNvSpPr>
            <a:spLocks noGrp="1"/>
          </p:cNvSpPr>
          <p:nvPr>
            <p:ph idx="1"/>
          </p:nvPr>
        </p:nvSpPr>
        <p:spPr/>
        <p:txBody>
          <a:bodyPr/>
          <a:lstStyle/>
          <a:p>
            <a:pPr>
              <a:defRPr/>
            </a:pPr>
            <a:r>
              <a:rPr lang="en-GB" dirty="0"/>
              <a:t>Hegemonic Masculinity </a:t>
            </a:r>
          </a:p>
          <a:p>
            <a:pPr>
              <a:defRPr/>
            </a:pPr>
            <a:r>
              <a:rPr lang="en-GB" dirty="0"/>
              <a:t>Subordinated Masculinity</a:t>
            </a:r>
          </a:p>
          <a:p>
            <a:pPr>
              <a:defRPr/>
            </a:pPr>
            <a:r>
              <a:rPr lang="en-GB" dirty="0"/>
              <a:t>Marginalised Masculinity which lead to protest and oppositional masculinity</a:t>
            </a:r>
          </a:p>
          <a:p>
            <a:pPr>
              <a:defRPr/>
            </a:pPr>
            <a:r>
              <a:rPr lang="en-GB" dirty="0"/>
              <a:t>The Impact of masculinities on the engagement of fathers    </a:t>
            </a:r>
          </a:p>
        </p:txBody>
      </p:sp>
    </p:spTree>
    <p:extLst>
      <p:ext uri="{BB962C8B-B14F-4D97-AF65-F5344CB8AC3E}">
        <p14:creationId xmlns:p14="http://schemas.microsoft.com/office/powerpoint/2010/main" val="3338719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4ECFE-8FA3-46D1-97EC-488F6F1579FE}"/>
              </a:ext>
            </a:extLst>
          </p:cNvPr>
          <p:cNvSpPr>
            <a:spLocks noGrp="1"/>
          </p:cNvSpPr>
          <p:nvPr>
            <p:ph type="title"/>
          </p:nvPr>
        </p:nvSpPr>
        <p:spPr/>
        <p:txBody>
          <a:bodyPr/>
          <a:lstStyle/>
          <a:p>
            <a:pPr>
              <a:defRPr/>
            </a:pPr>
            <a:r>
              <a:rPr lang="en-GB" dirty="0"/>
              <a:t>Fathers &amp; Child Development</a:t>
            </a:r>
          </a:p>
        </p:txBody>
      </p:sp>
      <p:sp>
        <p:nvSpPr>
          <p:cNvPr id="3" name="Content Placeholder 2">
            <a:extLst>
              <a:ext uri="{FF2B5EF4-FFF2-40B4-BE49-F238E27FC236}">
                <a16:creationId xmlns:a16="http://schemas.microsoft.com/office/drawing/2014/main" xmlns="" id="{8B42EAA8-24EF-46FF-9A8C-820959E0E9E9}"/>
              </a:ext>
            </a:extLst>
          </p:cNvPr>
          <p:cNvSpPr>
            <a:spLocks noGrp="1"/>
          </p:cNvSpPr>
          <p:nvPr>
            <p:ph idx="1"/>
          </p:nvPr>
        </p:nvSpPr>
        <p:spPr/>
        <p:txBody>
          <a:bodyPr/>
          <a:lstStyle/>
          <a:p>
            <a:pPr marL="0" indent="0">
              <a:buFont typeface="Wingdings" pitchFamily="2" charset="2"/>
              <a:buNone/>
              <a:defRPr/>
            </a:pPr>
            <a:r>
              <a:rPr lang="en-GB" sz="2800" dirty="0">
                <a:effectLst/>
              </a:rPr>
              <a:t>It is now recognised that, in most cases, child centred and sensitive care giving by both parents through complimentary parenting, (where parents agree role differentiation), contributes to a wide variety of positive child outcomes. (Allen: 2011, Field: 2010, </a:t>
            </a:r>
            <a:r>
              <a:rPr lang="en-GB" sz="2800" dirty="0" err="1">
                <a:effectLst/>
              </a:rPr>
              <a:t>Hauari</a:t>
            </a:r>
            <a:r>
              <a:rPr lang="en-GB" sz="2800" dirty="0">
                <a:effectLst/>
              </a:rPr>
              <a:t> &amp; </a:t>
            </a:r>
            <a:r>
              <a:rPr lang="en-GB" sz="2800" dirty="0" err="1">
                <a:effectLst/>
              </a:rPr>
              <a:t>Hollingworth</a:t>
            </a:r>
            <a:r>
              <a:rPr lang="en-GB" sz="2800" dirty="0">
                <a:effectLst/>
              </a:rPr>
              <a:t>: 2009, Lamb and </a:t>
            </a:r>
            <a:r>
              <a:rPr lang="en-GB" sz="2800" dirty="0" err="1">
                <a:effectLst/>
              </a:rPr>
              <a:t>Tamis-Lemonda</a:t>
            </a:r>
            <a:r>
              <a:rPr lang="en-GB" sz="2800" dirty="0">
                <a:effectLst/>
              </a:rPr>
              <a:t>: 2004).</a:t>
            </a:r>
            <a:endParaRPr lang="en-GB" sz="2800" dirty="0"/>
          </a:p>
        </p:txBody>
      </p:sp>
    </p:spTree>
    <p:extLst>
      <p:ext uri="{BB962C8B-B14F-4D97-AF65-F5344CB8AC3E}">
        <p14:creationId xmlns:p14="http://schemas.microsoft.com/office/powerpoint/2010/main" val="2357069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2E02D4F7-5611-4F92-AB43-AB1E590C9E10}"/>
              </a:ext>
            </a:extLst>
          </p:cNvPr>
          <p:cNvSpPr>
            <a:spLocks noGrp="1" noChangeArrowheads="1"/>
          </p:cNvSpPr>
          <p:nvPr>
            <p:ph type="title"/>
          </p:nvPr>
        </p:nvSpPr>
        <p:spPr/>
        <p:txBody>
          <a:bodyPr/>
          <a:lstStyle/>
          <a:p>
            <a:pPr eaLnBrk="1" hangingPunct="1">
              <a:defRPr/>
            </a:pPr>
            <a:r>
              <a:rPr lang="en-GB"/>
              <a:t>What Social Workers report </a:t>
            </a:r>
          </a:p>
        </p:txBody>
      </p:sp>
      <p:sp>
        <p:nvSpPr>
          <p:cNvPr id="36867" name="Rectangle 3">
            <a:extLst>
              <a:ext uri="{FF2B5EF4-FFF2-40B4-BE49-F238E27FC236}">
                <a16:creationId xmlns:a16="http://schemas.microsoft.com/office/drawing/2014/main" xmlns="" id="{F1AC4423-49F4-4699-9D5E-67E3648E1B35}"/>
              </a:ext>
            </a:extLst>
          </p:cNvPr>
          <p:cNvSpPr>
            <a:spLocks noGrp="1" noChangeArrowheads="1"/>
          </p:cNvSpPr>
          <p:nvPr>
            <p:ph type="body" idx="1"/>
          </p:nvPr>
        </p:nvSpPr>
        <p:spPr/>
        <p:txBody>
          <a:bodyPr/>
          <a:lstStyle/>
          <a:p>
            <a:pPr eaLnBrk="1" hangingPunct="1">
              <a:defRPr/>
            </a:pPr>
            <a:r>
              <a:rPr lang="en-GB" dirty="0"/>
              <a:t>Male Responsibility</a:t>
            </a:r>
          </a:p>
          <a:p>
            <a:pPr eaLnBrk="1" hangingPunct="1">
              <a:defRPr/>
            </a:pPr>
            <a:r>
              <a:rPr lang="en-GB" dirty="0"/>
              <a:t>The Personal </a:t>
            </a:r>
          </a:p>
          <a:p>
            <a:pPr eaLnBrk="1" hangingPunct="1">
              <a:defRPr/>
            </a:pPr>
            <a:r>
              <a:rPr lang="en-GB" dirty="0"/>
              <a:t>Fear </a:t>
            </a:r>
          </a:p>
          <a:p>
            <a:pPr eaLnBrk="1" hangingPunct="1">
              <a:defRPr/>
            </a:pPr>
            <a:r>
              <a:rPr lang="en-GB" dirty="0"/>
              <a:t>The Need for Positive Male Role Modelling</a:t>
            </a:r>
          </a:p>
          <a:p>
            <a:pPr eaLnBrk="1" hangingPunct="1">
              <a:defRPr/>
            </a:pPr>
            <a:r>
              <a:rPr lang="en-GB" dirty="0"/>
              <a:t>Organisational responsibility </a:t>
            </a:r>
          </a:p>
          <a:p>
            <a:pPr marL="0" indent="0" eaLnBrk="1" hangingPunct="1">
              <a:buFont typeface="Wingdings" pitchFamily="2" charset="2"/>
              <a:buNone/>
              <a:defRPr/>
            </a:pPr>
            <a:endParaRPr lang="en-GB" dirty="0"/>
          </a:p>
        </p:txBody>
      </p:sp>
    </p:spTree>
    <p:extLst>
      <p:ext uri="{BB962C8B-B14F-4D97-AF65-F5344CB8AC3E}">
        <p14:creationId xmlns:p14="http://schemas.microsoft.com/office/powerpoint/2010/main" val="270336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Jane has 2 has 2 children, Rory aged 13 and Saffron aged 6.  She separated from Joe 2.5 month ago.  Rory is a big boy for his age, and Jane often feels intimidated by him, as he will “kick off” at her and did so yesterday afternoon.  Saffron has phone contact with Joe.  Yesterday evening Saffron told Jane Joe liked the green shorts she was wearing when cutting the grass.  Today Jane is wanting advice and looks really anxious</a:t>
            </a:r>
            <a:endParaRPr lang="en-GB" dirty="0"/>
          </a:p>
        </p:txBody>
      </p:sp>
    </p:spTree>
    <p:extLst>
      <p:ext uri="{BB962C8B-B14F-4D97-AF65-F5344CB8AC3E}">
        <p14:creationId xmlns:p14="http://schemas.microsoft.com/office/powerpoint/2010/main" val="2824622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220736CD-D05B-4FFF-81FF-C7C5DBB25331}"/>
              </a:ext>
            </a:extLst>
          </p:cNvPr>
          <p:cNvSpPr>
            <a:spLocks noGrp="1" noChangeArrowheads="1"/>
          </p:cNvSpPr>
          <p:nvPr>
            <p:ph type="title"/>
          </p:nvPr>
        </p:nvSpPr>
        <p:spPr/>
        <p:txBody>
          <a:bodyPr/>
          <a:lstStyle/>
          <a:p>
            <a:pPr eaLnBrk="1" hangingPunct="1">
              <a:defRPr/>
            </a:pPr>
            <a:r>
              <a:rPr lang="en-GB"/>
              <a:t>Male Responsibility </a:t>
            </a:r>
          </a:p>
        </p:txBody>
      </p:sp>
      <p:sp>
        <p:nvSpPr>
          <p:cNvPr id="48131" name="Rectangle 3">
            <a:extLst>
              <a:ext uri="{FF2B5EF4-FFF2-40B4-BE49-F238E27FC236}">
                <a16:creationId xmlns:a16="http://schemas.microsoft.com/office/drawing/2014/main" xmlns="" id="{7E063320-74A0-4F5A-BD6F-5BE9500386AD}"/>
              </a:ext>
            </a:extLst>
          </p:cNvPr>
          <p:cNvSpPr>
            <a:spLocks noGrp="1" noChangeArrowheads="1"/>
          </p:cNvSpPr>
          <p:nvPr>
            <p:ph type="body" idx="1"/>
          </p:nvPr>
        </p:nvSpPr>
        <p:spPr/>
        <p:txBody>
          <a:bodyPr/>
          <a:lstStyle/>
          <a:p>
            <a:pPr eaLnBrk="1" hangingPunct="1">
              <a:buFont typeface="Wingdings" pitchFamily="2" charset="2"/>
              <a:buNone/>
              <a:defRPr/>
            </a:pPr>
            <a:r>
              <a:rPr lang="en-GB"/>
              <a:t>	A demand for men to take responsibility for the care and protection of their children. Although, this is not a new discourse, it is one that is rarely spoken of in social work </a:t>
            </a:r>
          </a:p>
        </p:txBody>
      </p:sp>
    </p:spTree>
    <p:extLst>
      <p:ext uri="{BB962C8B-B14F-4D97-AF65-F5344CB8AC3E}">
        <p14:creationId xmlns:p14="http://schemas.microsoft.com/office/powerpoint/2010/main" val="2781084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9B5F2A7D-5A84-4D92-B282-C2E88837E606}"/>
              </a:ext>
            </a:extLst>
          </p:cNvPr>
          <p:cNvSpPr>
            <a:spLocks noGrp="1" noChangeArrowheads="1"/>
          </p:cNvSpPr>
          <p:nvPr>
            <p:ph type="title"/>
          </p:nvPr>
        </p:nvSpPr>
        <p:spPr/>
        <p:txBody>
          <a:bodyPr/>
          <a:lstStyle/>
          <a:p>
            <a:pPr eaLnBrk="1" hangingPunct="1">
              <a:defRPr/>
            </a:pPr>
            <a:r>
              <a:rPr lang="en-GB"/>
              <a:t> ‘The Personal’ </a:t>
            </a:r>
          </a:p>
        </p:txBody>
      </p:sp>
      <p:sp>
        <p:nvSpPr>
          <p:cNvPr id="37891" name="Rectangle 3">
            <a:extLst>
              <a:ext uri="{FF2B5EF4-FFF2-40B4-BE49-F238E27FC236}">
                <a16:creationId xmlns:a16="http://schemas.microsoft.com/office/drawing/2014/main" xmlns="" id="{9365EC73-1243-42ED-86A4-C5B982A772C5}"/>
              </a:ext>
            </a:extLst>
          </p:cNvPr>
          <p:cNvSpPr>
            <a:spLocks noGrp="1" noChangeArrowheads="1"/>
          </p:cNvSpPr>
          <p:nvPr>
            <p:ph type="body" idx="1"/>
          </p:nvPr>
        </p:nvSpPr>
        <p:spPr/>
        <p:txBody>
          <a:bodyPr/>
          <a:lstStyle/>
          <a:p>
            <a:pPr eaLnBrk="1" hangingPunct="1">
              <a:buFont typeface="Wingdings" pitchFamily="2" charset="2"/>
              <a:buNone/>
              <a:defRPr/>
            </a:pPr>
            <a:r>
              <a:rPr lang="en-GB"/>
              <a:t>	How family origin and life experience influence, through assumption and prejudice, how men are thought about in social worker practice. </a:t>
            </a:r>
          </a:p>
          <a:p>
            <a:pPr eaLnBrk="1" hangingPunct="1">
              <a:buFont typeface="Wingdings" pitchFamily="2" charset="2"/>
              <a:buNone/>
              <a:defRPr/>
            </a:pPr>
            <a:endParaRPr lang="en-GB"/>
          </a:p>
          <a:p>
            <a:pPr eaLnBrk="1" hangingPunct="1">
              <a:buFont typeface="Wingdings" pitchFamily="2" charset="2"/>
              <a:buNone/>
              <a:defRPr/>
            </a:pPr>
            <a:r>
              <a:rPr lang="en-GB" i="1"/>
              <a:t>	‘</a:t>
            </a:r>
            <a:r>
              <a:rPr lang="en-GB" b="1" i="1"/>
              <a:t>It is the prejudice that stops us seeing the dad not the timescales</a:t>
            </a:r>
            <a:r>
              <a:rPr lang="en-GB" i="1"/>
              <a:t>’</a:t>
            </a:r>
          </a:p>
        </p:txBody>
      </p:sp>
    </p:spTree>
    <p:extLst>
      <p:ext uri="{BB962C8B-B14F-4D97-AF65-F5344CB8AC3E}">
        <p14:creationId xmlns:p14="http://schemas.microsoft.com/office/powerpoint/2010/main" val="3337167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58759612-8375-487C-9A32-D181F26C3F43}"/>
              </a:ext>
            </a:extLst>
          </p:cNvPr>
          <p:cNvSpPr>
            <a:spLocks noGrp="1" noChangeArrowheads="1"/>
          </p:cNvSpPr>
          <p:nvPr>
            <p:ph type="title"/>
          </p:nvPr>
        </p:nvSpPr>
        <p:spPr/>
        <p:txBody>
          <a:bodyPr/>
          <a:lstStyle/>
          <a:p>
            <a:pPr eaLnBrk="1" hangingPunct="1">
              <a:defRPr/>
            </a:pPr>
            <a:r>
              <a:rPr lang="en-GB"/>
              <a:t>Fear </a:t>
            </a:r>
          </a:p>
        </p:txBody>
      </p:sp>
      <p:sp>
        <p:nvSpPr>
          <p:cNvPr id="38915" name="Rectangle 3">
            <a:extLst>
              <a:ext uri="{FF2B5EF4-FFF2-40B4-BE49-F238E27FC236}">
                <a16:creationId xmlns:a16="http://schemas.microsoft.com/office/drawing/2014/main" xmlns="" id="{38C1536F-195E-4B84-81EA-3F3529BDEEF1}"/>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en-GB"/>
              <a:t>	An endemic feeling within social work is the very real presence of fear, fear of a violent sexual attack or fear of allegation. </a:t>
            </a:r>
          </a:p>
          <a:p>
            <a:pPr eaLnBrk="1" hangingPunct="1">
              <a:lnSpc>
                <a:spcPct val="90000"/>
              </a:lnSpc>
              <a:buFont typeface="Wingdings" pitchFamily="2" charset="2"/>
              <a:buNone/>
              <a:defRPr/>
            </a:pPr>
            <a:endParaRPr lang="en-GB"/>
          </a:p>
          <a:p>
            <a:pPr eaLnBrk="1" hangingPunct="1">
              <a:lnSpc>
                <a:spcPct val="90000"/>
              </a:lnSpc>
              <a:buFont typeface="Wingdings" pitchFamily="2" charset="2"/>
              <a:buNone/>
              <a:defRPr/>
            </a:pPr>
            <a:r>
              <a:rPr lang="en-GB" b="1" i="1"/>
              <a:t>‘I would always think that at the end of the day a woman could hit you but a man could rape you or sexually abuse you in some way</a:t>
            </a:r>
            <a:r>
              <a:rPr lang="en-GB"/>
              <a:t>’ </a:t>
            </a:r>
          </a:p>
        </p:txBody>
      </p:sp>
    </p:spTree>
    <p:extLst>
      <p:ext uri="{BB962C8B-B14F-4D97-AF65-F5344CB8AC3E}">
        <p14:creationId xmlns:p14="http://schemas.microsoft.com/office/powerpoint/2010/main" val="1432353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2B0ED7CE-EC35-4F8C-B878-A100BF037DF3}"/>
              </a:ext>
            </a:extLst>
          </p:cNvPr>
          <p:cNvSpPr>
            <a:spLocks noGrp="1" noChangeArrowheads="1"/>
          </p:cNvSpPr>
          <p:nvPr>
            <p:ph type="title"/>
          </p:nvPr>
        </p:nvSpPr>
        <p:spPr/>
        <p:txBody>
          <a:bodyPr/>
          <a:lstStyle/>
          <a:p>
            <a:pPr eaLnBrk="1" hangingPunct="1">
              <a:defRPr/>
            </a:pPr>
            <a:r>
              <a:rPr lang="en-GB"/>
              <a:t>Sexuality </a:t>
            </a:r>
          </a:p>
        </p:txBody>
      </p:sp>
      <p:sp>
        <p:nvSpPr>
          <p:cNvPr id="39939" name="Rectangle 3">
            <a:extLst>
              <a:ext uri="{FF2B5EF4-FFF2-40B4-BE49-F238E27FC236}">
                <a16:creationId xmlns:a16="http://schemas.microsoft.com/office/drawing/2014/main" xmlns="" id="{97DBB692-9641-4B0D-A699-11D529727155}"/>
              </a:ext>
            </a:extLst>
          </p:cNvPr>
          <p:cNvSpPr>
            <a:spLocks noGrp="1" noChangeArrowheads="1"/>
          </p:cNvSpPr>
          <p:nvPr>
            <p:ph type="body" idx="1"/>
          </p:nvPr>
        </p:nvSpPr>
        <p:spPr/>
        <p:txBody>
          <a:bodyPr/>
          <a:lstStyle/>
          <a:p>
            <a:pPr eaLnBrk="1" hangingPunct="1">
              <a:buFont typeface="Wingdings" pitchFamily="2" charset="2"/>
              <a:buNone/>
              <a:defRPr/>
            </a:pPr>
            <a:r>
              <a:rPr lang="en-GB"/>
              <a:t>	The ever present discourse of human sexuality was present and yet is ignored within the profession </a:t>
            </a:r>
          </a:p>
          <a:p>
            <a:pPr eaLnBrk="1" hangingPunct="1">
              <a:buFont typeface="Wingdings" pitchFamily="2" charset="2"/>
              <a:buNone/>
              <a:defRPr/>
            </a:pPr>
            <a:endParaRPr lang="en-GB"/>
          </a:p>
          <a:p>
            <a:pPr eaLnBrk="1" hangingPunct="1">
              <a:buFont typeface="Wingdings" pitchFamily="2" charset="2"/>
              <a:buNone/>
              <a:defRPr/>
            </a:pPr>
            <a:endParaRPr lang="en-GB"/>
          </a:p>
        </p:txBody>
      </p:sp>
    </p:spTree>
    <p:extLst>
      <p:ext uri="{BB962C8B-B14F-4D97-AF65-F5344CB8AC3E}">
        <p14:creationId xmlns:p14="http://schemas.microsoft.com/office/powerpoint/2010/main" val="339817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CC89C005-A2A3-4FEB-84D6-E63C8FDD35F0}"/>
              </a:ext>
            </a:extLst>
          </p:cNvPr>
          <p:cNvSpPr>
            <a:spLocks noGrp="1" noChangeArrowheads="1"/>
          </p:cNvSpPr>
          <p:nvPr>
            <p:ph type="title"/>
          </p:nvPr>
        </p:nvSpPr>
        <p:spPr/>
        <p:txBody>
          <a:bodyPr/>
          <a:lstStyle/>
          <a:p>
            <a:pPr eaLnBrk="1" hangingPunct="1">
              <a:defRPr/>
            </a:pPr>
            <a:r>
              <a:rPr lang="en-GB"/>
              <a:t>Role Modelling </a:t>
            </a:r>
          </a:p>
        </p:txBody>
      </p:sp>
      <p:sp>
        <p:nvSpPr>
          <p:cNvPr id="40963" name="Rectangle 3">
            <a:extLst>
              <a:ext uri="{FF2B5EF4-FFF2-40B4-BE49-F238E27FC236}">
                <a16:creationId xmlns:a16="http://schemas.microsoft.com/office/drawing/2014/main" xmlns="" id="{0C3D8C11-53E5-46B7-99DD-11BEA29E75FC}"/>
              </a:ext>
            </a:extLst>
          </p:cNvPr>
          <p:cNvSpPr>
            <a:spLocks noGrp="1" noChangeArrowheads="1"/>
          </p:cNvSpPr>
          <p:nvPr>
            <p:ph type="body" idx="1"/>
          </p:nvPr>
        </p:nvSpPr>
        <p:spPr/>
        <p:txBody>
          <a:bodyPr/>
          <a:lstStyle/>
          <a:p>
            <a:pPr eaLnBrk="1" hangingPunct="1">
              <a:buFont typeface="Wingdings" pitchFamily="2" charset="2"/>
              <a:buNone/>
              <a:defRPr/>
            </a:pPr>
            <a:r>
              <a:rPr lang="en-GB" dirty="0"/>
              <a:t>	The important function of modelling behaviours to demonstrate survival, escape from structural discrimination and male responsibility, ‘a good mother’ and professionalism. </a:t>
            </a:r>
          </a:p>
          <a:p>
            <a:pPr eaLnBrk="1" hangingPunct="1">
              <a:buFont typeface="Wingdings" pitchFamily="2" charset="2"/>
              <a:buNone/>
              <a:defRPr/>
            </a:pPr>
            <a:endParaRPr lang="en-GB" dirty="0"/>
          </a:p>
          <a:p>
            <a:pPr eaLnBrk="1" hangingPunct="1">
              <a:buFont typeface="Wingdings" pitchFamily="2" charset="2"/>
              <a:buNone/>
              <a:defRPr/>
            </a:pPr>
            <a:r>
              <a:rPr lang="en-GB" dirty="0"/>
              <a:t>‘</a:t>
            </a:r>
            <a:r>
              <a:rPr lang="en-GB" b="1" i="1" dirty="0"/>
              <a:t>I’ve got two men in my team and I don’t think that about them’</a:t>
            </a:r>
          </a:p>
        </p:txBody>
      </p:sp>
    </p:spTree>
    <p:extLst>
      <p:ext uri="{BB962C8B-B14F-4D97-AF65-F5344CB8AC3E}">
        <p14:creationId xmlns:p14="http://schemas.microsoft.com/office/powerpoint/2010/main" val="392035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2B6149E8-AD3E-49F1-B81C-D0CC004E6729}"/>
              </a:ext>
            </a:extLst>
          </p:cNvPr>
          <p:cNvSpPr>
            <a:spLocks noGrp="1" noChangeArrowheads="1"/>
          </p:cNvSpPr>
          <p:nvPr>
            <p:ph type="title"/>
          </p:nvPr>
        </p:nvSpPr>
        <p:spPr/>
        <p:txBody>
          <a:bodyPr/>
          <a:lstStyle/>
          <a:p>
            <a:pPr eaLnBrk="1" hangingPunct="1">
              <a:defRPr/>
            </a:pPr>
            <a:r>
              <a:rPr lang="en-GB"/>
              <a:t> Organisational responsibility </a:t>
            </a:r>
          </a:p>
        </p:txBody>
      </p:sp>
      <p:sp>
        <p:nvSpPr>
          <p:cNvPr id="41987" name="Rectangle 3">
            <a:extLst>
              <a:ext uri="{FF2B5EF4-FFF2-40B4-BE49-F238E27FC236}">
                <a16:creationId xmlns:a16="http://schemas.microsoft.com/office/drawing/2014/main" xmlns="" id="{BF2F4593-71C1-4648-9FC9-1773A83F05A4}"/>
              </a:ext>
            </a:extLst>
          </p:cNvPr>
          <p:cNvSpPr>
            <a:spLocks noGrp="1" noChangeArrowheads="1"/>
          </p:cNvSpPr>
          <p:nvPr>
            <p:ph type="body" idx="1"/>
          </p:nvPr>
        </p:nvSpPr>
        <p:spPr/>
        <p:txBody>
          <a:bodyPr/>
          <a:lstStyle/>
          <a:p>
            <a:pPr eaLnBrk="1" hangingPunct="1">
              <a:defRPr/>
            </a:pPr>
            <a:r>
              <a:rPr lang="en-GB" dirty="0"/>
              <a:t>The need for Children’s Social Care to support and challenge the practice of social workers’ in advancing the inclusion of men </a:t>
            </a:r>
          </a:p>
          <a:p>
            <a:pPr eaLnBrk="1" hangingPunct="1">
              <a:defRPr/>
            </a:pPr>
            <a:endParaRPr lang="en-GB" dirty="0"/>
          </a:p>
          <a:p>
            <a:pPr eaLnBrk="1" hangingPunct="1">
              <a:defRPr/>
            </a:pPr>
            <a:r>
              <a:rPr lang="en-GB" b="1" i="1" dirty="0"/>
              <a:t>‘Its not discussed in supervision, our managers don’t challenge us’. </a:t>
            </a:r>
          </a:p>
        </p:txBody>
      </p:sp>
    </p:spTree>
    <p:extLst>
      <p:ext uri="{BB962C8B-B14F-4D97-AF65-F5344CB8AC3E}">
        <p14:creationId xmlns:p14="http://schemas.microsoft.com/office/powerpoint/2010/main" val="1363319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31B24178-B4EB-4FA5-980C-9EA8F51F3E37}"/>
              </a:ext>
            </a:extLst>
          </p:cNvPr>
          <p:cNvSpPr>
            <a:spLocks noGrp="1" noChangeArrowheads="1"/>
          </p:cNvSpPr>
          <p:nvPr>
            <p:ph type="title"/>
          </p:nvPr>
        </p:nvSpPr>
        <p:spPr/>
        <p:txBody>
          <a:bodyPr/>
          <a:lstStyle/>
          <a:p>
            <a:pPr eaLnBrk="1" hangingPunct="1">
              <a:defRPr/>
            </a:pPr>
            <a:r>
              <a:rPr lang="en-GB"/>
              <a:t>Critiquing the literature </a:t>
            </a:r>
          </a:p>
        </p:txBody>
      </p:sp>
      <p:sp>
        <p:nvSpPr>
          <p:cNvPr id="12291" name="Rectangle 3">
            <a:extLst>
              <a:ext uri="{FF2B5EF4-FFF2-40B4-BE49-F238E27FC236}">
                <a16:creationId xmlns:a16="http://schemas.microsoft.com/office/drawing/2014/main" xmlns="" id="{A06A4717-7E7E-4B7B-B32D-FA8AD143B929}"/>
              </a:ext>
            </a:extLst>
          </p:cNvPr>
          <p:cNvSpPr>
            <a:spLocks noGrp="1" noChangeArrowheads="1"/>
          </p:cNvSpPr>
          <p:nvPr>
            <p:ph type="body" idx="1"/>
          </p:nvPr>
        </p:nvSpPr>
        <p:spPr/>
        <p:txBody>
          <a:bodyPr/>
          <a:lstStyle/>
          <a:p>
            <a:pPr eaLnBrk="1" hangingPunct="1">
              <a:defRPr/>
            </a:pPr>
            <a:r>
              <a:rPr lang="en-GB" sz="2800"/>
              <a:t>Impact of Child abuse and / or domestic violence experienced by social workers in their childhood or adult lives on their social work practice </a:t>
            </a:r>
          </a:p>
          <a:p>
            <a:pPr eaLnBrk="1" hangingPunct="1">
              <a:defRPr/>
            </a:pPr>
            <a:r>
              <a:rPr lang="en-GB" sz="2800"/>
              <a:t>The profession attracts a disproportionately high number of people who have suffered abuse and the impact this may have on their ability to manage violent and abusive clients </a:t>
            </a:r>
          </a:p>
        </p:txBody>
      </p:sp>
    </p:spTree>
    <p:extLst>
      <p:ext uri="{BB962C8B-B14F-4D97-AF65-F5344CB8AC3E}">
        <p14:creationId xmlns:p14="http://schemas.microsoft.com/office/powerpoint/2010/main" val="1869617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394B4836-A7D8-47F1-A728-C8D437E723FB}"/>
              </a:ext>
            </a:extLst>
          </p:cNvPr>
          <p:cNvSpPr>
            <a:spLocks noGrp="1" noChangeArrowheads="1"/>
          </p:cNvSpPr>
          <p:nvPr>
            <p:ph type="title"/>
          </p:nvPr>
        </p:nvSpPr>
        <p:spPr/>
        <p:txBody>
          <a:bodyPr/>
          <a:lstStyle/>
          <a:p>
            <a:pPr eaLnBrk="1" hangingPunct="1">
              <a:defRPr/>
            </a:pPr>
            <a:r>
              <a:rPr lang="en-GB" sz="4000" b="1"/>
              <a:t>A Psychodynamic Contribution:</a:t>
            </a:r>
          </a:p>
        </p:txBody>
      </p:sp>
      <p:sp>
        <p:nvSpPr>
          <p:cNvPr id="35843" name="Rectangle 3">
            <a:extLst>
              <a:ext uri="{FF2B5EF4-FFF2-40B4-BE49-F238E27FC236}">
                <a16:creationId xmlns:a16="http://schemas.microsoft.com/office/drawing/2014/main" xmlns="" id="{B97EE066-4D14-4360-AEC2-809BDAE61E55}"/>
              </a:ext>
            </a:extLst>
          </p:cNvPr>
          <p:cNvSpPr>
            <a:spLocks noGrp="1" noChangeArrowheads="1"/>
          </p:cNvSpPr>
          <p:nvPr>
            <p:ph type="body" idx="1"/>
          </p:nvPr>
        </p:nvSpPr>
        <p:spPr/>
        <p:txBody>
          <a:bodyPr/>
          <a:lstStyle/>
          <a:p>
            <a:pPr eaLnBrk="1" hangingPunct="1">
              <a:defRPr/>
            </a:pPr>
            <a:r>
              <a:rPr lang="en-GB" sz="2800"/>
              <a:t>Understanding how Violence Influences the Social Work System</a:t>
            </a:r>
          </a:p>
          <a:p>
            <a:pPr eaLnBrk="1" hangingPunct="1">
              <a:defRPr/>
            </a:pPr>
            <a:r>
              <a:rPr lang="en-GB" sz="2800"/>
              <a:t>Defended Organisations and professionals </a:t>
            </a:r>
          </a:p>
          <a:p>
            <a:pPr eaLnBrk="1" hangingPunct="1">
              <a:defRPr/>
            </a:pPr>
            <a:r>
              <a:rPr lang="en-GB" sz="2800"/>
              <a:t>The Role of Supervision in the Inclusion of Fathers in Social Work Interventions</a:t>
            </a:r>
          </a:p>
        </p:txBody>
      </p:sp>
    </p:spTree>
    <p:extLst>
      <p:ext uri="{BB962C8B-B14F-4D97-AF65-F5344CB8AC3E}">
        <p14:creationId xmlns:p14="http://schemas.microsoft.com/office/powerpoint/2010/main" val="17226458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512FB430-688E-48F5-A9A0-87AD9B89C89B}"/>
              </a:ext>
            </a:extLst>
          </p:cNvPr>
          <p:cNvSpPr>
            <a:spLocks noGrp="1" noChangeArrowheads="1"/>
          </p:cNvSpPr>
          <p:nvPr>
            <p:ph type="title"/>
          </p:nvPr>
        </p:nvSpPr>
        <p:spPr>
          <a:xfrm>
            <a:off x="457200" y="277813"/>
            <a:ext cx="8218488" cy="4230687"/>
          </a:xfrm>
        </p:spPr>
        <p:txBody>
          <a:bodyPr/>
          <a:lstStyle/>
          <a:p>
            <a:pPr eaLnBrk="1" hangingPunct="1">
              <a:defRPr/>
            </a:pPr>
            <a:r>
              <a:rPr lang="en-GB" b="1"/>
              <a:t>How to Include Fathers in Social Work Interventions and Services</a:t>
            </a:r>
            <a:r>
              <a:rPr lang="en-GB"/>
              <a:t> </a:t>
            </a:r>
          </a:p>
        </p:txBody>
      </p:sp>
      <p:sp>
        <p:nvSpPr>
          <p:cNvPr id="13315" name="Rectangle 3">
            <a:extLst>
              <a:ext uri="{FF2B5EF4-FFF2-40B4-BE49-F238E27FC236}">
                <a16:creationId xmlns:a16="http://schemas.microsoft.com/office/drawing/2014/main" xmlns="" id="{7691C6F5-5297-4786-84E5-B7615F88800E}"/>
              </a:ext>
            </a:extLst>
          </p:cNvPr>
          <p:cNvSpPr>
            <a:spLocks noGrp="1" noChangeArrowheads="1"/>
          </p:cNvSpPr>
          <p:nvPr>
            <p:ph type="body" idx="1"/>
          </p:nvPr>
        </p:nvSpPr>
        <p:spPr>
          <a:xfrm flipH="1">
            <a:off x="323850" y="1600200"/>
            <a:ext cx="133350" cy="100013"/>
          </a:xfrm>
        </p:spPr>
        <p:txBody>
          <a:bodyPr/>
          <a:lstStyle/>
          <a:p>
            <a:pPr marL="609600" indent="-609600" eaLnBrk="1" hangingPunct="1">
              <a:lnSpc>
                <a:spcPct val="80000"/>
              </a:lnSpc>
              <a:buFont typeface="Wingdings" pitchFamily="2" charset="2"/>
              <a:buNone/>
              <a:defRPr/>
            </a:pPr>
            <a:endParaRPr lang="en-US" sz="800"/>
          </a:p>
        </p:txBody>
      </p:sp>
    </p:spTree>
    <p:extLst>
      <p:ext uri="{BB962C8B-B14F-4D97-AF65-F5344CB8AC3E}">
        <p14:creationId xmlns:p14="http://schemas.microsoft.com/office/powerpoint/2010/main" val="15949218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B5771EB4-C99F-401D-89D6-7120284813D7}"/>
              </a:ext>
            </a:extLst>
          </p:cNvPr>
          <p:cNvSpPr>
            <a:spLocks noGrp="1" noChangeArrowheads="1"/>
          </p:cNvSpPr>
          <p:nvPr>
            <p:ph type="title"/>
          </p:nvPr>
        </p:nvSpPr>
        <p:spPr/>
        <p:txBody>
          <a:bodyPr/>
          <a:lstStyle/>
          <a:p>
            <a:pPr eaLnBrk="1" hangingPunct="1">
              <a:defRPr/>
            </a:pPr>
            <a:r>
              <a:rPr lang="en-GB" dirty="0"/>
              <a:t>Practice </a:t>
            </a:r>
          </a:p>
        </p:txBody>
      </p:sp>
      <p:sp>
        <p:nvSpPr>
          <p:cNvPr id="44035" name="Rectangle 3">
            <a:extLst>
              <a:ext uri="{FF2B5EF4-FFF2-40B4-BE49-F238E27FC236}">
                <a16:creationId xmlns:a16="http://schemas.microsoft.com/office/drawing/2014/main" xmlns="" id="{E61C14D3-7EB9-4162-83BF-D6D38EEE272C}"/>
              </a:ext>
            </a:extLst>
          </p:cNvPr>
          <p:cNvSpPr>
            <a:spLocks noGrp="1" noChangeArrowheads="1"/>
          </p:cNvSpPr>
          <p:nvPr>
            <p:ph type="body" idx="1"/>
          </p:nvPr>
        </p:nvSpPr>
        <p:spPr/>
        <p:txBody>
          <a:bodyPr/>
          <a:lstStyle/>
          <a:p>
            <a:pPr eaLnBrk="1" hangingPunct="1">
              <a:lnSpc>
                <a:spcPct val="80000"/>
              </a:lnSpc>
              <a:defRPr/>
            </a:pPr>
            <a:r>
              <a:rPr lang="en-GB" sz="2000" dirty="0"/>
              <a:t>Identify the father as early as possible (See hand-out) </a:t>
            </a:r>
          </a:p>
          <a:p>
            <a:pPr eaLnBrk="1" hangingPunct="1">
              <a:lnSpc>
                <a:spcPct val="80000"/>
              </a:lnSpc>
              <a:defRPr/>
            </a:pPr>
            <a:r>
              <a:rPr lang="en-GB" sz="2000" dirty="0"/>
              <a:t>The Basics: respect, be on time </a:t>
            </a:r>
          </a:p>
          <a:p>
            <a:pPr eaLnBrk="1" hangingPunct="1">
              <a:lnSpc>
                <a:spcPct val="80000"/>
              </a:lnSpc>
              <a:defRPr/>
            </a:pPr>
            <a:r>
              <a:rPr lang="en-GB" sz="2000" dirty="0"/>
              <a:t>Understand masculinity  </a:t>
            </a:r>
          </a:p>
          <a:p>
            <a:pPr eaLnBrk="1" hangingPunct="1">
              <a:lnSpc>
                <a:spcPct val="80000"/>
              </a:lnSpc>
              <a:defRPr/>
            </a:pPr>
            <a:r>
              <a:rPr lang="en-GB" sz="2000" dirty="0"/>
              <a:t>Be a detective </a:t>
            </a:r>
          </a:p>
          <a:p>
            <a:pPr eaLnBrk="1" hangingPunct="1">
              <a:lnSpc>
                <a:spcPct val="80000"/>
              </a:lnSpc>
              <a:defRPr/>
            </a:pPr>
            <a:r>
              <a:rPr lang="en-GB" sz="2000" dirty="0"/>
              <a:t>Ask and keep asking </a:t>
            </a:r>
          </a:p>
          <a:p>
            <a:pPr eaLnBrk="1" hangingPunct="1">
              <a:lnSpc>
                <a:spcPct val="80000"/>
              </a:lnSpc>
              <a:defRPr/>
            </a:pPr>
            <a:r>
              <a:rPr lang="en-GB" sz="2000" dirty="0"/>
              <a:t>Involve the professional network in identifying and engaging the father </a:t>
            </a:r>
          </a:p>
          <a:p>
            <a:pPr eaLnBrk="1" hangingPunct="1">
              <a:lnSpc>
                <a:spcPct val="80000"/>
              </a:lnSpc>
              <a:defRPr/>
            </a:pPr>
            <a:r>
              <a:rPr lang="en-GB" sz="2000" dirty="0"/>
              <a:t>The importance of FGCs</a:t>
            </a:r>
          </a:p>
          <a:p>
            <a:pPr eaLnBrk="1" hangingPunct="1">
              <a:lnSpc>
                <a:spcPct val="80000"/>
              </a:lnSpc>
              <a:defRPr/>
            </a:pPr>
            <a:r>
              <a:rPr lang="en-GB" sz="2000" dirty="0"/>
              <a:t>There is a need for a more knowledgeable social work force particularly skilled in domestic violence and with grounding in masculinity and work with couples </a:t>
            </a:r>
          </a:p>
          <a:p>
            <a:pPr eaLnBrk="1" hangingPunct="1">
              <a:lnSpc>
                <a:spcPct val="80000"/>
              </a:lnSpc>
              <a:defRPr/>
            </a:pPr>
            <a:r>
              <a:rPr lang="en-GB" sz="2000" dirty="0"/>
              <a:t>For more information on techniques see http://www.fatherhoodinstitute.org/</a:t>
            </a:r>
          </a:p>
          <a:p>
            <a:pPr eaLnBrk="1" hangingPunct="1">
              <a:lnSpc>
                <a:spcPct val="80000"/>
              </a:lnSpc>
              <a:defRPr/>
            </a:pPr>
            <a:endParaRPr lang="en-GB" sz="2000" dirty="0"/>
          </a:p>
        </p:txBody>
      </p:sp>
    </p:spTree>
    <p:extLst>
      <p:ext uri="{BB962C8B-B14F-4D97-AF65-F5344CB8AC3E}">
        <p14:creationId xmlns:p14="http://schemas.microsoft.com/office/powerpoint/2010/main" val="1402955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Case Study</a:t>
            </a:r>
            <a:endParaRPr lang="en-GB" dirty="0"/>
          </a:p>
        </p:txBody>
      </p:sp>
      <p:sp>
        <p:nvSpPr>
          <p:cNvPr id="3" name="Content Placeholder 2"/>
          <p:cNvSpPr>
            <a:spLocks noGrp="1"/>
          </p:cNvSpPr>
          <p:nvPr>
            <p:ph idx="1"/>
          </p:nvPr>
        </p:nvSpPr>
        <p:spPr/>
        <p:txBody>
          <a:bodyPr/>
          <a:lstStyle/>
          <a:p>
            <a:r>
              <a:rPr lang="en-GB" dirty="0" smtClean="0"/>
              <a:t>Was a “live” case that has been anonymised</a:t>
            </a:r>
          </a:p>
          <a:p>
            <a:r>
              <a:rPr lang="en-GB" dirty="0" smtClean="0"/>
              <a:t>Two forms of abuse are prevalent – </a:t>
            </a:r>
          </a:p>
          <a:p>
            <a:pPr marL="0" indent="0">
              <a:buNone/>
            </a:pPr>
            <a:r>
              <a:rPr lang="en-GB" dirty="0"/>
              <a:t>	</a:t>
            </a:r>
            <a:r>
              <a:rPr lang="en-GB" dirty="0" smtClean="0"/>
              <a:t>- Post Separation Stalking</a:t>
            </a:r>
          </a:p>
          <a:p>
            <a:pPr marL="0" indent="0">
              <a:buNone/>
            </a:pPr>
            <a:r>
              <a:rPr lang="en-GB" dirty="0"/>
              <a:t>	</a:t>
            </a:r>
            <a:r>
              <a:rPr lang="en-GB" dirty="0" smtClean="0"/>
              <a:t>- “Teen to Parent” abuse</a:t>
            </a:r>
          </a:p>
          <a:p>
            <a:r>
              <a:rPr lang="en-GB" dirty="0" smtClean="0"/>
              <a:t>Both forms of abuse require particular responses which we look at today</a:t>
            </a:r>
          </a:p>
          <a:p>
            <a:r>
              <a:rPr lang="en-GB" dirty="0" smtClean="0"/>
              <a:t>Learning from practice, research and guidance</a:t>
            </a:r>
            <a:endParaRPr lang="en-GB" dirty="0"/>
          </a:p>
        </p:txBody>
      </p:sp>
    </p:spTree>
    <p:extLst>
      <p:ext uri="{BB962C8B-B14F-4D97-AF65-F5344CB8AC3E}">
        <p14:creationId xmlns:p14="http://schemas.microsoft.com/office/powerpoint/2010/main" val="2644848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AA03C-EFED-4BEA-B3AC-0F69E62A4B4D}"/>
              </a:ext>
            </a:extLst>
          </p:cNvPr>
          <p:cNvSpPr>
            <a:spLocks noGrp="1"/>
          </p:cNvSpPr>
          <p:nvPr>
            <p:ph type="title"/>
          </p:nvPr>
        </p:nvSpPr>
        <p:spPr/>
        <p:txBody>
          <a:bodyPr/>
          <a:lstStyle/>
          <a:p>
            <a:pPr eaLnBrk="1" hangingPunct="1">
              <a:defRPr/>
            </a:pPr>
            <a:r>
              <a:rPr lang="en-GB" dirty="0"/>
              <a:t>What can you do? </a:t>
            </a:r>
          </a:p>
        </p:txBody>
      </p:sp>
      <p:sp>
        <p:nvSpPr>
          <p:cNvPr id="3" name="Content Placeholder 2">
            <a:extLst>
              <a:ext uri="{FF2B5EF4-FFF2-40B4-BE49-F238E27FC236}">
                <a16:creationId xmlns:a16="http://schemas.microsoft.com/office/drawing/2014/main" xmlns="" id="{DB89276E-E0E2-44F4-8625-7D7AE151C1D4}"/>
              </a:ext>
            </a:extLst>
          </p:cNvPr>
          <p:cNvSpPr>
            <a:spLocks noGrp="1"/>
          </p:cNvSpPr>
          <p:nvPr>
            <p:ph idx="1"/>
          </p:nvPr>
        </p:nvSpPr>
        <p:spPr>
          <a:xfrm>
            <a:off x="457200" y="1600200"/>
            <a:ext cx="8229600" cy="4708525"/>
          </a:xfrm>
        </p:spPr>
        <p:txBody>
          <a:bodyPr/>
          <a:lstStyle/>
          <a:p>
            <a:pPr marL="0" indent="0" eaLnBrk="1" hangingPunct="1">
              <a:buFont typeface="Wingdings" pitchFamily="2" charset="2"/>
              <a:buNone/>
              <a:defRPr/>
            </a:pPr>
            <a:endParaRPr lang="en-GB" dirty="0"/>
          </a:p>
          <a:p>
            <a:pPr marL="514350" indent="-514350" eaLnBrk="1" hangingPunct="1">
              <a:buFont typeface="Wingdings" pitchFamily="2" charset="2"/>
              <a:buAutoNum type="arabicPeriod"/>
              <a:defRPr/>
            </a:pPr>
            <a:r>
              <a:rPr lang="en-GB" dirty="0"/>
              <a:t>Ask yourself: what can I do in my own practice differently to include more fathers? </a:t>
            </a:r>
          </a:p>
          <a:p>
            <a:pPr marL="514350" indent="-514350" eaLnBrk="1" hangingPunct="1">
              <a:buFont typeface="Wingdings" pitchFamily="2" charset="2"/>
              <a:buAutoNum type="arabicPeriod"/>
              <a:defRPr/>
            </a:pPr>
            <a:r>
              <a:rPr lang="en-GB" dirty="0"/>
              <a:t>What can my team do to include more fathers? </a:t>
            </a:r>
          </a:p>
          <a:p>
            <a:pPr marL="514350" indent="-514350" eaLnBrk="1" hangingPunct="1">
              <a:buFont typeface="Wingdings" pitchFamily="2" charset="2"/>
              <a:buAutoNum type="arabicPeriod"/>
              <a:defRPr/>
            </a:pPr>
            <a:r>
              <a:rPr lang="en-GB" dirty="0"/>
              <a:t>What can my managers / the organisation do to include more fathers?   </a:t>
            </a:r>
          </a:p>
        </p:txBody>
      </p:sp>
    </p:spTree>
    <p:extLst>
      <p:ext uri="{BB962C8B-B14F-4D97-AF65-F5344CB8AC3E}">
        <p14:creationId xmlns:p14="http://schemas.microsoft.com/office/powerpoint/2010/main" val="1312918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0E3AAF3E-D7BA-4572-B8DF-CDB83C72166D}"/>
              </a:ext>
            </a:extLst>
          </p:cNvPr>
          <p:cNvSpPr>
            <a:spLocks noGrp="1" noChangeArrowheads="1"/>
          </p:cNvSpPr>
          <p:nvPr>
            <p:ph type="title"/>
          </p:nvPr>
        </p:nvSpPr>
        <p:spPr/>
        <p:txBody>
          <a:bodyPr/>
          <a:lstStyle/>
          <a:p>
            <a:pPr eaLnBrk="1" hangingPunct="1">
              <a:defRPr/>
            </a:pPr>
            <a:r>
              <a:rPr lang="en-GB"/>
              <a:t>Services </a:t>
            </a:r>
          </a:p>
        </p:txBody>
      </p:sp>
      <p:sp>
        <p:nvSpPr>
          <p:cNvPr id="45059" name="Rectangle 3">
            <a:extLst>
              <a:ext uri="{FF2B5EF4-FFF2-40B4-BE49-F238E27FC236}">
                <a16:creationId xmlns:a16="http://schemas.microsoft.com/office/drawing/2014/main" xmlns="" id="{69C38FAE-CEBC-4839-AC56-5DDAB841F1B7}"/>
              </a:ext>
            </a:extLst>
          </p:cNvPr>
          <p:cNvSpPr>
            <a:spLocks noGrp="1" noChangeArrowheads="1"/>
          </p:cNvSpPr>
          <p:nvPr>
            <p:ph type="body" idx="1"/>
          </p:nvPr>
        </p:nvSpPr>
        <p:spPr/>
        <p:txBody>
          <a:bodyPr/>
          <a:lstStyle/>
          <a:p>
            <a:pPr eaLnBrk="1" hangingPunct="1">
              <a:defRPr/>
            </a:pPr>
            <a:r>
              <a:rPr lang="en-GB" sz="2800" dirty="0"/>
              <a:t>Services for men are few in number, feminised, fragmented, poorly understood and not easily accessed</a:t>
            </a:r>
          </a:p>
          <a:p>
            <a:pPr eaLnBrk="1" hangingPunct="1">
              <a:defRPr/>
            </a:pPr>
            <a:r>
              <a:rPr lang="en-GB" sz="2800" dirty="0"/>
              <a:t>Men are collectively socialised to avoid therapy and similar services</a:t>
            </a:r>
          </a:p>
          <a:p>
            <a:pPr eaLnBrk="1" hangingPunct="1">
              <a:defRPr/>
            </a:pPr>
            <a:r>
              <a:rPr lang="en-GB" sz="2800" dirty="0"/>
              <a:t>Services to men need to be designed around the needs of men, particularly non-residential fathers, to improve child safety and family dynamics.   </a:t>
            </a:r>
          </a:p>
        </p:txBody>
      </p:sp>
    </p:spTree>
    <p:extLst>
      <p:ext uri="{BB962C8B-B14F-4D97-AF65-F5344CB8AC3E}">
        <p14:creationId xmlns:p14="http://schemas.microsoft.com/office/powerpoint/2010/main" val="774902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8DD72932-8ED3-4A6F-9791-922AFE5421CC}"/>
              </a:ext>
            </a:extLst>
          </p:cNvPr>
          <p:cNvSpPr>
            <a:spLocks noGrp="1" noChangeArrowheads="1"/>
          </p:cNvSpPr>
          <p:nvPr>
            <p:ph type="title"/>
          </p:nvPr>
        </p:nvSpPr>
        <p:spPr/>
        <p:txBody>
          <a:bodyPr/>
          <a:lstStyle/>
          <a:p>
            <a:pPr eaLnBrk="1" hangingPunct="1">
              <a:defRPr/>
            </a:pPr>
            <a:r>
              <a:rPr lang="en-GB" sz="4000"/>
              <a:t>Conclusions </a:t>
            </a:r>
          </a:p>
        </p:txBody>
      </p:sp>
      <p:sp>
        <p:nvSpPr>
          <p:cNvPr id="22531" name="Rectangle 3">
            <a:extLst>
              <a:ext uri="{FF2B5EF4-FFF2-40B4-BE49-F238E27FC236}">
                <a16:creationId xmlns:a16="http://schemas.microsoft.com/office/drawing/2014/main" xmlns="" id="{4890933B-9A6E-46A1-AB9A-2F78C467E00E}"/>
              </a:ext>
            </a:extLst>
          </p:cNvPr>
          <p:cNvSpPr>
            <a:spLocks noGrp="1" noChangeArrowheads="1"/>
          </p:cNvSpPr>
          <p:nvPr>
            <p:ph type="body" idx="1"/>
          </p:nvPr>
        </p:nvSpPr>
        <p:spPr/>
        <p:txBody>
          <a:bodyPr/>
          <a:lstStyle/>
          <a:p>
            <a:pPr marL="609600" indent="-609600" eaLnBrk="1" hangingPunct="1">
              <a:defRPr/>
            </a:pPr>
            <a:r>
              <a:rPr lang="en-GB" dirty="0"/>
              <a:t>Include fathers in your practice; in assessments and interventions</a:t>
            </a:r>
          </a:p>
          <a:p>
            <a:pPr marL="609600" indent="-609600" eaLnBrk="1" hangingPunct="1">
              <a:defRPr/>
            </a:pPr>
            <a:r>
              <a:rPr lang="en-GB" dirty="0"/>
              <a:t>Discuss fathers in supervision</a:t>
            </a:r>
          </a:p>
          <a:p>
            <a:pPr marL="609600" indent="-609600" eaLnBrk="1" hangingPunct="1">
              <a:defRPr/>
            </a:pPr>
            <a:r>
              <a:rPr lang="en-GB" dirty="0"/>
              <a:t>Discuss in multi-agency meetings the identification of fathers</a:t>
            </a:r>
          </a:p>
          <a:p>
            <a:pPr marL="609600" indent="-609600" eaLnBrk="1" hangingPunct="1">
              <a:defRPr/>
            </a:pPr>
            <a:r>
              <a:rPr lang="en-GB" dirty="0"/>
              <a:t>Encourage conversations in your teams and organisations about father involvement </a:t>
            </a:r>
          </a:p>
        </p:txBody>
      </p:sp>
    </p:spTree>
    <p:extLst>
      <p:ext uri="{BB962C8B-B14F-4D97-AF65-F5344CB8AC3E}">
        <p14:creationId xmlns:p14="http://schemas.microsoft.com/office/powerpoint/2010/main" val="5374328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B59A60AE-750F-47DD-87D8-7E7C57D55F7E}"/>
              </a:ext>
            </a:extLst>
          </p:cNvPr>
          <p:cNvSpPr>
            <a:spLocks noGrp="1" noChangeArrowheads="1"/>
          </p:cNvSpPr>
          <p:nvPr>
            <p:ph type="title"/>
          </p:nvPr>
        </p:nvSpPr>
        <p:spPr/>
        <p:txBody>
          <a:bodyPr/>
          <a:lstStyle/>
          <a:p>
            <a:pPr eaLnBrk="1" hangingPunct="1">
              <a:defRPr/>
            </a:pPr>
            <a:r>
              <a:rPr lang="en-GB" sz="6000"/>
              <a:t/>
            </a:r>
            <a:br>
              <a:rPr lang="en-GB" sz="6000"/>
            </a:br>
            <a:r>
              <a:rPr lang="en-GB" sz="6000"/>
              <a:t>Q&amp;A</a:t>
            </a:r>
          </a:p>
        </p:txBody>
      </p:sp>
      <p:sp>
        <p:nvSpPr>
          <p:cNvPr id="24579" name="Rectangle 3">
            <a:extLst>
              <a:ext uri="{FF2B5EF4-FFF2-40B4-BE49-F238E27FC236}">
                <a16:creationId xmlns:a16="http://schemas.microsoft.com/office/drawing/2014/main" xmlns="" id="{B85F5E42-CD71-46A5-B801-1A2E0BCFA435}"/>
              </a:ext>
            </a:extLst>
          </p:cNvPr>
          <p:cNvSpPr>
            <a:spLocks noGrp="1" noChangeArrowheads="1"/>
          </p:cNvSpPr>
          <p:nvPr>
            <p:ph type="body" idx="1"/>
          </p:nvPr>
        </p:nvSpPr>
        <p:spPr/>
        <p:txBody>
          <a:bodyPr/>
          <a:lstStyle/>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algn="ctr" eaLnBrk="1" hangingPunct="1">
              <a:buFont typeface="Wingdings" pitchFamily="2" charset="2"/>
              <a:buNone/>
              <a:defRPr/>
            </a:pPr>
            <a:r>
              <a:rPr lang="en-GB" dirty="0"/>
              <a:t>Gavin Swann</a:t>
            </a:r>
          </a:p>
          <a:p>
            <a:pPr algn="ctr" eaLnBrk="1" hangingPunct="1">
              <a:buFont typeface="Wingdings" pitchFamily="2" charset="2"/>
              <a:buNone/>
              <a:defRPr/>
            </a:pPr>
            <a:r>
              <a:rPr lang="en-GB" u="sng" dirty="0"/>
              <a:t>gavin</a:t>
            </a:r>
            <a:r>
              <a:rPr lang="en-GB" dirty="0"/>
              <a:t>.</a:t>
            </a:r>
            <a:r>
              <a:rPr lang="en-GB" dirty="0">
                <a:hlinkClick r:id="rId2"/>
              </a:rPr>
              <a:t>swann@kent.gov.uk</a:t>
            </a:r>
            <a:r>
              <a:rPr lang="en-GB" dirty="0"/>
              <a:t> </a:t>
            </a:r>
          </a:p>
          <a:p>
            <a:pPr algn="ctr" eaLnBrk="1" hangingPunct="1">
              <a:buFont typeface="Wingdings" pitchFamily="2" charset="2"/>
              <a:buNone/>
              <a:defRPr/>
            </a:pPr>
            <a:r>
              <a:rPr lang="en-GB" dirty="0">
                <a:effectLst/>
              </a:rPr>
              <a:t>03000417932, Mobile: 07595089602</a:t>
            </a:r>
            <a:r>
              <a:rPr lang="en-GB" dirty="0"/>
              <a:t> </a:t>
            </a:r>
          </a:p>
        </p:txBody>
      </p:sp>
    </p:spTree>
    <p:extLst>
      <p:ext uri="{BB962C8B-B14F-4D97-AF65-F5344CB8AC3E}">
        <p14:creationId xmlns:p14="http://schemas.microsoft.com/office/powerpoint/2010/main" val="787987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ctr"/>
            <a:r>
              <a:rPr lang="en-GB" sz="4800" dirty="0" smtClean="0">
                <a:solidFill>
                  <a:schemeClr val="bg1"/>
                </a:solidFill>
                <a:latin typeface="Cambria" panose="02040503050406030204" pitchFamily="18" charset="0"/>
              </a:rPr>
              <a:t>BSCB Annual Conference</a:t>
            </a:r>
            <a:endParaRPr lang="en-GB" sz="48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1484784"/>
            <a:ext cx="9144000" cy="4461128"/>
          </a:xfrm>
        </p:spPr>
        <p:txBody>
          <a:bodyPr>
            <a:normAutofit/>
          </a:bodyPr>
          <a:lstStyle/>
          <a:p>
            <a:pPr marL="0" indent="0" algn="ctr">
              <a:buNone/>
            </a:pPr>
            <a:endParaRPr lang="en-GB" sz="3200"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957" y="5744852"/>
            <a:ext cx="1455043" cy="1113148"/>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556792"/>
            <a:ext cx="4104456" cy="4795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373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Picking up the warning signs: Identifying ‘at risk’ mother-infant relationships</a:t>
            </a:r>
            <a:endParaRPr lang="en-GB" dirty="0"/>
          </a:p>
        </p:txBody>
      </p:sp>
      <p:sp>
        <p:nvSpPr>
          <p:cNvPr id="3" name="Subtitle 2"/>
          <p:cNvSpPr>
            <a:spLocks noGrp="1"/>
          </p:cNvSpPr>
          <p:nvPr>
            <p:ph type="subTitle" idx="1"/>
          </p:nvPr>
        </p:nvSpPr>
        <p:spPr>
          <a:xfrm>
            <a:off x="1371600" y="3886200"/>
            <a:ext cx="6400800" cy="2495128"/>
          </a:xfrm>
        </p:spPr>
        <p:txBody>
          <a:bodyPr>
            <a:normAutofit fontScale="92500" lnSpcReduction="10000"/>
          </a:bodyPr>
          <a:lstStyle/>
          <a:p>
            <a:endParaRPr lang="en-GB" dirty="0" smtClean="0"/>
          </a:p>
          <a:p>
            <a:endParaRPr lang="en-GB" dirty="0" smtClean="0">
              <a:solidFill>
                <a:schemeClr val="tx1"/>
              </a:solidFill>
            </a:endParaRPr>
          </a:p>
          <a:p>
            <a:endParaRPr lang="en-GB" dirty="0" smtClean="0">
              <a:solidFill>
                <a:schemeClr val="tx1"/>
              </a:solidFill>
            </a:endParaRPr>
          </a:p>
          <a:p>
            <a:r>
              <a:rPr lang="en-GB" dirty="0" smtClean="0">
                <a:solidFill>
                  <a:schemeClr val="tx1"/>
                </a:solidFill>
              </a:rPr>
              <a:t>Primary Infant Mental Health Specialists, CAMHS</a:t>
            </a:r>
          </a:p>
          <a:p>
            <a:endParaRPr lang="en-GB" dirty="0" smtClean="0">
              <a:solidFill>
                <a:schemeClr val="tx1"/>
              </a:solidFill>
            </a:endParaRPr>
          </a:p>
          <a:p>
            <a:endParaRPr lang="en-GB" dirty="0">
              <a:solidFill>
                <a:schemeClr val="tx1"/>
              </a:solidFill>
            </a:endParaRPr>
          </a:p>
        </p:txBody>
      </p:sp>
      <p:sp>
        <p:nvSpPr>
          <p:cNvPr id="4" name="Footer Placeholder 3"/>
          <p:cNvSpPr>
            <a:spLocks noGrp="1"/>
          </p:cNvSpPr>
          <p:nvPr>
            <p:ph type="ftr" sz="quarter" idx="11"/>
          </p:nvPr>
        </p:nvSpPr>
        <p:spPr>
          <a:xfrm>
            <a:off x="395536" y="5877272"/>
            <a:ext cx="8064896" cy="844203"/>
          </a:xfrm>
        </p:spPr>
        <p:txBody>
          <a:bodyPr/>
          <a:lstStyle/>
          <a:p>
            <a:endParaRPr lang="en-GB" dirty="0">
              <a:solidFill>
                <a:prstClr val="black">
                  <a:tint val="75000"/>
                </a:prstClr>
              </a:solidFill>
              <a:latin typeface="Arial Narrow"/>
              <a:ea typeface="Times New Roman"/>
            </a:endParaRPr>
          </a:p>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200350B-16CD-405C-B586-8798753C305C}" type="slidenum">
              <a:rPr lang="en-GB" smtClean="0">
                <a:solidFill>
                  <a:prstClr val="black">
                    <a:tint val="75000"/>
                  </a:prstClr>
                </a:solidFill>
              </a:rPr>
              <a:pPr/>
              <a:t>65</a:t>
            </a:fld>
            <a:endParaRPr lang="en-GB">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32656"/>
            <a:ext cx="622935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2649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a:t>
            </a:r>
            <a:endParaRPr lang="en-GB" dirty="0"/>
          </a:p>
        </p:txBody>
      </p:sp>
      <p:sp>
        <p:nvSpPr>
          <p:cNvPr id="3" name="Content Placeholder 2"/>
          <p:cNvSpPr>
            <a:spLocks noGrp="1"/>
          </p:cNvSpPr>
          <p:nvPr>
            <p:ph idx="1"/>
          </p:nvPr>
        </p:nvSpPr>
        <p:spPr/>
        <p:txBody>
          <a:bodyPr/>
          <a:lstStyle/>
          <a:p>
            <a:r>
              <a:rPr lang="en-GB" sz="2400" dirty="0" smtClean="0"/>
              <a:t>Specialists who intervene in problematic parent-infant relationships:</a:t>
            </a:r>
          </a:p>
          <a:p>
            <a:pPr lvl="2"/>
            <a:r>
              <a:rPr lang="en-GB" dirty="0" smtClean="0"/>
              <a:t>Watch, wait and wonder</a:t>
            </a:r>
          </a:p>
          <a:p>
            <a:pPr lvl="2"/>
            <a:r>
              <a:rPr lang="en-GB" dirty="0" smtClean="0"/>
              <a:t>Parent-infant psychotherapy</a:t>
            </a:r>
          </a:p>
          <a:p>
            <a:pPr lvl="2"/>
            <a:r>
              <a:rPr lang="en-GB" dirty="0" smtClean="0"/>
              <a:t>Video Interaction Guidance</a:t>
            </a:r>
          </a:p>
          <a:p>
            <a:r>
              <a:rPr lang="en-GB" sz="2400" dirty="0" smtClean="0"/>
              <a:t>Provide consultation to Health Visitors and Early Years professionals</a:t>
            </a:r>
          </a:p>
          <a:p>
            <a:r>
              <a:rPr lang="en-GB" sz="2400" dirty="0" smtClean="0"/>
              <a:t>Deliver Solihull training</a:t>
            </a:r>
          </a:p>
          <a:p>
            <a:endParaRPr lang="en-GB" dirty="0"/>
          </a:p>
          <a:p>
            <a:endParaRPr lang="en-GB" dirty="0"/>
          </a:p>
        </p:txBody>
      </p:sp>
      <p:sp>
        <p:nvSpPr>
          <p:cNvPr id="4" name="Footer Placeholder 3"/>
          <p:cNvSpPr>
            <a:spLocks noGrp="1"/>
          </p:cNvSpPr>
          <p:nvPr>
            <p:ph type="ftr" sz="quarter" idx="11"/>
          </p:nvPr>
        </p:nvSpPr>
        <p:spPr/>
        <p:txBody>
          <a:bodyPr/>
          <a:lstStyle/>
          <a:p>
            <a:endParaRPr lang="en-GB" dirty="0">
              <a:solidFill>
                <a:prstClr val="black">
                  <a:tint val="75000"/>
                </a:prstClr>
              </a:solidFill>
              <a:latin typeface="Arial Narrow"/>
              <a:ea typeface="Times New Roman"/>
            </a:endParaRPr>
          </a:p>
          <a:p>
            <a:endParaRPr lang="en-GB"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p:spPr>
        <p:txBody>
          <a:bodyPr/>
          <a:lstStyle/>
          <a:p>
            <a:fld id="{B200350B-16CD-405C-B586-8798753C305C}" type="slidenum">
              <a:rPr lang="en-GB" smtClean="0">
                <a:solidFill>
                  <a:prstClr val="black">
                    <a:tint val="75000"/>
                  </a:prstClr>
                </a:solidFill>
              </a:rPr>
              <a:pPr/>
              <a:t>66</a:t>
            </a:fld>
            <a:endParaRPr lang="en-GB">
              <a:solidFill>
                <a:prstClr val="black">
                  <a:tint val="75000"/>
                </a:prstClr>
              </a:solidFill>
            </a:endParaRPr>
          </a:p>
        </p:txBody>
      </p:sp>
    </p:spTree>
    <p:extLst>
      <p:ext uri="{BB962C8B-B14F-4D97-AF65-F5344CB8AC3E}">
        <p14:creationId xmlns:p14="http://schemas.microsoft.com/office/powerpoint/2010/main" val="1753629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14CEC4-DDE7-41E1-AD3A-D6E4ABA6FBAA}" type="slidenum">
              <a:rPr lang="en-GB" smtClean="0">
                <a:solidFill>
                  <a:prstClr val="black"/>
                </a:solidFill>
              </a:rPr>
              <a:pPr/>
              <a:t>67</a:t>
            </a:fld>
            <a:endParaRPr lang="en-GB" smtClean="0">
              <a:solidFill>
                <a:prstClr val="black"/>
              </a:solidFill>
            </a:endParaRPr>
          </a:p>
        </p:txBody>
      </p:sp>
      <p:sp>
        <p:nvSpPr>
          <p:cNvPr id="8197" name="Rectangle 2"/>
          <p:cNvSpPr>
            <a:spLocks noGrp="1" noChangeArrowheads="1"/>
          </p:cNvSpPr>
          <p:nvPr>
            <p:ph type="title" idx="4294967295"/>
          </p:nvPr>
        </p:nvSpPr>
        <p:spPr/>
        <p:txBody>
          <a:bodyPr/>
          <a:lstStyle/>
          <a:p>
            <a:pPr eaLnBrk="1" hangingPunct="1"/>
            <a:r>
              <a:rPr lang="en-GB" altLang="en-US" sz="2900" dirty="0" smtClean="0"/>
              <a:t>Child Psychotherapy Trust 1999:</a:t>
            </a:r>
          </a:p>
        </p:txBody>
      </p:sp>
      <p:sp>
        <p:nvSpPr>
          <p:cNvPr id="8198"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lang="en-GB" altLang="en-US" sz="2700" dirty="0" smtClean="0"/>
              <a:t>	</a:t>
            </a:r>
            <a:r>
              <a:rPr lang="en-GB" altLang="en-US" sz="2400" dirty="0" smtClean="0"/>
              <a:t>“The first few months and years of life are a </a:t>
            </a:r>
            <a:r>
              <a:rPr lang="en-GB" altLang="en-US" sz="2400" dirty="0" smtClean="0">
                <a:solidFill>
                  <a:schemeClr val="tx2"/>
                </a:solidFill>
              </a:rPr>
              <a:t>sensitive period</a:t>
            </a:r>
            <a:r>
              <a:rPr lang="en-GB" altLang="en-US" sz="2400" dirty="0" smtClean="0"/>
              <a:t> when children develop attachments and learn about emotions and social interactions. This </a:t>
            </a:r>
            <a:r>
              <a:rPr lang="en-GB" altLang="en-US" sz="2400" dirty="0" smtClean="0">
                <a:solidFill>
                  <a:schemeClr val="tx2"/>
                </a:solidFill>
              </a:rPr>
              <a:t>lays foundations for future social, emotional and cognitive development</a:t>
            </a:r>
            <a:r>
              <a:rPr lang="en-GB" altLang="en-US" sz="2400" dirty="0" smtClean="0"/>
              <a:t>.</a:t>
            </a:r>
          </a:p>
          <a:p>
            <a:pPr eaLnBrk="1" hangingPunct="1">
              <a:lnSpc>
                <a:spcPct val="90000"/>
              </a:lnSpc>
              <a:buFont typeface="Wingdings" pitchFamily="2" charset="2"/>
              <a:buNone/>
            </a:pPr>
            <a:r>
              <a:rPr lang="en-GB" altLang="en-US" sz="2400" dirty="0" smtClean="0"/>
              <a:t>	Children who do not have secure early relationships are at greater </a:t>
            </a:r>
            <a:r>
              <a:rPr lang="en-GB" altLang="en-US" sz="2400" dirty="0" smtClean="0">
                <a:solidFill>
                  <a:schemeClr val="tx2"/>
                </a:solidFill>
              </a:rPr>
              <a:t>risk of later mental health problems, education difficulties or conduct disorders</a:t>
            </a:r>
            <a:r>
              <a:rPr lang="en-GB" altLang="en-US" sz="2400" dirty="0" smtClean="0"/>
              <a:t>.”</a:t>
            </a:r>
          </a:p>
          <a:p>
            <a:pPr eaLnBrk="1" hangingPunct="1">
              <a:lnSpc>
                <a:spcPct val="90000"/>
              </a:lnSpc>
              <a:buFont typeface="Wingdings" pitchFamily="2" charset="2"/>
              <a:buNone/>
            </a:pPr>
            <a:r>
              <a:rPr lang="en-GB" altLang="en-US" sz="2700" dirty="0" smtClean="0"/>
              <a:t>	</a:t>
            </a:r>
            <a:r>
              <a:rPr lang="en-GB" altLang="en-US" sz="2400" dirty="0" smtClean="0"/>
              <a:t>Problems with children’s developmental stages like sleeping, feeding and ability to concentrate are often </a:t>
            </a:r>
            <a:r>
              <a:rPr lang="en-GB" altLang="en-US" sz="2400" dirty="0" smtClean="0">
                <a:solidFill>
                  <a:schemeClr val="tx2"/>
                </a:solidFill>
              </a:rPr>
              <a:t>rooted in early relationship difficulties.</a:t>
            </a:r>
          </a:p>
        </p:txBody>
      </p:sp>
    </p:spTree>
    <p:extLst>
      <p:ext uri="{BB962C8B-B14F-4D97-AF65-F5344CB8AC3E}">
        <p14:creationId xmlns:p14="http://schemas.microsoft.com/office/powerpoint/2010/main" val="33015952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E77699-C27F-4627-9BCE-0B7035CC214B}" type="slidenum">
              <a:rPr lang="en-GB" smtClean="0">
                <a:solidFill>
                  <a:prstClr val="black"/>
                </a:solidFill>
              </a:rPr>
              <a:pPr/>
              <a:t>68</a:t>
            </a:fld>
            <a:endParaRPr lang="en-GB" smtClean="0">
              <a:solidFill>
                <a:prstClr val="black"/>
              </a:solidFill>
            </a:endParaRPr>
          </a:p>
        </p:txBody>
      </p:sp>
      <p:sp>
        <p:nvSpPr>
          <p:cNvPr id="9220" name="Slide Number Placeholder 5"/>
          <p:cNvSpPr txBox="1">
            <a:spLocks noGrp="1"/>
          </p:cNvSpPr>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100">
                <a:solidFill>
                  <a:schemeClr val="tx1"/>
                </a:solidFill>
                <a:latin typeface="Arial" charset="0"/>
              </a:defRPr>
            </a:lvl1pPr>
            <a:lvl2pPr>
              <a:defRPr sz="2600">
                <a:solidFill>
                  <a:schemeClr val="tx1"/>
                </a:solidFill>
                <a:latin typeface="Arial" charset="0"/>
              </a:defRPr>
            </a:lvl2pPr>
            <a:lvl3pPr>
              <a:defRPr sz="22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a:defRPr sz="2000">
                <a:solidFill>
                  <a:schemeClr val="tx1"/>
                </a:solidFill>
                <a:latin typeface="Arial" charset="0"/>
              </a:defRPr>
            </a:lvl6pPr>
            <a:lvl7pPr>
              <a:defRPr sz="2000">
                <a:solidFill>
                  <a:schemeClr val="tx1"/>
                </a:solidFill>
                <a:latin typeface="Arial" charset="0"/>
              </a:defRPr>
            </a:lvl7pPr>
            <a:lvl8pPr>
              <a:defRPr sz="2000">
                <a:solidFill>
                  <a:schemeClr val="tx1"/>
                </a:solidFill>
                <a:latin typeface="Arial" charset="0"/>
              </a:defRPr>
            </a:lvl8pPr>
            <a:lvl9pPr>
              <a:defRPr sz="2000">
                <a:solidFill>
                  <a:schemeClr val="tx1"/>
                </a:solidFill>
                <a:latin typeface="Arial" charset="0"/>
              </a:defRPr>
            </a:lvl9pPr>
          </a:lstStyle>
          <a:p>
            <a:pPr algn="ctr"/>
            <a:endParaRPr lang="en-GB" altLang="en-US" sz="1400" dirty="0">
              <a:solidFill>
                <a:prstClr val="black"/>
              </a:solidFill>
            </a:endParaRPr>
          </a:p>
        </p:txBody>
      </p:sp>
      <p:sp>
        <p:nvSpPr>
          <p:cNvPr id="9221" name="Rectangle 2"/>
          <p:cNvSpPr>
            <a:spLocks noGrp="1" noChangeArrowheads="1"/>
          </p:cNvSpPr>
          <p:nvPr>
            <p:ph type="title" idx="4294967295"/>
          </p:nvPr>
        </p:nvSpPr>
        <p:spPr/>
        <p:txBody>
          <a:bodyPr/>
          <a:lstStyle/>
          <a:p>
            <a:pPr eaLnBrk="1" hangingPunct="1"/>
            <a:r>
              <a:rPr lang="en-GB" altLang="en-US" sz="2900" dirty="0" smtClean="0"/>
              <a:t>The Importance of Infant </a:t>
            </a:r>
            <a:br>
              <a:rPr lang="en-GB" altLang="en-US" sz="2900" dirty="0" smtClean="0"/>
            </a:br>
            <a:r>
              <a:rPr lang="en-GB" altLang="en-US" sz="2900" dirty="0" smtClean="0"/>
              <a:t>Brain Development</a:t>
            </a:r>
          </a:p>
        </p:txBody>
      </p:sp>
      <p:sp>
        <p:nvSpPr>
          <p:cNvPr id="9222" name="Rectangle 3"/>
          <p:cNvSpPr>
            <a:spLocks noGrp="1" noChangeArrowheads="1"/>
          </p:cNvSpPr>
          <p:nvPr>
            <p:ph type="body" idx="4294967295"/>
          </p:nvPr>
        </p:nvSpPr>
        <p:spPr>
          <a:xfrm>
            <a:off x="684213" y="2133600"/>
            <a:ext cx="7704137" cy="4032250"/>
          </a:xfrm>
        </p:spPr>
        <p:txBody>
          <a:bodyPr>
            <a:normAutofit fontScale="92500" lnSpcReduction="20000"/>
          </a:bodyPr>
          <a:lstStyle/>
          <a:p>
            <a:pPr eaLnBrk="1" hangingPunct="1">
              <a:lnSpc>
                <a:spcPct val="90000"/>
              </a:lnSpc>
            </a:pPr>
            <a:endParaRPr lang="en-GB" altLang="en-US" dirty="0" smtClean="0"/>
          </a:p>
          <a:p>
            <a:pPr eaLnBrk="1" hangingPunct="1">
              <a:lnSpc>
                <a:spcPct val="90000"/>
              </a:lnSpc>
            </a:pPr>
            <a:endParaRPr lang="en-GB" altLang="en-US" dirty="0"/>
          </a:p>
          <a:p>
            <a:pPr eaLnBrk="1" hangingPunct="1">
              <a:lnSpc>
                <a:spcPct val="90000"/>
              </a:lnSpc>
            </a:pPr>
            <a:endParaRPr lang="en-GB" altLang="en-US" dirty="0" smtClean="0"/>
          </a:p>
          <a:p>
            <a:pPr eaLnBrk="1" hangingPunct="1">
              <a:lnSpc>
                <a:spcPct val="90000"/>
              </a:lnSpc>
            </a:pPr>
            <a:r>
              <a:rPr lang="en-GB" altLang="en-US" dirty="0" smtClean="0"/>
              <a:t>Quality of parent-child </a:t>
            </a:r>
            <a:br>
              <a:rPr lang="en-GB" altLang="en-US" dirty="0" smtClean="0"/>
            </a:br>
            <a:r>
              <a:rPr lang="en-GB" altLang="en-US" dirty="0" smtClean="0"/>
              <a:t>relationship is crucial to way brain develops</a:t>
            </a:r>
          </a:p>
          <a:p>
            <a:pPr eaLnBrk="1" hangingPunct="1">
              <a:lnSpc>
                <a:spcPct val="90000"/>
              </a:lnSpc>
            </a:pPr>
            <a:r>
              <a:rPr lang="en-GB" altLang="en-US" dirty="0" smtClean="0"/>
              <a:t>Relationships characterised by </a:t>
            </a:r>
            <a:r>
              <a:rPr lang="en-GB" altLang="en-US" dirty="0" smtClean="0">
                <a:solidFill>
                  <a:schemeClr val="tx2"/>
                </a:solidFill>
              </a:rPr>
              <a:t>trauma, neglect and stress have detrimental effect</a:t>
            </a:r>
            <a:r>
              <a:rPr lang="en-GB" altLang="en-US" dirty="0" smtClean="0"/>
              <a:t> on developing brain</a:t>
            </a:r>
          </a:p>
          <a:p>
            <a:pPr eaLnBrk="1" hangingPunct="1">
              <a:lnSpc>
                <a:spcPct val="90000"/>
              </a:lnSpc>
            </a:pPr>
            <a:r>
              <a:rPr lang="en-GB" altLang="en-US" dirty="0" smtClean="0"/>
              <a:t>Significance of first three years of life: </a:t>
            </a:r>
            <a:r>
              <a:rPr lang="en-GB" altLang="en-US" dirty="0" smtClean="0">
                <a:solidFill>
                  <a:schemeClr val="tx2"/>
                </a:solidFill>
              </a:rPr>
              <a:t>windows of opportunity</a:t>
            </a:r>
          </a:p>
        </p:txBody>
      </p:sp>
      <p:graphicFrame>
        <p:nvGraphicFramePr>
          <p:cNvPr id="9223" name="Object 8"/>
          <p:cNvGraphicFramePr>
            <a:graphicFrameLocks noChangeAspect="1"/>
          </p:cNvGraphicFramePr>
          <p:nvPr>
            <p:extLst>
              <p:ext uri="{D42A27DB-BD31-4B8C-83A1-F6EECF244321}">
                <p14:modId xmlns:p14="http://schemas.microsoft.com/office/powerpoint/2010/main" val="2141303244"/>
              </p:ext>
            </p:extLst>
          </p:nvPr>
        </p:nvGraphicFramePr>
        <p:xfrm>
          <a:off x="3131840" y="1556792"/>
          <a:ext cx="2952750" cy="1606550"/>
        </p:xfrm>
        <a:graphic>
          <a:graphicData uri="http://schemas.openxmlformats.org/presentationml/2006/ole">
            <mc:AlternateContent xmlns:mc="http://schemas.openxmlformats.org/markup-compatibility/2006">
              <mc:Choice xmlns:v="urn:schemas-microsoft-com:vml" Requires="v">
                <p:oleObj spid="_x0000_s1026" name="Bitmap Image" r:id="rId4" imgW="3696216" imgH="2010056" progId="Paint.Picture">
                  <p:embed/>
                </p:oleObj>
              </mc:Choice>
              <mc:Fallback>
                <p:oleObj name="Bitmap Image" r:id="rId4" imgW="3696216" imgH="201005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556792"/>
                        <a:ext cx="295275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288065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B6B7A6-9178-4DE5-9F78-35FA72F3A62C}" type="slidenum">
              <a:rPr lang="en-GB" smtClean="0">
                <a:solidFill>
                  <a:prstClr val="black"/>
                </a:solidFill>
              </a:rPr>
              <a:pPr/>
              <a:t>69</a:t>
            </a:fld>
            <a:endParaRPr lang="en-GB" smtClean="0">
              <a:solidFill>
                <a:prstClr val="black"/>
              </a:solidFill>
            </a:endParaRPr>
          </a:p>
        </p:txBody>
      </p:sp>
      <p:sp>
        <p:nvSpPr>
          <p:cNvPr id="14341" name="Rectangle 2"/>
          <p:cNvSpPr>
            <a:spLocks noGrp="1" noChangeArrowheads="1"/>
          </p:cNvSpPr>
          <p:nvPr>
            <p:ph type="title" idx="4294967295"/>
          </p:nvPr>
        </p:nvSpPr>
        <p:spPr/>
        <p:txBody>
          <a:bodyPr/>
          <a:lstStyle/>
          <a:p>
            <a:pPr eaLnBrk="1" hangingPunct="1"/>
            <a:r>
              <a:rPr lang="en-US" altLang="en-US" smtClean="0"/>
              <a:t>Social Interaction is Vital</a:t>
            </a:r>
          </a:p>
        </p:txBody>
      </p:sp>
      <p:sp>
        <p:nvSpPr>
          <p:cNvPr id="14342" name="Rectangle 3"/>
          <p:cNvSpPr>
            <a:spLocks noGrp="1" noChangeArrowheads="1"/>
          </p:cNvSpPr>
          <p:nvPr>
            <p:ph type="body" sz="half" idx="4294967295"/>
          </p:nvPr>
        </p:nvSpPr>
        <p:spPr>
          <a:xfrm>
            <a:off x="762000" y="1905000"/>
            <a:ext cx="3776663" cy="4038600"/>
          </a:xfrm>
        </p:spPr>
        <p:txBody>
          <a:bodyPr/>
          <a:lstStyle/>
          <a:p>
            <a:pPr eaLnBrk="1" hangingPunct="1"/>
            <a:r>
              <a:rPr lang="en-GB" altLang="en-US" sz="2400" smtClean="0"/>
              <a:t>Infant’s developing brain is </a:t>
            </a:r>
            <a:r>
              <a:rPr lang="en-GB" altLang="en-US" sz="2400" smtClean="0">
                <a:solidFill>
                  <a:srgbClr val="008080"/>
                </a:solidFill>
              </a:rPr>
              <a:t>shaped by parent–infant emotional communication</a:t>
            </a:r>
            <a:r>
              <a:rPr lang="en-GB" altLang="en-US" sz="2400" smtClean="0"/>
              <a:t>  </a:t>
            </a:r>
            <a:br>
              <a:rPr lang="en-GB" altLang="en-US" sz="2400" smtClean="0"/>
            </a:br>
            <a:r>
              <a:rPr lang="en-GB" altLang="en-US" sz="2000" smtClean="0"/>
              <a:t>(Schore, 2001)</a:t>
            </a:r>
          </a:p>
          <a:p>
            <a:pPr eaLnBrk="1" hangingPunct="1"/>
            <a:r>
              <a:rPr lang="en-GB" altLang="en-US" sz="2400" smtClean="0"/>
              <a:t>Positive looks and smiles are the most vital stimulus to the growth of the social, emotionally</a:t>
            </a:r>
            <a:r>
              <a:rPr lang="en-GB" altLang="en-US" sz="2700" smtClean="0"/>
              <a:t> </a:t>
            </a:r>
            <a:r>
              <a:rPr lang="en-GB" altLang="en-US" sz="2400" smtClean="0"/>
              <a:t>intelligent brain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6172" y="1844824"/>
            <a:ext cx="4472742" cy="3933056"/>
          </a:xfrm>
          <a:prstGeom prst="rect">
            <a:avLst/>
          </a:prstGeom>
        </p:spPr>
      </p:pic>
    </p:spTree>
    <p:extLst>
      <p:ext uri="{BB962C8B-B14F-4D97-AF65-F5344CB8AC3E}">
        <p14:creationId xmlns:p14="http://schemas.microsoft.com/office/powerpoint/2010/main" val="134966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Stalking</a:t>
            </a:r>
            <a:endParaRPr lang="en-GB" dirty="0"/>
          </a:p>
        </p:txBody>
      </p:sp>
      <p:sp>
        <p:nvSpPr>
          <p:cNvPr id="3" name="Content Placeholder 2"/>
          <p:cNvSpPr>
            <a:spLocks noGrp="1"/>
          </p:cNvSpPr>
          <p:nvPr>
            <p:ph idx="1"/>
          </p:nvPr>
        </p:nvSpPr>
        <p:spPr/>
        <p:txBody>
          <a:bodyPr>
            <a:normAutofit lnSpcReduction="10000"/>
          </a:bodyPr>
          <a:lstStyle/>
          <a:p>
            <a:r>
              <a:rPr lang="en-GB" dirty="0" smtClean="0"/>
              <a:t>Can occur in the context of domestic abuse</a:t>
            </a:r>
          </a:p>
          <a:p>
            <a:r>
              <a:rPr lang="en-GB" dirty="0" smtClean="0"/>
              <a:t>Is likely to be a feature of post separation abuse if controlling behaviour was a feature of the relationship</a:t>
            </a:r>
          </a:p>
          <a:p>
            <a:r>
              <a:rPr lang="en-GB" dirty="0" smtClean="0"/>
              <a:t>Can also be prevalent as cyberstalking</a:t>
            </a:r>
          </a:p>
          <a:p>
            <a:r>
              <a:rPr lang="en-GB" dirty="0" smtClean="0"/>
              <a:t>1 in 2 domestic stalkers  will act on threats they make</a:t>
            </a:r>
          </a:p>
          <a:p>
            <a:r>
              <a:rPr lang="en-GB" dirty="0" smtClean="0"/>
              <a:t>In 94% of domestic homicides, stalking was a feature prior to the fatality</a:t>
            </a:r>
            <a:endParaRPr lang="en-GB" dirty="0"/>
          </a:p>
        </p:txBody>
      </p:sp>
    </p:spTree>
    <p:extLst>
      <p:ext uri="{BB962C8B-B14F-4D97-AF65-F5344CB8AC3E}">
        <p14:creationId xmlns:p14="http://schemas.microsoft.com/office/powerpoint/2010/main" val="2651155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00350B-16CD-405C-B586-8798753C305C}" type="slidenum">
              <a:rPr lang="en-GB" smtClean="0">
                <a:solidFill>
                  <a:prstClr val="black">
                    <a:tint val="75000"/>
                  </a:prstClr>
                </a:solidFill>
              </a:rPr>
              <a:pPr/>
              <a:t>70</a:t>
            </a:fld>
            <a:endParaRPr lang="en-GB">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892288"/>
            <a:ext cx="6439734" cy="4285350"/>
          </a:xfrm>
          <a:prstGeom prst="rect">
            <a:avLst/>
          </a:prstGeom>
        </p:spPr>
      </p:pic>
      <p:sp>
        <p:nvSpPr>
          <p:cNvPr id="6" name="TextBox 5"/>
          <p:cNvSpPr txBox="1"/>
          <p:nvPr/>
        </p:nvSpPr>
        <p:spPr>
          <a:xfrm>
            <a:off x="3203848" y="889898"/>
            <a:ext cx="2520280" cy="461665"/>
          </a:xfrm>
          <a:prstGeom prst="rect">
            <a:avLst/>
          </a:prstGeom>
          <a:noFill/>
        </p:spPr>
        <p:txBody>
          <a:bodyPr wrap="square" rtlCol="0">
            <a:spAutoFit/>
          </a:bodyPr>
          <a:lstStyle/>
          <a:p>
            <a:r>
              <a:rPr lang="en-GB" sz="2400" b="1" dirty="0" smtClean="0">
                <a:solidFill>
                  <a:prstClr val="black"/>
                </a:solidFill>
              </a:rPr>
              <a:t>Antenatal Stress</a:t>
            </a:r>
            <a:endParaRPr lang="en-GB" sz="2400" b="1" dirty="0">
              <a:solidFill>
                <a:prstClr val="black"/>
              </a:solidFill>
            </a:endParaRPr>
          </a:p>
        </p:txBody>
      </p:sp>
    </p:spTree>
    <p:extLst>
      <p:ext uri="{BB962C8B-B14F-4D97-AF65-F5344CB8AC3E}">
        <p14:creationId xmlns:p14="http://schemas.microsoft.com/office/powerpoint/2010/main" val="3087510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771800" y="335846"/>
            <a:ext cx="2895600" cy="365125"/>
          </a:xfrm>
        </p:spPr>
        <p:txBody>
          <a:bodyPr/>
          <a:lstStyle/>
          <a:p>
            <a:r>
              <a:rPr lang="en-GB" sz="2400" b="1" dirty="0" smtClean="0">
                <a:solidFill>
                  <a:prstClr val="black"/>
                </a:solidFill>
              </a:rPr>
              <a:t>Stress in pregnancy</a:t>
            </a:r>
            <a:endParaRPr lang="en-GB" sz="2400" b="1" dirty="0">
              <a:solidFill>
                <a:prstClr val="black"/>
              </a:solidFill>
            </a:endParaRPr>
          </a:p>
        </p:txBody>
      </p:sp>
      <p:sp>
        <p:nvSpPr>
          <p:cNvPr id="3" name="Slide Number Placeholder 2"/>
          <p:cNvSpPr>
            <a:spLocks noGrp="1"/>
          </p:cNvSpPr>
          <p:nvPr>
            <p:ph type="sldNum" sz="quarter" idx="12"/>
          </p:nvPr>
        </p:nvSpPr>
        <p:spPr/>
        <p:txBody>
          <a:bodyPr/>
          <a:lstStyle/>
          <a:p>
            <a:fld id="{B200350B-16CD-405C-B586-8798753C305C}" type="slidenum">
              <a:rPr lang="en-GB" smtClean="0">
                <a:solidFill>
                  <a:prstClr val="black">
                    <a:tint val="75000"/>
                  </a:prstClr>
                </a:solidFill>
              </a:rPr>
              <a:pPr/>
              <a:t>71</a:t>
            </a:fld>
            <a:endParaRPr lang="en-GB">
              <a:solidFill>
                <a:prstClr val="black">
                  <a:tint val="75000"/>
                </a:prstClr>
              </a:solidFill>
            </a:endParaRPr>
          </a:p>
        </p:txBody>
      </p:sp>
      <p:sp>
        <p:nvSpPr>
          <p:cNvPr id="4" name="Rectangle 3"/>
          <p:cNvSpPr/>
          <p:nvPr/>
        </p:nvSpPr>
        <p:spPr>
          <a:xfrm>
            <a:off x="251520" y="1484784"/>
            <a:ext cx="8568952" cy="4801314"/>
          </a:xfrm>
          <a:prstGeom prst="rect">
            <a:avLst/>
          </a:prstGeom>
        </p:spPr>
        <p:txBody>
          <a:bodyPr wrap="square">
            <a:spAutoFit/>
          </a:bodyPr>
          <a:lstStyle/>
          <a:p>
            <a:pPr marL="285750" indent="-285750">
              <a:buFont typeface="Arial" pitchFamily="34" charset="0"/>
              <a:buChar char="•"/>
            </a:pPr>
            <a:r>
              <a:rPr lang="en-GB" dirty="0">
                <a:solidFill>
                  <a:prstClr val="black"/>
                </a:solidFill>
              </a:rPr>
              <a:t>Anxiety – a state of fearfulness about </a:t>
            </a:r>
            <a:r>
              <a:rPr lang="en-GB" dirty="0" smtClean="0">
                <a:solidFill>
                  <a:prstClr val="black"/>
                </a:solidFill>
              </a:rPr>
              <a:t>what may </a:t>
            </a:r>
            <a:r>
              <a:rPr lang="en-GB" dirty="0">
                <a:solidFill>
                  <a:prstClr val="black"/>
                </a:solidFill>
              </a:rPr>
              <a:t>happen in the future – is relatively</a:t>
            </a:r>
          </a:p>
          <a:p>
            <a:r>
              <a:rPr lang="en-GB" dirty="0">
                <a:solidFill>
                  <a:prstClr val="black"/>
                </a:solidFill>
              </a:rPr>
              <a:t> </a:t>
            </a:r>
            <a:r>
              <a:rPr lang="en-GB" dirty="0" smtClean="0">
                <a:solidFill>
                  <a:prstClr val="black"/>
                </a:solidFill>
              </a:rPr>
              <a:t>    common </a:t>
            </a:r>
            <a:r>
              <a:rPr lang="en-GB" dirty="0">
                <a:solidFill>
                  <a:prstClr val="black"/>
                </a:solidFill>
              </a:rPr>
              <a:t>in pregnancy, affecting 12 - </a:t>
            </a:r>
            <a:r>
              <a:rPr lang="en-GB" dirty="0" smtClean="0">
                <a:solidFill>
                  <a:prstClr val="black"/>
                </a:solidFill>
              </a:rPr>
              <a:t>20% of women.</a:t>
            </a:r>
          </a:p>
          <a:p>
            <a:endParaRPr lang="en-GB" dirty="0" smtClean="0">
              <a:solidFill>
                <a:prstClr val="black"/>
              </a:solidFill>
            </a:endParaRPr>
          </a:p>
          <a:p>
            <a:pPr marL="285750" indent="-285750">
              <a:buFont typeface="Arial" pitchFamily="34" charset="0"/>
              <a:buChar char="•"/>
            </a:pPr>
            <a:r>
              <a:rPr lang="en-GB" dirty="0" smtClean="0">
                <a:solidFill>
                  <a:prstClr val="black"/>
                </a:solidFill>
              </a:rPr>
              <a:t>Depression </a:t>
            </a:r>
            <a:r>
              <a:rPr lang="en-GB" dirty="0">
                <a:solidFill>
                  <a:prstClr val="black"/>
                </a:solidFill>
              </a:rPr>
              <a:t>– a set of </a:t>
            </a:r>
            <a:r>
              <a:rPr lang="en-GB" dirty="0" smtClean="0">
                <a:solidFill>
                  <a:prstClr val="black"/>
                </a:solidFill>
              </a:rPr>
              <a:t>symptoms including </a:t>
            </a:r>
            <a:r>
              <a:rPr lang="en-GB" dirty="0">
                <a:solidFill>
                  <a:prstClr val="black"/>
                </a:solidFill>
              </a:rPr>
              <a:t>negative thoughts and </a:t>
            </a:r>
            <a:r>
              <a:rPr lang="en-GB" dirty="0" smtClean="0">
                <a:solidFill>
                  <a:prstClr val="black"/>
                </a:solidFill>
              </a:rPr>
              <a:t>feelings about </a:t>
            </a:r>
            <a:r>
              <a:rPr lang="en-GB" dirty="0">
                <a:solidFill>
                  <a:prstClr val="black"/>
                </a:solidFill>
              </a:rPr>
              <a:t>the present – can affect a </a:t>
            </a:r>
            <a:r>
              <a:rPr lang="en-GB" dirty="0" smtClean="0">
                <a:solidFill>
                  <a:prstClr val="black"/>
                </a:solidFill>
              </a:rPr>
              <a:t>similar number </a:t>
            </a:r>
            <a:r>
              <a:rPr lang="en-GB" dirty="0">
                <a:solidFill>
                  <a:prstClr val="black"/>
                </a:solidFill>
              </a:rPr>
              <a:t>of women both in the </a:t>
            </a:r>
            <a:r>
              <a:rPr lang="en-GB" dirty="0" smtClean="0">
                <a:solidFill>
                  <a:prstClr val="black"/>
                </a:solidFill>
              </a:rPr>
              <a:t>antenatal and </a:t>
            </a:r>
            <a:r>
              <a:rPr lang="en-GB" dirty="0">
                <a:solidFill>
                  <a:prstClr val="black"/>
                </a:solidFill>
              </a:rPr>
              <a:t>postnatal </a:t>
            </a:r>
            <a:r>
              <a:rPr lang="en-GB" dirty="0" smtClean="0">
                <a:solidFill>
                  <a:prstClr val="black"/>
                </a:solidFill>
              </a:rPr>
              <a:t>period.</a:t>
            </a:r>
          </a:p>
          <a:p>
            <a:pPr marL="285750" indent="-285750">
              <a:buFont typeface="Arial" pitchFamily="34" charset="0"/>
              <a:buChar char="•"/>
            </a:pPr>
            <a:endParaRPr lang="en-GB" dirty="0" smtClean="0">
              <a:solidFill>
                <a:prstClr val="black"/>
              </a:solidFill>
            </a:endParaRPr>
          </a:p>
          <a:p>
            <a:pPr marL="285750" indent="-285750">
              <a:buFont typeface="Arial" pitchFamily="34" charset="0"/>
              <a:buChar char="•"/>
            </a:pPr>
            <a:r>
              <a:rPr lang="en-GB" dirty="0" smtClean="0">
                <a:solidFill>
                  <a:prstClr val="black"/>
                </a:solidFill>
              </a:rPr>
              <a:t>Both </a:t>
            </a:r>
            <a:r>
              <a:rPr lang="en-GB" dirty="0">
                <a:solidFill>
                  <a:prstClr val="black"/>
                </a:solidFill>
              </a:rPr>
              <a:t>anxiety </a:t>
            </a:r>
            <a:r>
              <a:rPr lang="en-GB" dirty="0" smtClean="0">
                <a:solidFill>
                  <a:prstClr val="black"/>
                </a:solidFill>
              </a:rPr>
              <a:t>and depression </a:t>
            </a:r>
            <a:r>
              <a:rPr lang="en-GB" dirty="0">
                <a:solidFill>
                  <a:prstClr val="black"/>
                </a:solidFill>
              </a:rPr>
              <a:t>in pregnancy are associated </a:t>
            </a:r>
            <a:r>
              <a:rPr lang="en-GB" dirty="0" smtClean="0">
                <a:solidFill>
                  <a:prstClr val="black"/>
                </a:solidFill>
              </a:rPr>
              <a:t>with postnatal depression.</a:t>
            </a:r>
          </a:p>
          <a:p>
            <a:pPr marL="285750" indent="-285750">
              <a:buFont typeface="Arial" pitchFamily="34" charset="0"/>
              <a:buChar char="•"/>
            </a:pPr>
            <a:endParaRPr lang="en-GB" dirty="0" smtClean="0">
              <a:solidFill>
                <a:prstClr val="black"/>
              </a:solidFill>
            </a:endParaRPr>
          </a:p>
          <a:p>
            <a:pPr marL="285750" indent="-285750">
              <a:buFont typeface="Arial" pitchFamily="34" charset="0"/>
              <a:buChar char="•"/>
            </a:pPr>
            <a:r>
              <a:rPr lang="en-GB" dirty="0" smtClean="0">
                <a:solidFill>
                  <a:prstClr val="black"/>
                </a:solidFill>
              </a:rPr>
              <a:t>Many </a:t>
            </a:r>
            <a:r>
              <a:rPr lang="en-GB" dirty="0">
                <a:solidFill>
                  <a:prstClr val="black"/>
                </a:solidFill>
              </a:rPr>
              <a:t>women </a:t>
            </a:r>
            <a:r>
              <a:rPr lang="en-GB" dirty="0" smtClean="0">
                <a:solidFill>
                  <a:prstClr val="black"/>
                </a:solidFill>
              </a:rPr>
              <a:t>also experience </a:t>
            </a:r>
            <a:r>
              <a:rPr lang="en-GB" dirty="0">
                <a:solidFill>
                  <a:prstClr val="black"/>
                </a:solidFill>
              </a:rPr>
              <a:t>other problems in </a:t>
            </a:r>
            <a:r>
              <a:rPr lang="en-GB" dirty="0" smtClean="0">
                <a:solidFill>
                  <a:prstClr val="black"/>
                </a:solidFill>
              </a:rPr>
              <a:t>pregnancy that </a:t>
            </a:r>
            <a:r>
              <a:rPr lang="en-GB" dirty="0">
                <a:solidFill>
                  <a:prstClr val="black"/>
                </a:solidFill>
              </a:rPr>
              <a:t>are strongly associated with </a:t>
            </a:r>
            <a:r>
              <a:rPr lang="en-GB" dirty="0" smtClean="0">
                <a:solidFill>
                  <a:prstClr val="black"/>
                </a:solidFill>
              </a:rPr>
              <a:t>both anxiety </a:t>
            </a:r>
            <a:r>
              <a:rPr lang="en-GB" dirty="0">
                <a:solidFill>
                  <a:prstClr val="black"/>
                </a:solidFill>
              </a:rPr>
              <a:t>and depression. For </a:t>
            </a:r>
            <a:r>
              <a:rPr lang="en-GB" dirty="0" smtClean="0">
                <a:solidFill>
                  <a:prstClr val="black"/>
                </a:solidFill>
              </a:rPr>
              <a:t>example, around </a:t>
            </a:r>
            <a:r>
              <a:rPr lang="en-GB" dirty="0">
                <a:solidFill>
                  <a:prstClr val="black"/>
                </a:solidFill>
              </a:rPr>
              <a:t>30% of domestic abuse starts </a:t>
            </a:r>
            <a:r>
              <a:rPr lang="en-GB" dirty="0" smtClean="0">
                <a:solidFill>
                  <a:prstClr val="black"/>
                </a:solidFill>
              </a:rPr>
              <a:t>during pregnancy, </a:t>
            </a:r>
            <a:r>
              <a:rPr lang="en-GB" dirty="0">
                <a:solidFill>
                  <a:prstClr val="black"/>
                </a:solidFill>
              </a:rPr>
              <a:t>and around 9% of women </a:t>
            </a:r>
            <a:r>
              <a:rPr lang="en-GB" dirty="0" smtClean="0">
                <a:solidFill>
                  <a:prstClr val="black"/>
                </a:solidFill>
              </a:rPr>
              <a:t>are being </a:t>
            </a:r>
            <a:r>
              <a:rPr lang="en-GB" dirty="0">
                <a:solidFill>
                  <a:prstClr val="black"/>
                </a:solidFill>
              </a:rPr>
              <a:t>abused during pregnancy or </a:t>
            </a:r>
            <a:r>
              <a:rPr lang="en-GB" dirty="0" smtClean="0">
                <a:solidFill>
                  <a:prstClr val="black"/>
                </a:solidFill>
              </a:rPr>
              <a:t>after giving birth.</a:t>
            </a:r>
          </a:p>
          <a:p>
            <a:pPr marL="285750" indent="-285750">
              <a:buFont typeface="Arial" pitchFamily="34" charset="0"/>
              <a:buChar char="•"/>
            </a:pPr>
            <a:endParaRPr lang="en-GB" dirty="0" smtClean="0">
              <a:solidFill>
                <a:prstClr val="black"/>
              </a:solidFill>
            </a:endParaRPr>
          </a:p>
          <a:p>
            <a:pPr marL="285750" indent="-285750">
              <a:buFont typeface="Arial" pitchFamily="34" charset="0"/>
              <a:buChar char="•"/>
            </a:pPr>
            <a:r>
              <a:rPr lang="en-GB" dirty="0" smtClean="0">
                <a:solidFill>
                  <a:prstClr val="black"/>
                </a:solidFill>
              </a:rPr>
              <a:t>Around </a:t>
            </a:r>
            <a:r>
              <a:rPr lang="en-GB" dirty="0">
                <a:solidFill>
                  <a:prstClr val="black"/>
                </a:solidFill>
              </a:rPr>
              <a:t>1% of pregnancies </a:t>
            </a:r>
            <a:r>
              <a:rPr lang="en-GB" dirty="0" smtClean="0">
                <a:solidFill>
                  <a:prstClr val="black"/>
                </a:solidFill>
              </a:rPr>
              <a:t>in the </a:t>
            </a:r>
            <a:r>
              <a:rPr lang="en-GB" dirty="0">
                <a:solidFill>
                  <a:prstClr val="black"/>
                </a:solidFill>
              </a:rPr>
              <a:t>UK (20,000 women per year) involve </a:t>
            </a:r>
            <a:r>
              <a:rPr lang="en-GB" dirty="0" smtClean="0">
                <a:solidFill>
                  <a:prstClr val="black"/>
                </a:solidFill>
              </a:rPr>
              <a:t>a drug </a:t>
            </a:r>
            <a:r>
              <a:rPr lang="en-GB" dirty="0">
                <a:solidFill>
                  <a:prstClr val="black"/>
                </a:solidFill>
              </a:rPr>
              <a:t>dependent mother</a:t>
            </a:r>
            <a:r>
              <a:rPr lang="en-GB" dirty="0" smtClean="0">
                <a:solidFill>
                  <a:prstClr val="black"/>
                </a:solidFill>
              </a:rPr>
              <a:t>, </a:t>
            </a:r>
            <a:r>
              <a:rPr lang="en-GB" dirty="0">
                <a:solidFill>
                  <a:prstClr val="black"/>
                </a:solidFill>
              </a:rPr>
              <a:t>and such </a:t>
            </a:r>
            <a:r>
              <a:rPr lang="en-GB" dirty="0" smtClean="0">
                <a:solidFill>
                  <a:prstClr val="black"/>
                </a:solidFill>
              </a:rPr>
              <a:t>drug dependency </a:t>
            </a:r>
            <a:r>
              <a:rPr lang="en-GB" dirty="0">
                <a:solidFill>
                  <a:prstClr val="black"/>
                </a:solidFill>
              </a:rPr>
              <a:t>co-exists with a range </a:t>
            </a:r>
            <a:r>
              <a:rPr lang="en-GB" dirty="0" smtClean="0">
                <a:solidFill>
                  <a:prstClr val="black"/>
                </a:solidFill>
              </a:rPr>
              <a:t>of other </a:t>
            </a:r>
            <a:r>
              <a:rPr lang="en-GB" dirty="0">
                <a:solidFill>
                  <a:prstClr val="black"/>
                </a:solidFill>
              </a:rPr>
              <a:t>difficulties including mental </a:t>
            </a:r>
            <a:r>
              <a:rPr lang="en-GB" dirty="0" smtClean="0">
                <a:solidFill>
                  <a:prstClr val="black"/>
                </a:solidFill>
              </a:rPr>
              <a:t>health problems.</a:t>
            </a:r>
            <a:endParaRPr lang="en-GB" dirty="0">
              <a:solidFill>
                <a:prstClr val="black"/>
              </a:solidFill>
            </a:endParaRPr>
          </a:p>
        </p:txBody>
      </p:sp>
    </p:spTree>
    <p:extLst>
      <p:ext uri="{BB962C8B-B14F-4D97-AF65-F5344CB8AC3E}">
        <p14:creationId xmlns:p14="http://schemas.microsoft.com/office/powerpoint/2010/main" val="3685616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55576" y="404664"/>
            <a:ext cx="7269393" cy="365125"/>
          </a:xfrm>
        </p:spPr>
        <p:txBody>
          <a:bodyPr/>
          <a:lstStyle/>
          <a:p>
            <a:r>
              <a:rPr lang="en-GB" sz="2400" b="1" dirty="0" smtClean="0">
                <a:solidFill>
                  <a:prstClr val="black"/>
                </a:solidFill>
              </a:rPr>
              <a:t>Effects of increased stress on the baby in-utero</a:t>
            </a:r>
            <a:endParaRPr lang="en-GB" sz="2400" b="1" dirty="0">
              <a:solidFill>
                <a:prstClr val="black"/>
              </a:solidFill>
            </a:endParaRPr>
          </a:p>
        </p:txBody>
      </p:sp>
      <p:sp>
        <p:nvSpPr>
          <p:cNvPr id="3" name="Slide Number Placeholder 2"/>
          <p:cNvSpPr>
            <a:spLocks noGrp="1"/>
          </p:cNvSpPr>
          <p:nvPr>
            <p:ph type="sldNum" sz="quarter" idx="12"/>
          </p:nvPr>
        </p:nvSpPr>
        <p:spPr/>
        <p:txBody>
          <a:bodyPr/>
          <a:lstStyle/>
          <a:p>
            <a:fld id="{B200350B-16CD-405C-B586-8798753C305C}" type="slidenum">
              <a:rPr lang="en-GB" smtClean="0">
                <a:solidFill>
                  <a:prstClr val="black">
                    <a:tint val="75000"/>
                  </a:prstClr>
                </a:solidFill>
              </a:rPr>
              <a:pPr/>
              <a:t>72</a:t>
            </a:fld>
            <a:endParaRPr lang="en-GB">
              <a:solidFill>
                <a:prstClr val="black">
                  <a:tint val="75000"/>
                </a:prstClr>
              </a:solidFill>
            </a:endParaRPr>
          </a:p>
        </p:txBody>
      </p:sp>
      <p:sp>
        <p:nvSpPr>
          <p:cNvPr id="4" name="Rectangle 3"/>
          <p:cNvSpPr/>
          <p:nvPr/>
        </p:nvSpPr>
        <p:spPr>
          <a:xfrm>
            <a:off x="132453" y="1196752"/>
            <a:ext cx="8712968" cy="5078313"/>
          </a:xfrm>
          <a:prstGeom prst="rect">
            <a:avLst/>
          </a:prstGeom>
        </p:spPr>
        <p:txBody>
          <a:bodyPr wrap="square">
            <a:spAutoFit/>
          </a:bodyPr>
          <a:lstStyle/>
          <a:p>
            <a:pPr marL="342900" indent="-342900">
              <a:buFont typeface="+mj-lt"/>
              <a:buAutoNum type="arabicPeriod"/>
            </a:pPr>
            <a:r>
              <a:rPr lang="en-GB" dirty="0">
                <a:solidFill>
                  <a:prstClr val="black"/>
                </a:solidFill>
              </a:rPr>
              <a:t>Very </a:t>
            </a:r>
            <a:r>
              <a:rPr lang="en-GB" b="1" dirty="0">
                <a:solidFill>
                  <a:srgbClr val="0070C0"/>
                </a:solidFill>
              </a:rPr>
              <a:t>severe</a:t>
            </a:r>
            <a:r>
              <a:rPr lang="en-GB" dirty="0">
                <a:solidFill>
                  <a:prstClr val="black"/>
                </a:solidFill>
              </a:rPr>
              <a:t> stress in the </a:t>
            </a:r>
            <a:r>
              <a:rPr lang="en-GB" dirty="0" smtClean="0">
                <a:solidFill>
                  <a:prstClr val="black"/>
                </a:solidFill>
              </a:rPr>
              <a:t>first trimester </a:t>
            </a:r>
            <a:r>
              <a:rPr lang="en-GB" dirty="0">
                <a:solidFill>
                  <a:prstClr val="black"/>
                </a:solidFill>
              </a:rPr>
              <a:t>such as the </a:t>
            </a:r>
            <a:r>
              <a:rPr lang="en-GB" b="1" dirty="0">
                <a:solidFill>
                  <a:srgbClr val="0070C0"/>
                </a:solidFill>
              </a:rPr>
              <a:t>death of an older </a:t>
            </a:r>
            <a:r>
              <a:rPr lang="en-GB" b="1" dirty="0" smtClean="0">
                <a:solidFill>
                  <a:srgbClr val="0070C0"/>
                </a:solidFill>
              </a:rPr>
              <a:t>child </a:t>
            </a:r>
            <a:r>
              <a:rPr lang="en-GB" dirty="0" smtClean="0">
                <a:solidFill>
                  <a:prstClr val="black"/>
                </a:solidFill>
              </a:rPr>
              <a:t>has </a:t>
            </a:r>
            <a:r>
              <a:rPr lang="en-GB" dirty="0">
                <a:solidFill>
                  <a:prstClr val="black"/>
                </a:solidFill>
              </a:rPr>
              <a:t>been shown to be associated with </a:t>
            </a:r>
            <a:r>
              <a:rPr lang="en-GB" dirty="0" smtClean="0">
                <a:solidFill>
                  <a:prstClr val="black"/>
                </a:solidFill>
              </a:rPr>
              <a:t>an increase </a:t>
            </a:r>
            <a:r>
              <a:rPr lang="en-GB" dirty="0">
                <a:solidFill>
                  <a:prstClr val="black"/>
                </a:solidFill>
              </a:rPr>
              <a:t>in </a:t>
            </a:r>
            <a:r>
              <a:rPr lang="en-GB" b="1" dirty="0">
                <a:solidFill>
                  <a:srgbClr val="0070C0"/>
                </a:solidFill>
              </a:rPr>
              <a:t>congenital </a:t>
            </a:r>
            <a:r>
              <a:rPr lang="en-GB" b="1" dirty="0" smtClean="0">
                <a:solidFill>
                  <a:srgbClr val="0070C0"/>
                </a:solidFill>
              </a:rPr>
              <a:t>malformations</a:t>
            </a:r>
            <a:r>
              <a:rPr lang="en-GB" dirty="0" smtClean="0">
                <a:solidFill>
                  <a:prstClr val="black"/>
                </a:solidFill>
              </a:rPr>
              <a:t>.</a:t>
            </a:r>
          </a:p>
          <a:p>
            <a:pPr marL="342900" indent="-342900">
              <a:buFont typeface="+mj-lt"/>
              <a:buAutoNum type="arabicPeriod"/>
            </a:pPr>
            <a:r>
              <a:rPr lang="en-GB" dirty="0" smtClean="0">
                <a:solidFill>
                  <a:prstClr val="black"/>
                </a:solidFill>
              </a:rPr>
              <a:t>Less severe </a:t>
            </a:r>
            <a:r>
              <a:rPr lang="en-GB" dirty="0">
                <a:solidFill>
                  <a:prstClr val="black"/>
                </a:solidFill>
              </a:rPr>
              <a:t>forms of stress are associated </a:t>
            </a:r>
            <a:r>
              <a:rPr lang="en-GB" dirty="0" smtClean="0">
                <a:solidFill>
                  <a:prstClr val="black"/>
                </a:solidFill>
              </a:rPr>
              <a:t>with somewhat </a:t>
            </a:r>
            <a:r>
              <a:rPr lang="en-GB" b="1" dirty="0">
                <a:solidFill>
                  <a:srgbClr val="0070C0"/>
                </a:solidFill>
              </a:rPr>
              <a:t>lower </a:t>
            </a:r>
            <a:r>
              <a:rPr lang="en-GB" b="1" dirty="0" err="1">
                <a:solidFill>
                  <a:srgbClr val="0070C0"/>
                </a:solidFill>
              </a:rPr>
              <a:t>birthweight</a:t>
            </a:r>
            <a:r>
              <a:rPr lang="en-GB" b="1" dirty="0">
                <a:solidFill>
                  <a:srgbClr val="0070C0"/>
                </a:solidFill>
              </a:rPr>
              <a:t> </a:t>
            </a:r>
            <a:r>
              <a:rPr lang="en-GB" dirty="0">
                <a:solidFill>
                  <a:prstClr val="black"/>
                </a:solidFill>
              </a:rPr>
              <a:t>and </a:t>
            </a:r>
            <a:r>
              <a:rPr lang="en-GB" b="1" dirty="0" smtClean="0">
                <a:solidFill>
                  <a:srgbClr val="0070C0"/>
                </a:solidFill>
              </a:rPr>
              <a:t>reduced gestational age </a:t>
            </a:r>
            <a:r>
              <a:rPr lang="en-GB" dirty="0">
                <a:solidFill>
                  <a:prstClr val="black"/>
                </a:solidFill>
              </a:rPr>
              <a:t>and an altered sex </a:t>
            </a:r>
            <a:r>
              <a:rPr lang="en-GB" dirty="0" smtClean="0">
                <a:solidFill>
                  <a:prstClr val="black"/>
                </a:solidFill>
              </a:rPr>
              <a:t>ratio, with </a:t>
            </a:r>
            <a:r>
              <a:rPr lang="en-GB" dirty="0">
                <a:solidFill>
                  <a:prstClr val="black"/>
                </a:solidFill>
              </a:rPr>
              <a:t>fewer males to females being born </a:t>
            </a:r>
            <a:r>
              <a:rPr lang="en-GB" dirty="0" smtClean="0">
                <a:solidFill>
                  <a:prstClr val="black"/>
                </a:solidFill>
              </a:rPr>
              <a:t>than in </a:t>
            </a:r>
            <a:r>
              <a:rPr lang="en-GB" dirty="0">
                <a:solidFill>
                  <a:prstClr val="black"/>
                </a:solidFill>
              </a:rPr>
              <a:t>an unstressed </a:t>
            </a:r>
            <a:r>
              <a:rPr lang="en-GB" dirty="0" smtClean="0">
                <a:solidFill>
                  <a:prstClr val="black"/>
                </a:solidFill>
              </a:rPr>
              <a:t>population.</a:t>
            </a:r>
            <a:endParaRPr lang="en-GB" dirty="0">
              <a:solidFill>
                <a:prstClr val="black"/>
              </a:solidFill>
            </a:endParaRPr>
          </a:p>
          <a:p>
            <a:endParaRPr lang="en-GB" dirty="0" smtClean="0">
              <a:solidFill>
                <a:prstClr val="black"/>
              </a:solidFill>
            </a:endParaRPr>
          </a:p>
          <a:p>
            <a:r>
              <a:rPr lang="en-GB" dirty="0" smtClean="0">
                <a:solidFill>
                  <a:prstClr val="black"/>
                </a:solidFill>
              </a:rPr>
              <a:t>Beyond </a:t>
            </a:r>
            <a:r>
              <a:rPr lang="en-GB" dirty="0">
                <a:solidFill>
                  <a:prstClr val="black"/>
                </a:solidFill>
              </a:rPr>
              <a:t>these immediately obvious </a:t>
            </a:r>
            <a:r>
              <a:rPr lang="en-GB" dirty="0" smtClean="0">
                <a:solidFill>
                  <a:prstClr val="black"/>
                </a:solidFill>
              </a:rPr>
              <a:t>effects at </a:t>
            </a:r>
            <a:r>
              <a:rPr lang="en-GB" dirty="0">
                <a:solidFill>
                  <a:prstClr val="black"/>
                </a:solidFill>
              </a:rPr>
              <a:t>birth, other longer-term </a:t>
            </a:r>
            <a:r>
              <a:rPr lang="en-GB" dirty="0" smtClean="0">
                <a:solidFill>
                  <a:prstClr val="black"/>
                </a:solidFill>
              </a:rPr>
              <a:t>consequences for </a:t>
            </a:r>
            <a:r>
              <a:rPr lang="en-GB" dirty="0">
                <a:solidFill>
                  <a:prstClr val="black"/>
                </a:solidFill>
              </a:rPr>
              <a:t>the baby have also been identified </a:t>
            </a:r>
            <a:r>
              <a:rPr lang="en-GB" dirty="0" smtClean="0">
                <a:solidFill>
                  <a:prstClr val="black"/>
                </a:solidFill>
              </a:rPr>
              <a:t>in a </a:t>
            </a:r>
            <a:r>
              <a:rPr lang="en-GB" dirty="0">
                <a:solidFill>
                  <a:prstClr val="black"/>
                </a:solidFill>
              </a:rPr>
              <a:t>number of </a:t>
            </a:r>
            <a:r>
              <a:rPr lang="en-GB" dirty="0" smtClean="0">
                <a:solidFill>
                  <a:prstClr val="black"/>
                </a:solidFill>
              </a:rPr>
              <a:t>studies: </a:t>
            </a:r>
          </a:p>
          <a:p>
            <a:pPr marL="342900" indent="-342900">
              <a:buFont typeface="+mj-lt"/>
              <a:buAutoNum type="arabicPeriod"/>
            </a:pPr>
            <a:r>
              <a:rPr lang="en-GB" dirty="0" smtClean="0">
                <a:solidFill>
                  <a:prstClr val="black"/>
                </a:solidFill>
              </a:rPr>
              <a:t>Examples </a:t>
            </a:r>
            <a:r>
              <a:rPr lang="en-GB" dirty="0">
                <a:solidFill>
                  <a:prstClr val="black"/>
                </a:solidFill>
              </a:rPr>
              <a:t>in </a:t>
            </a:r>
            <a:r>
              <a:rPr lang="en-GB" dirty="0" smtClean="0">
                <a:solidFill>
                  <a:prstClr val="black"/>
                </a:solidFill>
              </a:rPr>
              <a:t>young children </a:t>
            </a:r>
            <a:r>
              <a:rPr lang="en-GB" dirty="0">
                <a:solidFill>
                  <a:prstClr val="black"/>
                </a:solidFill>
              </a:rPr>
              <a:t>include the </a:t>
            </a:r>
            <a:r>
              <a:rPr lang="en-GB" b="1" dirty="0" smtClean="0">
                <a:solidFill>
                  <a:srgbClr val="0070C0"/>
                </a:solidFill>
              </a:rPr>
              <a:t>neurodevelopmental functioning </a:t>
            </a:r>
            <a:r>
              <a:rPr lang="en-GB" b="1" dirty="0">
                <a:solidFill>
                  <a:srgbClr val="0070C0"/>
                </a:solidFill>
              </a:rPr>
              <a:t>of </a:t>
            </a:r>
            <a:r>
              <a:rPr lang="en-GB" b="1" dirty="0" err="1" smtClean="0">
                <a:solidFill>
                  <a:srgbClr val="0070C0"/>
                </a:solidFill>
              </a:rPr>
              <a:t>newborns</a:t>
            </a:r>
            <a:r>
              <a:rPr lang="en-GB" dirty="0" smtClean="0">
                <a:solidFill>
                  <a:prstClr val="black"/>
                </a:solidFill>
              </a:rPr>
              <a:t>; </a:t>
            </a:r>
            <a:r>
              <a:rPr lang="en-GB" dirty="0">
                <a:solidFill>
                  <a:prstClr val="black"/>
                </a:solidFill>
              </a:rPr>
              <a:t>and </a:t>
            </a:r>
            <a:r>
              <a:rPr lang="en-GB" dirty="0" smtClean="0">
                <a:solidFill>
                  <a:prstClr val="black"/>
                </a:solidFill>
              </a:rPr>
              <a:t>the </a:t>
            </a:r>
            <a:r>
              <a:rPr lang="en-GB" b="1" dirty="0" smtClean="0">
                <a:solidFill>
                  <a:srgbClr val="0070C0"/>
                </a:solidFill>
              </a:rPr>
              <a:t>behaviour</a:t>
            </a:r>
            <a:r>
              <a:rPr lang="en-GB" dirty="0" smtClean="0">
                <a:solidFill>
                  <a:prstClr val="black"/>
                </a:solidFill>
              </a:rPr>
              <a:t> </a:t>
            </a:r>
            <a:r>
              <a:rPr lang="en-GB" dirty="0">
                <a:solidFill>
                  <a:prstClr val="black"/>
                </a:solidFill>
              </a:rPr>
              <a:t>of infants and toddlers (</a:t>
            </a:r>
            <a:r>
              <a:rPr lang="en-GB" b="1" u="sng" dirty="0" smtClean="0">
                <a:solidFill>
                  <a:prstClr val="black"/>
                </a:solidFill>
              </a:rPr>
              <a:t>e.g. difficult temperament, </a:t>
            </a:r>
            <a:r>
              <a:rPr lang="en-GB" b="1" u="sng" dirty="0">
                <a:solidFill>
                  <a:prstClr val="black"/>
                </a:solidFill>
              </a:rPr>
              <a:t>sleep </a:t>
            </a:r>
            <a:r>
              <a:rPr lang="en-GB" b="1" u="sng" dirty="0" smtClean="0">
                <a:solidFill>
                  <a:prstClr val="black"/>
                </a:solidFill>
              </a:rPr>
              <a:t>problems, and </a:t>
            </a:r>
            <a:r>
              <a:rPr lang="en-GB" b="1" u="sng" dirty="0">
                <a:solidFill>
                  <a:prstClr val="black"/>
                </a:solidFill>
              </a:rPr>
              <a:t>lower cognitive performance </a:t>
            </a:r>
            <a:r>
              <a:rPr lang="en-GB" b="1" u="sng" dirty="0" smtClean="0">
                <a:solidFill>
                  <a:prstClr val="black"/>
                </a:solidFill>
              </a:rPr>
              <a:t>and increased </a:t>
            </a:r>
            <a:r>
              <a:rPr lang="en-GB" b="1" u="sng" dirty="0">
                <a:solidFill>
                  <a:prstClr val="black"/>
                </a:solidFill>
              </a:rPr>
              <a:t>fearfulness</a:t>
            </a:r>
            <a:r>
              <a:rPr lang="en-GB" dirty="0" smtClean="0">
                <a:solidFill>
                  <a:prstClr val="black"/>
                </a:solidFill>
              </a:rPr>
              <a:t>.)</a:t>
            </a:r>
            <a:endParaRPr lang="en-GB" dirty="0">
              <a:solidFill>
                <a:prstClr val="black"/>
              </a:solidFill>
            </a:endParaRPr>
          </a:p>
          <a:p>
            <a:pPr marL="342900" indent="-342900">
              <a:buFont typeface="+mj-lt"/>
              <a:buAutoNum type="arabicPeriod"/>
            </a:pPr>
            <a:r>
              <a:rPr lang="en-GB" dirty="0">
                <a:solidFill>
                  <a:prstClr val="black"/>
                </a:solidFill>
              </a:rPr>
              <a:t>Studies on older children, aged 3 to </a:t>
            </a:r>
            <a:r>
              <a:rPr lang="en-GB" dirty="0" smtClean="0">
                <a:solidFill>
                  <a:prstClr val="black"/>
                </a:solidFill>
              </a:rPr>
              <a:t>16, have </a:t>
            </a:r>
            <a:r>
              <a:rPr lang="en-GB" dirty="0">
                <a:solidFill>
                  <a:prstClr val="black"/>
                </a:solidFill>
              </a:rPr>
              <a:t>shown an association </a:t>
            </a:r>
            <a:r>
              <a:rPr lang="en-GB" dirty="0" smtClean="0">
                <a:solidFill>
                  <a:prstClr val="black"/>
                </a:solidFill>
              </a:rPr>
              <a:t>between prenatal </a:t>
            </a:r>
            <a:r>
              <a:rPr lang="en-GB" dirty="0">
                <a:solidFill>
                  <a:prstClr val="black"/>
                </a:solidFill>
              </a:rPr>
              <a:t>stress and </a:t>
            </a:r>
            <a:r>
              <a:rPr lang="en-GB" dirty="0" smtClean="0">
                <a:solidFill>
                  <a:prstClr val="black"/>
                </a:solidFill>
              </a:rPr>
              <a:t>neurodevelopmental outcomes</a:t>
            </a:r>
            <a:r>
              <a:rPr lang="en-GB" dirty="0">
                <a:solidFill>
                  <a:prstClr val="black"/>
                </a:solidFill>
              </a:rPr>
              <a:t>, including an </a:t>
            </a:r>
            <a:r>
              <a:rPr lang="en-GB" b="1" dirty="0">
                <a:solidFill>
                  <a:prstClr val="black"/>
                </a:solidFill>
              </a:rPr>
              <a:t>increased </a:t>
            </a:r>
            <a:r>
              <a:rPr lang="en-GB" b="1" dirty="0" smtClean="0">
                <a:solidFill>
                  <a:prstClr val="black"/>
                </a:solidFill>
              </a:rPr>
              <a:t>risk </a:t>
            </a:r>
            <a:r>
              <a:rPr lang="en-GB" dirty="0" smtClean="0">
                <a:solidFill>
                  <a:prstClr val="black"/>
                </a:solidFill>
              </a:rPr>
              <a:t>(usually </a:t>
            </a:r>
            <a:r>
              <a:rPr lang="en-GB" dirty="0">
                <a:solidFill>
                  <a:prstClr val="black"/>
                </a:solidFill>
              </a:rPr>
              <a:t>about double) of child </a:t>
            </a:r>
            <a:r>
              <a:rPr lang="en-GB" dirty="0" smtClean="0">
                <a:solidFill>
                  <a:prstClr val="black"/>
                </a:solidFill>
              </a:rPr>
              <a:t>emotional problems</a:t>
            </a:r>
            <a:r>
              <a:rPr lang="en-GB" dirty="0">
                <a:solidFill>
                  <a:prstClr val="black"/>
                </a:solidFill>
              </a:rPr>
              <a:t>, especially </a:t>
            </a:r>
            <a:r>
              <a:rPr lang="en-GB" b="1" dirty="0">
                <a:solidFill>
                  <a:srgbClr val="0070C0"/>
                </a:solidFill>
              </a:rPr>
              <a:t>anxiety</a:t>
            </a:r>
            <a:r>
              <a:rPr lang="en-GB" dirty="0">
                <a:solidFill>
                  <a:prstClr val="black"/>
                </a:solidFill>
              </a:rPr>
              <a:t> </a:t>
            </a:r>
            <a:r>
              <a:rPr lang="en-GB" dirty="0" smtClean="0">
                <a:solidFill>
                  <a:prstClr val="black"/>
                </a:solidFill>
              </a:rPr>
              <a:t>and </a:t>
            </a:r>
            <a:r>
              <a:rPr lang="en-GB" b="1" dirty="0" smtClean="0">
                <a:solidFill>
                  <a:srgbClr val="0070C0"/>
                </a:solidFill>
              </a:rPr>
              <a:t>depression</a:t>
            </a:r>
            <a:r>
              <a:rPr lang="en-GB" dirty="0">
                <a:solidFill>
                  <a:prstClr val="black"/>
                </a:solidFill>
              </a:rPr>
              <a:t>, and symptoms of </a:t>
            </a:r>
            <a:r>
              <a:rPr lang="en-GB" b="1" dirty="0">
                <a:solidFill>
                  <a:srgbClr val="0070C0"/>
                </a:solidFill>
              </a:rPr>
              <a:t>ADHD</a:t>
            </a:r>
            <a:r>
              <a:rPr lang="en-GB" dirty="0">
                <a:solidFill>
                  <a:prstClr val="black"/>
                </a:solidFill>
              </a:rPr>
              <a:t> </a:t>
            </a:r>
            <a:r>
              <a:rPr lang="en-GB" dirty="0" smtClean="0">
                <a:solidFill>
                  <a:prstClr val="black"/>
                </a:solidFill>
              </a:rPr>
              <a:t>and </a:t>
            </a:r>
            <a:r>
              <a:rPr lang="en-GB" b="1" dirty="0" smtClean="0">
                <a:solidFill>
                  <a:srgbClr val="0070C0"/>
                </a:solidFill>
              </a:rPr>
              <a:t>conduct disorder</a:t>
            </a:r>
            <a:r>
              <a:rPr lang="en-GB" dirty="0" smtClean="0">
                <a:solidFill>
                  <a:prstClr val="black"/>
                </a:solidFill>
              </a:rPr>
              <a:t>.</a:t>
            </a:r>
          </a:p>
          <a:p>
            <a:pPr marL="342900" indent="-342900">
              <a:buFont typeface="+mj-lt"/>
              <a:buAutoNum type="arabicPeriod"/>
            </a:pPr>
            <a:r>
              <a:rPr lang="en-GB" dirty="0" smtClean="0">
                <a:solidFill>
                  <a:prstClr val="black"/>
                </a:solidFill>
              </a:rPr>
              <a:t>Other studies have </a:t>
            </a:r>
            <a:r>
              <a:rPr lang="en-GB" dirty="0">
                <a:solidFill>
                  <a:prstClr val="black"/>
                </a:solidFill>
              </a:rPr>
              <a:t>shown a reduction in </a:t>
            </a:r>
            <a:r>
              <a:rPr lang="en-GB" dirty="0" smtClean="0">
                <a:solidFill>
                  <a:prstClr val="black"/>
                </a:solidFill>
              </a:rPr>
              <a:t>cognitive performance.</a:t>
            </a:r>
            <a:endParaRPr lang="en-GB" dirty="0">
              <a:solidFill>
                <a:prstClr val="black"/>
              </a:solidFill>
            </a:endParaRPr>
          </a:p>
          <a:p>
            <a:pPr marL="342900" indent="-342900">
              <a:buFont typeface="+mj-lt"/>
              <a:buAutoNum type="arabicPeriod"/>
            </a:pPr>
            <a:r>
              <a:rPr lang="en-GB" dirty="0">
                <a:solidFill>
                  <a:prstClr val="black"/>
                </a:solidFill>
              </a:rPr>
              <a:t>Two studies have found an increased </a:t>
            </a:r>
            <a:r>
              <a:rPr lang="en-GB" dirty="0" smtClean="0">
                <a:solidFill>
                  <a:prstClr val="black"/>
                </a:solidFill>
              </a:rPr>
              <a:t>risk of </a:t>
            </a:r>
            <a:r>
              <a:rPr lang="en-GB" dirty="0">
                <a:solidFill>
                  <a:prstClr val="black"/>
                </a:solidFill>
              </a:rPr>
              <a:t>schizophrenia in adults born to </a:t>
            </a:r>
            <a:r>
              <a:rPr lang="en-GB" dirty="0" smtClean="0">
                <a:solidFill>
                  <a:prstClr val="black"/>
                </a:solidFill>
              </a:rPr>
              <a:t>mothers who </a:t>
            </a:r>
            <a:r>
              <a:rPr lang="en-GB" dirty="0">
                <a:solidFill>
                  <a:prstClr val="black"/>
                </a:solidFill>
              </a:rPr>
              <a:t>experienced </a:t>
            </a:r>
            <a:r>
              <a:rPr lang="en-GB" dirty="0" smtClean="0">
                <a:solidFill>
                  <a:prstClr val="black"/>
                </a:solidFill>
              </a:rPr>
              <a:t>severe stress </a:t>
            </a:r>
            <a:r>
              <a:rPr lang="en-GB" dirty="0">
                <a:solidFill>
                  <a:prstClr val="black"/>
                </a:solidFill>
              </a:rPr>
              <a:t>during </a:t>
            </a:r>
            <a:r>
              <a:rPr lang="en-GB" dirty="0" smtClean="0">
                <a:solidFill>
                  <a:prstClr val="black"/>
                </a:solidFill>
              </a:rPr>
              <a:t>pregnancy.</a:t>
            </a:r>
            <a:endParaRPr lang="en-GB" dirty="0">
              <a:solidFill>
                <a:prstClr val="black"/>
              </a:solidFill>
            </a:endParaRPr>
          </a:p>
        </p:txBody>
      </p:sp>
    </p:spTree>
    <p:extLst>
      <p:ext uri="{BB962C8B-B14F-4D97-AF65-F5344CB8AC3E}">
        <p14:creationId xmlns:p14="http://schemas.microsoft.com/office/powerpoint/2010/main" val="3294495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483768" y="404664"/>
            <a:ext cx="3680048" cy="365125"/>
          </a:xfrm>
        </p:spPr>
        <p:txBody>
          <a:bodyPr/>
          <a:lstStyle/>
          <a:p>
            <a:r>
              <a:rPr lang="en-GB" sz="2400" dirty="0" smtClean="0">
                <a:solidFill>
                  <a:prstClr val="black"/>
                </a:solidFill>
              </a:rPr>
              <a:t>How does this happen?</a:t>
            </a:r>
            <a:endParaRPr lang="en-GB" sz="2400" dirty="0">
              <a:solidFill>
                <a:prstClr val="black"/>
              </a:solidFill>
            </a:endParaRPr>
          </a:p>
        </p:txBody>
      </p:sp>
      <p:sp>
        <p:nvSpPr>
          <p:cNvPr id="3" name="Slide Number Placeholder 2"/>
          <p:cNvSpPr>
            <a:spLocks noGrp="1"/>
          </p:cNvSpPr>
          <p:nvPr>
            <p:ph type="sldNum" sz="quarter" idx="12"/>
          </p:nvPr>
        </p:nvSpPr>
        <p:spPr/>
        <p:txBody>
          <a:bodyPr/>
          <a:lstStyle/>
          <a:p>
            <a:fld id="{B200350B-16CD-405C-B586-8798753C305C}" type="slidenum">
              <a:rPr lang="en-GB" smtClean="0">
                <a:solidFill>
                  <a:prstClr val="black">
                    <a:tint val="75000"/>
                  </a:prstClr>
                </a:solidFill>
              </a:rPr>
              <a:pPr/>
              <a:t>73</a:t>
            </a:fld>
            <a:endParaRPr lang="en-GB">
              <a:solidFill>
                <a:prstClr val="black">
                  <a:tint val="75000"/>
                </a:prstClr>
              </a:solidFill>
            </a:endParaRPr>
          </a:p>
        </p:txBody>
      </p:sp>
      <p:sp>
        <p:nvSpPr>
          <p:cNvPr id="4" name="Rectangle 3"/>
          <p:cNvSpPr/>
          <p:nvPr/>
        </p:nvSpPr>
        <p:spPr>
          <a:xfrm>
            <a:off x="286002" y="2060848"/>
            <a:ext cx="8640960" cy="3693319"/>
          </a:xfrm>
          <a:prstGeom prst="rect">
            <a:avLst/>
          </a:prstGeom>
        </p:spPr>
        <p:txBody>
          <a:bodyPr wrap="square">
            <a:spAutoFit/>
          </a:bodyPr>
          <a:lstStyle/>
          <a:p>
            <a:r>
              <a:rPr lang="en-GB" dirty="0" smtClean="0">
                <a:solidFill>
                  <a:prstClr val="black"/>
                </a:solidFill>
              </a:rPr>
              <a:t>The </a:t>
            </a:r>
            <a:r>
              <a:rPr lang="en-GB" dirty="0">
                <a:solidFill>
                  <a:prstClr val="black"/>
                </a:solidFill>
              </a:rPr>
              <a:t>mechanisms by which prenatal </a:t>
            </a:r>
            <a:r>
              <a:rPr lang="en-GB" dirty="0" smtClean="0">
                <a:solidFill>
                  <a:prstClr val="black"/>
                </a:solidFill>
              </a:rPr>
              <a:t>stress affects </a:t>
            </a:r>
            <a:r>
              <a:rPr lang="en-GB" dirty="0">
                <a:solidFill>
                  <a:prstClr val="black"/>
                </a:solidFill>
              </a:rPr>
              <a:t>the developing baby are not </a:t>
            </a:r>
            <a:r>
              <a:rPr lang="en-GB" dirty="0" smtClean="0">
                <a:solidFill>
                  <a:prstClr val="black"/>
                </a:solidFill>
              </a:rPr>
              <a:t>fully understood</a:t>
            </a:r>
            <a:r>
              <a:rPr lang="en-GB" dirty="0">
                <a:solidFill>
                  <a:prstClr val="black"/>
                </a:solidFill>
              </a:rPr>
              <a:t>, but seem to involve </a:t>
            </a:r>
            <a:r>
              <a:rPr lang="en-GB" dirty="0" smtClean="0">
                <a:solidFill>
                  <a:prstClr val="black"/>
                </a:solidFill>
              </a:rPr>
              <a:t>changes in </a:t>
            </a:r>
            <a:r>
              <a:rPr lang="en-GB" dirty="0">
                <a:solidFill>
                  <a:prstClr val="black"/>
                </a:solidFill>
              </a:rPr>
              <a:t>the environment in utero during specific</a:t>
            </a:r>
          </a:p>
          <a:p>
            <a:r>
              <a:rPr lang="en-GB" dirty="0">
                <a:solidFill>
                  <a:prstClr val="black"/>
                </a:solidFill>
              </a:rPr>
              <a:t>critical periods, which may then alter </a:t>
            </a:r>
            <a:r>
              <a:rPr lang="en-GB" dirty="0" smtClean="0">
                <a:solidFill>
                  <a:prstClr val="black"/>
                </a:solidFill>
              </a:rPr>
              <a:t>key processes </a:t>
            </a:r>
            <a:r>
              <a:rPr lang="en-GB" dirty="0">
                <a:solidFill>
                  <a:prstClr val="black"/>
                </a:solidFill>
              </a:rPr>
              <a:t>in the baby’s development, with</a:t>
            </a:r>
          </a:p>
          <a:p>
            <a:r>
              <a:rPr lang="en-GB" dirty="0">
                <a:solidFill>
                  <a:prstClr val="black"/>
                </a:solidFill>
              </a:rPr>
              <a:t>long-term consequences. </a:t>
            </a:r>
            <a:endParaRPr lang="en-GB" dirty="0" smtClean="0">
              <a:solidFill>
                <a:prstClr val="black"/>
              </a:solidFill>
            </a:endParaRPr>
          </a:p>
          <a:p>
            <a:endParaRPr lang="en-GB" dirty="0">
              <a:solidFill>
                <a:prstClr val="black"/>
              </a:solidFill>
            </a:endParaRPr>
          </a:p>
          <a:p>
            <a:endParaRPr lang="en-GB" dirty="0" smtClean="0">
              <a:solidFill>
                <a:prstClr val="black"/>
              </a:solidFill>
            </a:endParaRPr>
          </a:p>
          <a:p>
            <a:endParaRPr lang="en-GB" dirty="0">
              <a:solidFill>
                <a:prstClr val="black"/>
              </a:solidFill>
            </a:endParaRPr>
          </a:p>
          <a:p>
            <a:r>
              <a:rPr lang="en-GB" dirty="0" smtClean="0">
                <a:solidFill>
                  <a:prstClr val="black"/>
                </a:solidFill>
              </a:rPr>
              <a:t>One </a:t>
            </a:r>
            <a:r>
              <a:rPr lang="en-GB" dirty="0">
                <a:solidFill>
                  <a:prstClr val="black"/>
                </a:solidFill>
              </a:rPr>
              <a:t>of the </a:t>
            </a:r>
            <a:r>
              <a:rPr lang="en-GB" dirty="0" smtClean="0">
                <a:solidFill>
                  <a:prstClr val="black"/>
                </a:solidFill>
              </a:rPr>
              <a:t>key mechanisms </a:t>
            </a:r>
            <a:r>
              <a:rPr lang="en-GB" dirty="0">
                <a:solidFill>
                  <a:prstClr val="black"/>
                </a:solidFill>
              </a:rPr>
              <a:t>identified in humans is </a:t>
            </a:r>
            <a:r>
              <a:rPr lang="en-GB" dirty="0" smtClean="0">
                <a:solidFill>
                  <a:prstClr val="black"/>
                </a:solidFill>
              </a:rPr>
              <a:t>the overexposure </a:t>
            </a:r>
            <a:r>
              <a:rPr lang="en-GB" dirty="0">
                <a:solidFill>
                  <a:prstClr val="black"/>
                </a:solidFill>
              </a:rPr>
              <a:t>of the </a:t>
            </a:r>
            <a:r>
              <a:rPr lang="en-GB" dirty="0" err="1">
                <a:solidFill>
                  <a:prstClr val="black"/>
                </a:solidFill>
              </a:rPr>
              <a:t>fetus</a:t>
            </a:r>
            <a:r>
              <a:rPr lang="en-GB" dirty="0">
                <a:solidFill>
                  <a:prstClr val="black"/>
                </a:solidFill>
              </a:rPr>
              <a:t> to </a:t>
            </a:r>
            <a:r>
              <a:rPr lang="en-GB" dirty="0" smtClean="0">
                <a:solidFill>
                  <a:prstClr val="black"/>
                </a:solidFill>
              </a:rPr>
              <a:t>glucocorticoids (i.e</a:t>
            </a:r>
            <a:r>
              <a:rPr lang="en-GB" dirty="0">
                <a:solidFill>
                  <a:prstClr val="black"/>
                </a:solidFill>
              </a:rPr>
              <a:t>. the stress hormone</a:t>
            </a:r>
            <a:r>
              <a:rPr lang="en-GB" b="1" dirty="0">
                <a:solidFill>
                  <a:prstClr val="black"/>
                </a:solidFill>
              </a:rPr>
              <a:t> cortisol</a:t>
            </a:r>
            <a:r>
              <a:rPr lang="en-GB" dirty="0">
                <a:solidFill>
                  <a:prstClr val="black"/>
                </a:solidFill>
              </a:rPr>
              <a:t>) as </a:t>
            </a:r>
            <a:r>
              <a:rPr lang="en-GB" dirty="0" smtClean="0">
                <a:solidFill>
                  <a:prstClr val="black"/>
                </a:solidFill>
              </a:rPr>
              <a:t>a result </a:t>
            </a:r>
            <a:r>
              <a:rPr lang="en-GB" dirty="0">
                <a:solidFill>
                  <a:prstClr val="black"/>
                </a:solidFill>
              </a:rPr>
              <a:t>of the impact of stress on </a:t>
            </a:r>
            <a:r>
              <a:rPr lang="en-GB" dirty="0" smtClean="0">
                <a:solidFill>
                  <a:prstClr val="black"/>
                </a:solidFill>
              </a:rPr>
              <a:t>placental functioning. </a:t>
            </a:r>
            <a:r>
              <a:rPr lang="en-GB" dirty="0">
                <a:solidFill>
                  <a:prstClr val="black"/>
                </a:solidFill>
              </a:rPr>
              <a:t>Stress appears to affect </a:t>
            </a:r>
            <a:r>
              <a:rPr lang="en-GB" dirty="0" smtClean="0">
                <a:solidFill>
                  <a:prstClr val="black"/>
                </a:solidFill>
              </a:rPr>
              <a:t>the barrier </a:t>
            </a:r>
            <a:r>
              <a:rPr lang="en-GB" dirty="0">
                <a:solidFill>
                  <a:prstClr val="black"/>
                </a:solidFill>
              </a:rPr>
              <a:t>enzyme, which converts cortisol to </a:t>
            </a:r>
            <a:r>
              <a:rPr lang="en-GB" dirty="0" smtClean="0">
                <a:solidFill>
                  <a:prstClr val="black"/>
                </a:solidFill>
              </a:rPr>
              <a:t>the inactive </a:t>
            </a:r>
            <a:r>
              <a:rPr lang="en-GB" dirty="0">
                <a:solidFill>
                  <a:prstClr val="black"/>
                </a:solidFill>
              </a:rPr>
              <a:t>cortisone. Increased maternal </a:t>
            </a:r>
            <a:r>
              <a:rPr lang="en-GB" dirty="0" smtClean="0">
                <a:solidFill>
                  <a:prstClr val="black"/>
                </a:solidFill>
              </a:rPr>
              <a:t>stress or </a:t>
            </a:r>
            <a:r>
              <a:rPr lang="en-GB" dirty="0">
                <a:solidFill>
                  <a:prstClr val="black"/>
                </a:solidFill>
              </a:rPr>
              <a:t>anxiety reduces the level of this enzyme </a:t>
            </a:r>
            <a:r>
              <a:rPr lang="en-GB" dirty="0" smtClean="0">
                <a:solidFill>
                  <a:prstClr val="black"/>
                </a:solidFill>
              </a:rPr>
              <a:t>in the </a:t>
            </a:r>
            <a:r>
              <a:rPr lang="en-GB" dirty="0">
                <a:solidFill>
                  <a:prstClr val="black"/>
                </a:solidFill>
              </a:rPr>
              <a:t>placenta, thus potentially allowing </a:t>
            </a:r>
            <a:r>
              <a:rPr lang="en-GB" dirty="0" smtClean="0">
                <a:solidFill>
                  <a:prstClr val="black"/>
                </a:solidFill>
              </a:rPr>
              <a:t>more cortisol </a:t>
            </a:r>
            <a:r>
              <a:rPr lang="en-GB" dirty="0">
                <a:solidFill>
                  <a:prstClr val="black"/>
                </a:solidFill>
              </a:rPr>
              <a:t>to pass through to the </a:t>
            </a:r>
            <a:r>
              <a:rPr lang="en-GB" dirty="0" err="1" smtClean="0">
                <a:solidFill>
                  <a:prstClr val="black"/>
                </a:solidFill>
              </a:rPr>
              <a:t>fetus</a:t>
            </a:r>
            <a:r>
              <a:rPr lang="en-GB" dirty="0" smtClean="0">
                <a:solidFill>
                  <a:prstClr val="black"/>
                </a:solidFill>
              </a:rPr>
              <a:t>.</a:t>
            </a:r>
            <a:endParaRPr lang="en-GB" dirty="0">
              <a:solidFill>
                <a:prstClr val="black"/>
              </a:solidFill>
            </a:endParaRPr>
          </a:p>
        </p:txBody>
      </p:sp>
    </p:spTree>
    <p:extLst>
      <p:ext uri="{BB962C8B-B14F-4D97-AF65-F5344CB8AC3E}">
        <p14:creationId xmlns:p14="http://schemas.microsoft.com/office/powerpoint/2010/main" val="4234499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EEBAE6-B24A-49B8-AD9F-1D42B85A2783}" type="slidenum">
              <a:rPr lang="en-GB" smtClean="0">
                <a:solidFill>
                  <a:prstClr val="black"/>
                </a:solidFill>
              </a:rPr>
              <a:pPr/>
              <a:t>74</a:t>
            </a:fld>
            <a:endParaRPr lang="en-GB" smtClean="0">
              <a:solidFill>
                <a:prstClr val="black"/>
              </a:solidFill>
            </a:endParaRPr>
          </a:p>
        </p:txBody>
      </p:sp>
      <p:sp>
        <p:nvSpPr>
          <p:cNvPr id="16388" name="Rectangle 2"/>
          <p:cNvSpPr>
            <a:spLocks noGrp="1" noChangeArrowheads="1"/>
          </p:cNvSpPr>
          <p:nvPr>
            <p:ph type="title" idx="4294967295"/>
          </p:nvPr>
        </p:nvSpPr>
        <p:spPr/>
        <p:txBody>
          <a:bodyPr anchor="ctr"/>
          <a:lstStyle/>
          <a:p>
            <a:r>
              <a:rPr lang="en-GB" altLang="en-US" smtClean="0"/>
              <a:t>Stress Responses</a:t>
            </a:r>
          </a:p>
        </p:txBody>
      </p:sp>
      <p:sp>
        <p:nvSpPr>
          <p:cNvPr id="16389" name="Rectangle 3"/>
          <p:cNvSpPr>
            <a:spLocks noGrp="1" noChangeArrowheads="1"/>
          </p:cNvSpPr>
          <p:nvPr>
            <p:ph type="body" idx="4294967295"/>
          </p:nvPr>
        </p:nvSpPr>
        <p:spPr/>
        <p:txBody>
          <a:bodyPr/>
          <a:lstStyle/>
          <a:p>
            <a:r>
              <a:rPr lang="en-GB" altLang="en-US" sz="2200" smtClean="0"/>
              <a:t>Constant stress early on creates a brain that is:</a:t>
            </a:r>
          </a:p>
          <a:p>
            <a:pPr lvl="1"/>
            <a:r>
              <a:rPr lang="en-GB" altLang="en-US" sz="2000" smtClean="0"/>
              <a:t>on stress alert much of the time</a:t>
            </a:r>
          </a:p>
          <a:p>
            <a:pPr lvl="1"/>
            <a:r>
              <a:rPr lang="en-GB" altLang="en-US" sz="2000" smtClean="0"/>
              <a:t>has limited capacity to regulate feelings</a:t>
            </a:r>
          </a:p>
          <a:p>
            <a:r>
              <a:rPr lang="en-GB" altLang="en-US" sz="2200" smtClean="0"/>
              <a:t>How might an infant or toddler present? </a:t>
            </a:r>
          </a:p>
          <a:p>
            <a:pPr lvl="1"/>
            <a:r>
              <a:rPr lang="en-GB" altLang="en-US" sz="1900" smtClean="0">
                <a:solidFill>
                  <a:srgbClr val="008080"/>
                </a:solidFill>
              </a:rPr>
              <a:t>Hyperarousal</a:t>
            </a:r>
          </a:p>
          <a:p>
            <a:pPr lvl="2"/>
            <a:r>
              <a:rPr lang="en-GB" altLang="en-US" sz="1800" smtClean="0"/>
              <a:t>fight/flight response - reactive</a:t>
            </a:r>
          </a:p>
          <a:p>
            <a:pPr lvl="2"/>
            <a:r>
              <a:rPr lang="en-GB" altLang="en-US" sz="1800" smtClean="0"/>
              <a:t>aggression, agitation</a:t>
            </a:r>
          </a:p>
          <a:p>
            <a:pPr lvl="1"/>
            <a:r>
              <a:rPr lang="en-GB" altLang="en-US" sz="1900" smtClean="0">
                <a:solidFill>
                  <a:srgbClr val="008080"/>
                </a:solidFill>
              </a:rPr>
              <a:t>Hypoarousal</a:t>
            </a:r>
          </a:p>
          <a:p>
            <a:pPr lvl="2"/>
            <a:r>
              <a:rPr lang="en-GB" altLang="en-US" sz="1800" smtClean="0"/>
              <a:t>frozen awareness/impassive, stares at light or ceiling</a:t>
            </a:r>
          </a:p>
          <a:p>
            <a:pPr lvl="2"/>
            <a:r>
              <a:rPr lang="en-GB" altLang="en-US" sz="1800" smtClean="0"/>
              <a:t>constant unchanging smile or blank expression</a:t>
            </a:r>
          </a:p>
          <a:p>
            <a:pPr lvl="2"/>
            <a:r>
              <a:rPr lang="en-GB" altLang="en-US" sz="1800" smtClean="0"/>
              <a:t>cortisol levels as high as those children behaving aggressively</a:t>
            </a:r>
          </a:p>
        </p:txBody>
      </p:sp>
      <p:graphicFrame>
        <p:nvGraphicFramePr>
          <p:cNvPr id="16390" name="Object 4"/>
          <p:cNvGraphicFramePr>
            <a:graphicFrameLocks noChangeAspect="1"/>
          </p:cNvGraphicFramePr>
          <p:nvPr/>
        </p:nvGraphicFramePr>
        <p:xfrm>
          <a:off x="6156325" y="2852738"/>
          <a:ext cx="2736850" cy="1643062"/>
        </p:xfrm>
        <a:graphic>
          <a:graphicData uri="http://schemas.openxmlformats.org/presentationml/2006/ole">
            <mc:AlternateContent xmlns:mc="http://schemas.openxmlformats.org/markup-compatibility/2006">
              <mc:Choice xmlns:v="urn:schemas-microsoft-com:vml" Requires="v">
                <p:oleObj spid="_x0000_s2050" name="Bitmap Image" r:id="rId4" imgW="2762636" imgH="1657581" progId="Paint.Picture">
                  <p:embed/>
                </p:oleObj>
              </mc:Choice>
              <mc:Fallback>
                <p:oleObj name="Bitmap Image" r:id="rId4" imgW="2762636" imgH="16575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2852738"/>
                        <a:ext cx="2736850"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27625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6"/>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066A81-8041-4903-9E35-B57D5692F005}" type="slidenum">
              <a:rPr lang="en-GB" smtClean="0">
                <a:solidFill>
                  <a:prstClr val="black"/>
                </a:solidFill>
              </a:rPr>
              <a:pPr/>
              <a:t>75</a:t>
            </a:fld>
            <a:endParaRPr lang="en-GB" smtClean="0">
              <a:solidFill>
                <a:prstClr val="black"/>
              </a:solidFill>
            </a:endParaRPr>
          </a:p>
        </p:txBody>
      </p:sp>
      <p:sp>
        <p:nvSpPr>
          <p:cNvPr id="17412" name="Rectangle 2"/>
          <p:cNvSpPr>
            <a:spLocks noGrp="1" noChangeArrowheads="1"/>
          </p:cNvSpPr>
          <p:nvPr>
            <p:ph type="title"/>
          </p:nvPr>
        </p:nvSpPr>
        <p:spPr>
          <a:xfrm>
            <a:off x="1042988" y="549275"/>
            <a:ext cx="7696200" cy="1143000"/>
          </a:xfrm>
        </p:spPr>
        <p:txBody>
          <a:bodyPr/>
          <a:lstStyle/>
          <a:p>
            <a:r>
              <a:rPr lang="en-GB" altLang="en-US" sz="2900" smtClean="0"/>
              <a:t>High Stress: the ‘natural way of being’</a:t>
            </a:r>
          </a:p>
        </p:txBody>
      </p:sp>
      <p:sp>
        <p:nvSpPr>
          <p:cNvPr id="17413" name="Rectangle 3"/>
          <p:cNvSpPr>
            <a:spLocks noGrp="1" noChangeArrowheads="1"/>
          </p:cNvSpPr>
          <p:nvPr>
            <p:ph type="body" sz="half" idx="1"/>
          </p:nvPr>
        </p:nvSpPr>
        <p:spPr>
          <a:xfrm>
            <a:off x="468313" y="1700213"/>
            <a:ext cx="5915025" cy="4852987"/>
          </a:xfrm>
        </p:spPr>
        <p:txBody>
          <a:bodyPr/>
          <a:lstStyle/>
          <a:p>
            <a:pPr>
              <a:buFont typeface="Wingdings" pitchFamily="2" charset="2"/>
              <a:buNone/>
            </a:pPr>
            <a:r>
              <a:rPr lang="en-GB" altLang="en-US" sz="2300" smtClean="0"/>
              <a:t>	“To describe it somewhat simplistically, with loving care helpful and calming hormones are released, more receptors for these hormones develop, and a </a:t>
            </a:r>
            <a:r>
              <a:rPr lang="en-GB" altLang="en-US" sz="2300" smtClean="0">
                <a:solidFill>
                  <a:schemeClr val="tx2"/>
                </a:solidFill>
              </a:rPr>
              <a:t>template for future emotional experiences is set up</a:t>
            </a:r>
            <a:r>
              <a:rPr lang="en-GB" altLang="en-US" sz="2300" smtClean="0"/>
              <a:t>. </a:t>
            </a:r>
          </a:p>
          <a:p>
            <a:pPr>
              <a:buFont typeface="Wingdings" pitchFamily="2" charset="2"/>
              <a:buNone/>
            </a:pPr>
            <a:r>
              <a:rPr lang="en-GB" altLang="en-US" sz="2300" smtClean="0"/>
              <a:t>	When early experience is of trauma or neglect, then different chemicals are released and </a:t>
            </a:r>
            <a:r>
              <a:rPr lang="en-GB" altLang="en-US" sz="2300" smtClean="0">
                <a:solidFill>
                  <a:schemeClr val="tx2"/>
                </a:solidFill>
              </a:rPr>
              <a:t>high stress levels can become the infant’s natural way of being</a:t>
            </a:r>
            <a:r>
              <a:rPr lang="en-GB" altLang="en-US" sz="2300" smtClean="0"/>
              <a:t>… infants and children subjected to trauma might have an </a:t>
            </a:r>
            <a:r>
              <a:rPr lang="en-GB" altLang="en-US" sz="2300" smtClean="0">
                <a:solidFill>
                  <a:schemeClr val="tx2"/>
                </a:solidFill>
              </a:rPr>
              <a:t>amygdala on constant hyperalert</a:t>
            </a:r>
            <a:r>
              <a:rPr lang="en-GB" altLang="en-US" sz="2300" smtClean="0"/>
              <a:t>.” </a:t>
            </a:r>
            <a:r>
              <a:rPr lang="en-GB" altLang="en-US" sz="2000" smtClean="0"/>
              <a:t>(Music, 2011)</a:t>
            </a:r>
            <a:endParaRPr lang="en-GB" altLang="en-US" sz="2300" smtClean="0"/>
          </a:p>
        </p:txBody>
      </p:sp>
      <p:pic>
        <p:nvPicPr>
          <p:cNvPr id="17414" name="Picture 4" descr="j02622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43663" y="1916113"/>
            <a:ext cx="2425700" cy="3657600"/>
          </a:xfrm>
          <a:ln w="38100">
            <a:solidFill>
              <a:schemeClr val="tx1"/>
            </a:solidFill>
            <a:miter lim="800000"/>
            <a:headEnd/>
            <a:tailEnd/>
          </a:ln>
        </p:spPr>
      </p:pic>
    </p:spTree>
    <p:extLst>
      <p:ext uri="{BB962C8B-B14F-4D97-AF65-F5344CB8AC3E}">
        <p14:creationId xmlns:p14="http://schemas.microsoft.com/office/powerpoint/2010/main" val="297477049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2"/>
          </p:nvPr>
        </p:nvSpPr>
        <p:spPr>
          <a:xfrm>
            <a:off x="6591300" y="6400800"/>
            <a:ext cx="2133600" cy="365125"/>
          </a:xfrm>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341450-0DB7-4796-8B79-E3EB480F0E0B}" type="slidenum">
              <a:rPr lang="en-GB" smtClean="0">
                <a:solidFill>
                  <a:prstClr val="black"/>
                </a:solidFill>
              </a:rPr>
              <a:pPr/>
              <a:t>76</a:t>
            </a:fld>
            <a:endParaRPr lang="en-GB" smtClean="0">
              <a:solidFill>
                <a:prstClr val="black"/>
              </a:solidFill>
            </a:endParaRPr>
          </a:p>
        </p:txBody>
      </p:sp>
      <p:sp>
        <p:nvSpPr>
          <p:cNvPr id="23557" name="Rectangle 2"/>
          <p:cNvSpPr>
            <a:spLocks noGrp="1" noChangeArrowheads="1"/>
          </p:cNvSpPr>
          <p:nvPr>
            <p:ph type="title" idx="4294967295"/>
          </p:nvPr>
        </p:nvSpPr>
        <p:spPr/>
        <p:txBody>
          <a:bodyPr>
            <a:normAutofit fontScale="90000"/>
          </a:bodyPr>
          <a:lstStyle/>
          <a:p>
            <a:pPr eaLnBrk="1" hangingPunct="1"/>
            <a:r>
              <a:rPr lang="en-GB" altLang="en-US" smtClean="0"/>
              <a:t>Containing babies’ intense anxieties</a:t>
            </a:r>
          </a:p>
        </p:txBody>
      </p:sp>
      <p:sp>
        <p:nvSpPr>
          <p:cNvPr id="23558" name="Rectangle 3"/>
          <p:cNvSpPr>
            <a:spLocks noGrp="1" noChangeArrowheads="1"/>
          </p:cNvSpPr>
          <p:nvPr>
            <p:ph type="body" idx="4294967295"/>
          </p:nvPr>
        </p:nvSpPr>
        <p:spPr/>
        <p:txBody>
          <a:bodyPr/>
          <a:lstStyle/>
          <a:p>
            <a:pPr eaLnBrk="1" hangingPunct="1">
              <a:lnSpc>
                <a:spcPct val="90000"/>
              </a:lnSpc>
              <a:buFont typeface="Wingdings" pitchFamily="2" charset="2"/>
              <a:buNone/>
            </a:pPr>
            <a:r>
              <a:rPr lang="en-GB" altLang="en-US" sz="2200" dirty="0" smtClean="0"/>
              <a:t>	‘</a:t>
            </a:r>
            <a:r>
              <a:rPr lang="en-GB" altLang="en-US" sz="2400" dirty="0" smtClean="0"/>
              <a:t>Containing a baby’s anxiety is difficult just because it so easily </a:t>
            </a:r>
            <a:r>
              <a:rPr lang="en-GB" altLang="en-US" sz="2400" dirty="0" smtClean="0">
                <a:solidFill>
                  <a:srgbClr val="008080"/>
                </a:solidFill>
              </a:rPr>
              <a:t>connects with parents’ own anxieties</a:t>
            </a:r>
            <a:r>
              <a:rPr lang="en-GB" altLang="en-US" sz="2400" dirty="0" smtClean="0"/>
              <a:t>. There are often real external causes for anxiety – birth difficulties or fears perhaps that a baby will die during the night. This kind of fear is based on grim reality; everyone has heard of such tragic events.</a:t>
            </a:r>
          </a:p>
          <a:p>
            <a:pPr eaLnBrk="1" hangingPunct="1">
              <a:lnSpc>
                <a:spcPct val="90000"/>
              </a:lnSpc>
              <a:buFont typeface="Wingdings" pitchFamily="2" charset="2"/>
              <a:buNone/>
            </a:pPr>
            <a:r>
              <a:rPr lang="en-GB" altLang="en-US" sz="2400" dirty="0" smtClean="0"/>
              <a:t>	Talking through these fears and experiences makes them more manageable. When the mother meets the baby’s anxiety in the night it no longer connects with her own infinite dread, and she can respond to it appropriately.’ </a:t>
            </a:r>
          </a:p>
          <a:p>
            <a:pPr eaLnBrk="1" hangingPunct="1">
              <a:lnSpc>
                <a:spcPct val="90000"/>
              </a:lnSpc>
              <a:buFont typeface="Wingdings" pitchFamily="2" charset="2"/>
              <a:buNone/>
            </a:pPr>
            <a:endParaRPr lang="en-GB" altLang="en-US" sz="2400" dirty="0"/>
          </a:p>
          <a:p>
            <a:pPr eaLnBrk="1" hangingPunct="1">
              <a:lnSpc>
                <a:spcPct val="90000"/>
              </a:lnSpc>
              <a:buFont typeface="Wingdings" pitchFamily="2" charset="2"/>
              <a:buNone/>
            </a:pPr>
            <a:r>
              <a:rPr lang="en-GB" altLang="en-US" sz="2000" dirty="0" err="1" smtClean="0"/>
              <a:t>Dilys</a:t>
            </a:r>
            <a:r>
              <a:rPr lang="en-GB" altLang="en-US" sz="2000" dirty="0" smtClean="0"/>
              <a:t> Daws, 1999</a:t>
            </a:r>
          </a:p>
        </p:txBody>
      </p:sp>
    </p:spTree>
    <p:extLst>
      <p:ext uri="{BB962C8B-B14F-4D97-AF65-F5344CB8AC3E}">
        <p14:creationId xmlns:p14="http://schemas.microsoft.com/office/powerpoint/2010/main" val="18186961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B351B-6720-4248-8650-D8E5DF9E999D}" type="slidenum">
              <a:rPr lang="en-GB" smtClean="0">
                <a:solidFill>
                  <a:prstClr val="black"/>
                </a:solidFill>
              </a:rPr>
              <a:pPr/>
              <a:t>77</a:t>
            </a:fld>
            <a:endParaRPr lang="en-GB" smtClean="0">
              <a:solidFill>
                <a:prstClr val="black"/>
              </a:solidFill>
            </a:endParaRPr>
          </a:p>
        </p:txBody>
      </p:sp>
      <p:sp>
        <p:nvSpPr>
          <p:cNvPr id="25604" name="Rectangle 2"/>
          <p:cNvSpPr>
            <a:spLocks noGrp="1" noChangeArrowheads="1"/>
          </p:cNvSpPr>
          <p:nvPr>
            <p:ph type="title" idx="4294967295"/>
          </p:nvPr>
        </p:nvSpPr>
        <p:spPr/>
        <p:txBody>
          <a:bodyPr anchor="ctr"/>
          <a:lstStyle/>
          <a:p>
            <a:r>
              <a:rPr lang="en-GB" altLang="en-US" smtClean="0"/>
              <a:t>Containment - not advice-giving</a:t>
            </a:r>
          </a:p>
        </p:txBody>
      </p:sp>
      <p:sp>
        <p:nvSpPr>
          <p:cNvPr id="25605" name="Rectangle 3"/>
          <p:cNvSpPr>
            <a:spLocks noGrp="1" noChangeArrowheads="1"/>
          </p:cNvSpPr>
          <p:nvPr>
            <p:ph type="body" idx="4294967295"/>
          </p:nvPr>
        </p:nvSpPr>
        <p:spPr/>
        <p:txBody>
          <a:bodyPr/>
          <a:lstStyle/>
          <a:p>
            <a:pPr>
              <a:buFont typeface="Wingdings" pitchFamily="2" charset="2"/>
              <a:buNone/>
            </a:pPr>
            <a:r>
              <a:rPr lang="en-GB" altLang="en-US" sz="2800" dirty="0" smtClean="0"/>
              <a:t>	Emotional containment is like feeling full of a problem, telling someone who listens and understands and then feeling the problem is in perspective rather than going round and round in your head. </a:t>
            </a:r>
          </a:p>
          <a:p>
            <a:pPr>
              <a:buFont typeface="Wingdings" pitchFamily="2" charset="2"/>
              <a:buNone/>
            </a:pPr>
            <a:r>
              <a:rPr lang="en-GB" altLang="en-US" sz="2800" dirty="0" smtClean="0"/>
              <a:t>	It is the other person’s attention and willingness to </a:t>
            </a:r>
            <a:r>
              <a:rPr lang="en-GB" altLang="en-US" sz="2800" dirty="0" smtClean="0">
                <a:solidFill>
                  <a:srgbClr val="008080"/>
                </a:solidFill>
              </a:rPr>
              <a:t>take the problem into themselves rather than any ‘advice given’</a:t>
            </a:r>
            <a:r>
              <a:rPr lang="en-GB" altLang="en-US" sz="2800" dirty="0" smtClean="0"/>
              <a:t> that restores this ability to think</a:t>
            </a:r>
          </a:p>
        </p:txBody>
      </p:sp>
    </p:spTree>
    <p:extLst>
      <p:ext uri="{BB962C8B-B14F-4D97-AF65-F5344CB8AC3E}">
        <p14:creationId xmlns:p14="http://schemas.microsoft.com/office/powerpoint/2010/main" val="18885276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3F14EF-8CB5-494F-BB60-DFC7FEF9A059}" type="slidenum">
              <a:rPr lang="en-GB" smtClean="0">
                <a:solidFill>
                  <a:prstClr val="black"/>
                </a:solidFill>
              </a:rPr>
              <a:pPr/>
              <a:t>78</a:t>
            </a:fld>
            <a:endParaRPr lang="en-GB" smtClean="0">
              <a:solidFill>
                <a:prstClr val="black"/>
              </a:solidFill>
            </a:endParaRPr>
          </a:p>
        </p:txBody>
      </p:sp>
      <p:sp>
        <p:nvSpPr>
          <p:cNvPr id="26629" name="Rectangle 2"/>
          <p:cNvSpPr>
            <a:spLocks noGrp="1" noChangeArrowheads="1"/>
          </p:cNvSpPr>
          <p:nvPr>
            <p:ph type="title" idx="4294967295"/>
          </p:nvPr>
        </p:nvSpPr>
        <p:spPr/>
        <p:txBody>
          <a:bodyPr/>
          <a:lstStyle/>
          <a:p>
            <a:pPr eaLnBrk="1" hangingPunct="1"/>
            <a:r>
              <a:rPr lang="en-GB" altLang="en-US" smtClean="0"/>
              <a:t>Containment is important because</a:t>
            </a:r>
          </a:p>
        </p:txBody>
      </p:sp>
      <p:sp>
        <p:nvSpPr>
          <p:cNvPr id="26630" name="Rectangle 3"/>
          <p:cNvSpPr>
            <a:spLocks noGrp="1" noChangeArrowheads="1"/>
          </p:cNvSpPr>
          <p:nvPr>
            <p:ph type="body" sz="half" idx="4294967295"/>
          </p:nvPr>
        </p:nvSpPr>
        <p:spPr>
          <a:xfrm>
            <a:off x="1047750" y="2074863"/>
            <a:ext cx="5514975" cy="3703637"/>
          </a:xfrm>
        </p:spPr>
        <p:txBody>
          <a:bodyPr/>
          <a:lstStyle/>
          <a:p>
            <a:pPr eaLnBrk="1" hangingPunct="1"/>
            <a:r>
              <a:rPr lang="en-GB" altLang="en-US" sz="2700" smtClean="0"/>
              <a:t>It influences the quality of the attachment relationship</a:t>
            </a:r>
          </a:p>
          <a:p>
            <a:pPr eaLnBrk="1" hangingPunct="1"/>
            <a:r>
              <a:rPr lang="en-GB" altLang="en-US" sz="2700" smtClean="0"/>
              <a:t>Helps infant to begin to be receptive to own emotions</a:t>
            </a:r>
          </a:p>
          <a:p>
            <a:pPr eaLnBrk="1" hangingPunct="1"/>
            <a:r>
              <a:rPr lang="en-GB" altLang="en-US" sz="2700" smtClean="0"/>
              <a:t>Infant/child gradually internalises the containing process, and becomes able to understand and calm themselves</a:t>
            </a:r>
          </a:p>
        </p:txBody>
      </p:sp>
      <p:pic>
        <p:nvPicPr>
          <p:cNvPr id="26631"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361113" y="2084388"/>
            <a:ext cx="2003425" cy="1919287"/>
          </a:xfrm>
          <a:noFill/>
        </p:spPr>
      </p:pic>
    </p:spTree>
    <p:extLst>
      <p:ext uri="{BB962C8B-B14F-4D97-AF65-F5344CB8AC3E}">
        <p14:creationId xmlns:p14="http://schemas.microsoft.com/office/powerpoint/2010/main" val="42267071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a:solidFill>
                <a:prstClr val="black">
                  <a:tint val="75000"/>
                </a:prstClr>
              </a:solidFill>
            </a:endParaRPr>
          </a:p>
        </p:txBody>
      </p:sp>
      <p:sp>
        <p:nvSpPr>
          <p:cNvPr id="3" name="Slide Number Placeholder 2"/>
          <p:cNvSpPr>
            <a:spLocks noGrp="1"/>
          </p:cNvSpPr>
          <p:nvPr>
            <p:ph type="sldNum" sz="quarter" idx="12"/>
          </p:nvPr>
        </p:nvSpPr>
        <p:spPr/>
        <p:txBody>
          <a:bodyPr/>
          <a:lstStyle/>
          <a:p>
            <a:fld id="{B200350B-16CD-405C-B586-8798753C305C}" type="slidenum">
              <a:rPr lang="en-GB" smtClean="0">
                <a:solidFill>
                  <a:prstClr val="black">
                    <a:tint val="75000"/>
                  </a:prstClr>
                </a:solidFill>
              </a:rPr>
              <a:pPr/>
              <a:t>79</a:t>
            </a:fld>
            <a:endParaRPr lang="en-GB">
              <a:solidFill>
                <a:prstClr val="black">
                  <a:tint val="75000"/>
                </a:prstClr>
              </a:solidFill>
            </a:endParaRPr>
          </a:p>
        </p:txBody>
      </p:sp>
      <p:sp>
        <p:nvSpPr>
          <p:cNvPr id="4" name="Rectangle 3"/>
          <p:cNvSpPr/>
          <p:nvPr/>
        </p:nvSpPr>
        <p:spPr>
          <a:xfrm>
            <a:off x="2286000" y="2967335"/>
            <a:ext cx="4572000" cy="923330"/>
          </a:xfrm>
          <a:prstGeom prst="rect">
            <a:avLst/>
          </a:prstGeom>
        </p:spPr>
        <p:txBody>
          <a:bodyPr>
            <a:spAutoFit/>
          </a:bodyPr>
          <a:lstStyle/>
          <a:p>
            <a:r>
              <a:rPr lang="en-GB" dirty="0">
                <a:solidFill>
                  <a:prstClr val="black"/>
                </a:solidFill>
                <a:ea typeface="Calibri"/>
                <a:cs typeface="Times New Roman"/>
              </a:rPr>
              <a:t>The emotional life of a baby </a:t>
            </a:r>
          </a:p>
          <a:p>
            <a:r>
              <a:rPr lang="en-GB" u="sng" dirty="0">
                <a:solidFill>
                  <a:srgbClr val="0000FF"/>
                </a:solidFill>
                <a:ea typeface="Calibri"/>
                <a:cs typeface="Times New Roman"/>
                <a:hlinkClick r:id="rId2"/>
              </a:rPr>
              <a:t>http://www.youtube.com/watch?v=TV775Dv3h6k</a:t>
            </a:r>
            <a:endParaRPr lang="en-GB" dirty="0">
              <a:solidFill>
                <a:prstClr val="black"/>
              </a:solidFill>
              <a:ea typeface="Calibri"/>
              <a:cs typeface="Times New Roman"/>
            </a:endParaRPr>
          </a:p>
        </p:txBody>
      </p:sp>
    </p:spTree>
    <p:extLst>
      <p:ext uri="{BB962C8B-B14F-4D97-AF65-F5344CB8AC3E}">
        <p14:creationId xmlns:p14="http://schemas.microsoft.com/office/powerpoint/2010/main" val="81130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Whole Family Approach?</a:t>
            </a:r>
            <a:endParaRPr lang="en-GB" dirty="0"/>
          </a:p>
        </p:txBody>
      </p:sp>
      <p:sp>
        <p:nvSpPr>
          <p:cNvPr id="3" name="Content Placeholder 2"/>
          <p:cNvSpPr>
            <a:spLocks noGrp="1"/>
          </p:cNvSpPr>
          <p:nvPr>
            <p:ph idx="1"/>
          </p:nvPr>
        </p:nvSpPr>
        <p:spPr/>
        <p:txBody>
          <a:bodyPr>
            <a:normAutofit lnSpcReduction="10000"/>
          </a:bodyPr>
          <a:lstStyle/>
          <a:p>
            <a:r>
              <a:rPr lang="en-GB" dirty="0" smtClean="0"/>
              <a:t>1 in 4 stalkers target CYP, 1 in 3 family/friends</a:t>
            </a:r>
          </a:p>
          <a:p>
            <a:r>
              <a:rPr lang="en-GB" dirty="0" smtClean="0"/>
              <a:t>On average, 21 people are directly impacted in each case – potential witnesses</a:t>
            </a:r>
          </a:p>
          <a:p>
            <a:r>
              <a:rPr lang="en-GB" dirty="0" smtClean="0"/>
              <a:t>Having CYP in common with a stalker increases likelihood of interaction, difficulties in changing routines and harassment through court of child protective services</a:t>
            </a:r>
          </a:p>
          <a:p>
            <a:r>
              <a:rPr lang="en-GB" dirty="0" smtClean="0"/>
              <a:t>CYP, family and new partners are vulnerable to stalking </a:t>
            </a:r>
            <a:r>
              <a:rPr lang="en-GB" smtClean="0"/>
              <a:t>by proaxy </a:t>
            </a:r>
            <a:r>
              <a:rPr lang="en-GB" dirty="0" smtClean="0"/>
              <a:t>if not actual stalking</a:t>
            </a:r>
            <a:endParaRPr lang="en-GB" dirty="0"/>
          </a:p>
        </p:txBody>
      </p:sp>
    </p:spTree>
    <p:extLst>
      <p:ext uri="{BB962C8B-B14F-4D97-AF65-F5344CB8AC3E}">
        <p14:creationId xmlns:p14="http://schemas.microsoft.com/office/powerpoint/2010/main" val="9392879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F10A9C-AA45-45B8-A9BB-56826AB7F645}" type="slidenum">
              <a:rPr lang="en-GB" smtClean="0">
                <a:solidFill>
                  <a:prstClr val="black"/>
                </a:solidFill>
              </a:rPr>
              <a:pPr/>
              <a:t>80</a:t>
            </a:fld>
            <a:endParaRPr lang="en-GB" smtClean="0">
              <a:solidFill>
                <a:prstClr val="black"/>
              </a:solidFill>
            </a:endParaRPr>
          </a:p>
        </p:txBody>
      </p:sp>
      <p:sp>
        <p:nvSpPr>
          <p:cNvPr id="33796" name="Slide Number Placeholder 5"/>
          <p:cNvSpPr txBox="1">
            <a:spLocks noGrp="1"/>
          </p:cNvSpPr>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100">
                <a:solidFill>
                  <a:schemeClr val="tx1"/>
                </a:solidFill>
                <a:latin typeface="Arial" charset="0"/>
              </a:defRPr>
            </a:lvl1pPr>
            <a:lvl2pPr>
              <a:defRPr sz="2600">
                <a:solidFill>
                  <a:schemeClr val="tx1"/>
                </a:solidFill>
                <a:latin typeface="Arial" charset="0"/>
              </a:defRPr>
            </a:lvl2pPr>
            <a:lvl3pPr>
              <a:defRPr sz="22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a:defRPr sz="2000">
                <a:solidFill>
                  <a:schemeClr val="tx1"/>
                </a:solidFill>
                <a:latin typeface="Arial" charset="0"/>
              </a:defRPr>
            </a:lvl6pPr>
            <a:lvl7pPr>
              <a:defRPr sz="2000">
                <a:solidFill>
                  <a:schemeClr val="tx1"/>
                </a:solidFill>
                <a:latin typeface="Arial" charset="0"/>
              </a:defRPr>
            </a:lvl7pPr>
            <a:lvl8pPr>
              <a:defRPr sz="2000">
                <a:solidFill>
                  <a:schemeClr val="tx1"/>
                </a:solidFill>
                <a:latin typeface="Arial" charset="0"/>
              </a:defRPr>
            </a:lvl8pPr>
            <a:lvl9pPr>
              <a:defRPr sz="2000">
                <a:solidFill>
                  <a:schemeClr val="tx1"/>
                </a:solidFill>
                <a:latin typeface="Arial" charset="0"/>
              </a:defRPr>
            </a:lvl9pPr>
          </a:lstStyle>
          <a:p>
            <a:pPr algn="ctr"/>
            <a:endParaRPr lang="en-GB" altLang="en-US" sz="1400" dirty="0">
              <a:solidFill>
                <a:prstClr val="black"/>
              </a:solidFill>
            </a:endParaRPr>
          </a:p>
        </p:txBody>
      </p:sp>
      <p:sp>
        <p:nvSpPr>
          <p:cNvPr id="33797" name="Rectangle 2"/>
          <p:cNvSpPr>
            <a:spLocks noGrp="1" noChangeArrowheads="1"/>
          </p:cNvSpPr>
          <p:nvPr>
            <p:ph type="title" idx="4294967295"/>
          </p:nvPr>
        </p:nvSpPr>
        <p:spPr/>
        <p:txBody>
          <a:bodyPr/>
          <a:lstStyle/>
          <a:p>
            <a:pPr eaLnBrk="1" hangingPunct="1"/>
            <a:r>
              <a:rPr lang="en-GB" altLang="en-US" smtClean="0"/>
              <a:t>Still Face Experiment: Tronick</a:t>
            </a:r>
          </a:p>
        </p:txBody>
      </p:sp>
      <p:sp>
        <p:nvSpPr>
          <p:cNvPr id="33798" name="Rectangle 3"/>
          <p:cNvSpPr>
            <a:spLocks noGrp="1" noChangeArrowheads="1"/>
          </p:cNvSpPr>
          <p:nvPr>
            <p:ph type="body" idx="4294967295"/>
          </p:nvPr>
        </p:nvSpPr>
        <p:spPr/>
        <p:txBody>
          <a:bodyPr/>
          <a:lstStyle/>
          <a:p>
            <a:pPr eaLnBrk="1" hangingPunct="1"/>
            <a:r>
              <a:rPr lang="en-GB" altLang="en-US" dirty="0" smtClean="0"/>
              <a:t>http://www.youtube.com/watch?v=apzXGEbZht0</a:t>
            </a:r>
          </a:p>
        </p:txBody>
      </p:sp>
    </p:spTree>
    <p:extLst>
      <p:ext uri="{BB962C8B-B14F-4D97-AF65-F5344CB8AC3E}">
        <p14:creationId xmlns:p14="http://schemas.microsoft.com/office/powerpoint/2010/main" val="24036267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would you refer to us?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Referral criteria (</a:t>
            </a:r>
            <a:r>
              <a:rPr lang="en-GB" dirty="0" err="1" smtClean="0"/>
              <a:t>handout</a:t>
            </a:r>
            <a:r>
              <a:rPr lang="en-GB" dirty="0" smtClean="0"/>
              <a:t>)</a:t>
            </a:r>
          </a:p>
          <a:p>
            <a:r>
              <a:rPr lang="en-GB" dirty="0" smtClean="0"/>
              <a:t>More than ordinary ‘baby blues’</a:t>
            </a:r>
          </a:p>
          <a:p>
            <a:r>
              <a:rPr lang="en-GB" dirty="0" smtClean="0"/>
              <a:t>Negative / hostile comments e.g. ‘it’s like an alien inside me, draining my resources’ / ‘it’s ruined everything’ </a:t>
            </a:r>
          </a:p>
          <a:p>
            <a:r>
              <a:rPr lang="en-GB" dirty="0" smtClean="0"/>
              <a:t>When the mum / parent wants help to work on their relationship with the baby / to improve their bond</a:t>
            </a:r>
          </a:p>
          <a:p>
            <a:r>
              <a:rPr lang="en-GB" dirty="0" smtClean="0"/>
              <a:t>Other signs that the baby is distressed e.g. crying all the time, </a:t>
            </a:r>
            <a:r>
              <a:rPr lang="en-GB" dirty="0" err="1" smtClean="0"/>
              <a:t>ongoing</a:t>
            </a:r>
            <a:r>
              <a:rPr lang="en-GB" dirty="0" smtClean="0"/>
              <a:t> feeding issues, severe sleep problems, withdrawn / silent etc.</a:t>
            </a:r>
          </a:p>
          <a:p>
            <a:endParaRPr lang="en-GB" dirty="0"/>
          </a:p>
        </p:txBody>
      </p:sp>
      <p:sp>
        <p:nvSpPr>
          <p:cNvPr id="4" name="Footer Placeholder 3"/>
          <p:cNvSpPr>
            <a:spLocks noGrp="1"/>
          </p:cNvSpPr>
          <p:nvPr>
            <p:ph type="ftr" sz="quarter" idx="11"/>
          </p:nvPr>
        </p:nvSpPr>
        <p:spPr/>
        <p:txBody>
          <a:bodyPr/>
          <a:lstStyle/>
          <a:p>
            <a:endParaRPr lang="en-GB" smtClean="0">
              <a:solidFill>
                <a:prstClr val="black">
                  <a:tint val="75000"/>
                </a:prstClr>
              </a:solidFill>
              <a:latin typeface="Arial Narrow"/>
              <a:ea typeface="Times New Roman"/>
            </a:endParaRPr>
          </a:p>
          <a:p>
            <a:endParaRPr lang="en-GB" dirty="0">
              <a:solidFill>
                <a:prstClr val="black">
                  <a:tint val="75000"/>
                </a:prstClr>
              </a:solidFill>
            </a:endParaRPr>
          </a:p>
        </p:txBody>
      </p:sp>
    </p:spTree>
    <p:extLst>
      <p:ext uri="{BB962C8B-B14F-4D97-AF65-F5344CB8AC3E}">
        <p14:creationId xmlns:p14="http://schemas.microsoft.com/office/powerpoint/2010/main" val="32141188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Joan Raphael </a:t>
            </a:r>
            <a:r>
              <a:rPr lang="en-GB" dirty="0" err="1" smtClean="0"/>
              <a:t>Leff</a:t>
            </a:r>
            <a:r>
              <a:rPr lang="en-GB" dirty="0" smtClean="0"/>
              <a:t> ‘Pregnancy, The inside story’</a:t>
            </a:r>
          </a:p>
          <a:p>
            <a:r>
              <a:rPr lang="en-GB" dirty="0" smtClean="0"/>
              <a:t>Barbara Almond ‘The Monster Within: The hidden side of motherhood’</a:t>
            </a:r>
          </a:p>
          <a:p>
            <a:r>
              <a:rPr lang="en-GB" dirty="0" err="1" smtClean="0"/>
              <a:t>Dilys</a:t>
            </a:r>
            <a:r>
              <a:rPr lang="en-GB" dirty="0" smtClean="0"/>
              <a:t> Daws and Alexandra de </a:t>
            </a:r>
            <a:r>
              <a:rPr lang="en-GB" dirty="0" err="1" smtClean="0"/>
              <a:t>Rementeria</a:t>
            </a:r>
            <a:r>
              <a:rPr lang="en-GB" dirty="0" smtClean="0"/>
              <a:t> ‘Finding your way with your baby’</a:t>
            </a:r>
          </a:p>
          <a:p>
            <a:r>
              <a:rPr lang="en-GB" dirty="0"/>
              <a:t>Glover V, Barlow J. Psychological adversity in pregnancy: what works to improve outcomes? </a:t>
            </a:r>
            <a:r>
              <a:rPr lang="en-GB" i="1" dirty="0" smtClean="0"/>
              <a:t>Journal of </a:t>
            </a:r>
            <a:r>
              <a:rPr lang="en-GB" i="1" dirty="0"/>
              <a:t>Children’s Services</a:t>
            </a:r>
            <a:r>
              <a:rPr lang="en-GB" dirty="0"/>
              <a:t>, 2014;9(2):96-108. Available from: </a:t>
            </a:r>
            <a:r>
              <a:rPr lang="en-GB" dirty="0" smtClean="0"/>
              <a:t>x.doi.org/10.1108/JCS-01-2014-0003</a:t>
            </a:r>
            <a:endParaRPr lang="en-GB" dirty="0"/>
          </a:p>
          <a:p>
            <a:endParaRPr lang="en-GB" dirty="0"/>
          </a:p>
        </p:txBody>
      </p:sp>
      <p:sp>
        <p:nvSpPr>
          <p:cNvPr id="4" name="Footer Placeholder 3"/>
          <p:cNvSpPr>
            <a:spLocks noGrp="1"/>
          </p:cNvSpPr>
          <p:nvPr>
            <p:ph type="ftr" sz="quarter" idx="11"/>
          </p:nvPr>
        </p:nvSpPr>
        <p:spPr/>
        <p:txBody>
          <a:bodyPr/>
          <a:lstStyle/>
          <a:p>
            <a:endParaRPr lang="en-GB" smtClean="0">
              <a:solidFill>
                <a:prstClr val="black">
                  <a:tint val="75000"/>
                </a:prstClr>
              </a:solidFill>
              <a:latin typeface="Arial Narrow"/>
              <a:ea typeface="Times New Roman"/>
            </a:endParaRPr>
          </a:p>
          <a:p>
            <a:endParaRPr lang="en-GB" dirty="0">
              <a:solidFill>
                <a:prstClr val="black">
                  <a:tint val="75000"/>
                </a:prstClr>
              </a:solidFill>
            </a:endParaRPr>
          </a:p>
        </p:txBody>
      </p:sp>
    </p:spTree>
    <p:extLst>
      <p:ext uri="{BB962C8B-B14F-4D97-AF65-F5344CB8AC3E}">
        <p14:creationId xmlns:p14="http://schemas.microsoft.com/office/powerpoint/2010/main" val="37331023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normAutofit/>
          </a:bodyPr>
          <a:lstStyle/>
          <a:p>
            <a:pPr algn="ctr"/>
            <a:r>
              <a:rPr lang="en-GB" sz="4800" dirty="0" smtClean="0">
                <a:solidFill>
                  <a:schemeClr val="bg1"/>
                </a:solidFill>
                <a:latin typeface="Cambria" panose="02040503050406030204" pitchFamily="18" charset="0"/>
              </a:rPr>
              <a:t>BSCB Annual Conference</a:t>
            </a:r>
            <a:endParaRPr lang="en-GB" sz="4800" dirty="0">
              <a:solidFill>
                <a:schemeClr val="bg1"/>
              </a:solidFill>
              <a:latin typeface="Cambria" panose="02040503050406030204" pitchFamily="18" charset="0"/>
            </a:endParaRPr>
          </a:p>
        </p:txBody>
      </p:sp>
      <p:sp>
        <p:nvSpPr>
          <p:cNvPr id="3" name="Content Placeholder 2"/>
          <p:cNvSpPr>
            <a:spLocks noGrp="1"/>
          </p:cNvSpPr>
          <p:nvPr>
            <p:ph idx="1"/>
          </p:nvPr>
        </p:nvSpPr>
        <p:spPr>
          <a:xfrm>
            <a:off x="0" y="1484784"/>
            <a:ext cx="9144000" cy="4461128"/>
          </a:xfrm>
        </p:spPr>
        <p:txBody>
          <a:bodyPr>
            <a:normAutofit/>
          </a:bodyPr>
          <a:lstStyle/>
          <a:p>
            <a:pPr marL="0" indent="0" algn="ctr">
              <a:buNone/>
            </a:pPr>
            <a:endParaRPr lang="en-GB" sz="3200" dirty="0" smtClean="0">
              <a:solidFill>
                <a:schemeClr val="bg1"/>
              </a:solidFill>
              <a:latin typeface="Calibri" panose="020F0502020204030204" pitchFamily="34" charset="0"/>
              <a:cs typeface="Calibri" panose="020F0502020204030204" pitchFamily="34" charset="0"/>
            </a:endParaRPr>
          </a:p>
          <a:p>
            <a:pPr marL="0" indent="0" algn="ctr">
              <a:buNone/>
            </a:pPr>
            <a:r>
              <a:rPr lang="en-GB" sz="4400" dirty="0" smtClean="0">
                <a:solidFill>
                  <a:schemeClr val="bg1"/>
                </a:solidFill>
                <a:latin typeface="Calibri" panose="020F0502020204030204" pitchFamily="34" charset="0"/>
                <a:cs typeface="Calibri" panose="020F0502020204030204" pitchFamily="34" charset="0"/>
              </a:rPr>
              <a:t>Sally Lewis</a:t>
            </a:r>
          </a:p>
          <a:p>
            <a:pPr marL="0" indent="0" algn="ctr">
              <a:buNone/>
            </a:pPr>
            <a:endParaRPr lang="en-GB" sz="4400" dirty="0">
              <a:solidFill>
                <a:schemeClr val="bg1"/>
              </a:solidFill>
              <a:latin typeface="Calibri" panose="020F0502020204030204" pitchFamily="34" charset="0"/>
              <a:cs typeface="Calibri" panose="020F0502020204030204" pitchFamily="34" charset="0"/>
            </a:endParaRPr>
          </a:p>
          <a:p>
            <a:pPr marL="0" indent="0" algn="ctr">
              <a:buNone/>
            </a:pPr>
            <a:r>
              <a:rPr lang="en-GB" sz="4400" dirty="0" smtClean="0">
                <a:solidFill>
                  <a:schemeClr val="bg1"/>
                </a:solidFill>
                <a:latin typeface="Calibri" panose="020F0502020204030204" pitchFamily="34" charset="0"/>
                <a:cs typeface="Calibri" panose="020F0502020204030204" pitchFamily="34" charset="0"/>
              </a:rPr>
              <a:t>Independent Chair of Bristol LSCB</a:t>
            </a:r>
            <a:endParaRPr lang="en-GB" sz="4400" dirty="0" smtClean="0">
              <a:solidFill>
                <a:schemeClr val="bg1"/>
              </a:solidFill>
              <a:latin typeface="Calibri" panose="020F0502020204030204" pitchFamily="34" charset="0"/>
              <a:cs typeface="Calibri" panose="020F0502020204030204" pitchFamily="34" charset="0"/>
            </a:endParaRPr>
          </a:p>
          <a:p>
            <a:pPr marL="0" indent="0">
              <a:buNone/>
            </a:pPr>
            <a:endParaRPr lang="en-GB" dirty="0" smtClean="0">
              <a:solidFill>
                <a:schemeClr val="bg1"/>
              </a:solidFill>
              <a:latin typeface="Calibri" panose="020F0502020204030204" pitchFamily="34" charset="0"/>
              <a:cs typeface="Calibri" panose="020F0502020204030204" pitchFamily="34" charset="0"/>
            </a:endParaRP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957" y="5744852"/>
            <a:ext cx="1455043" cy="1113148"/>
          </a:xfrm>
          <a:prstGeom prst="rect">
            <a:avLst/>
          </a:prstGeom>
        </p:spPr>
      </p:pic>
    </p:spTree>
    <p:extLst>
      <p:ext uri="{BB962C8B-B14F-4D97-AF65-F5344CB8AC3E}">
        <p14:creationId xmlns:p14="http://schemas.microsoft.com/office/powerpoint/2010/main" val="352933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Emerging Themes </a:t>
            </a:r>
            <a:r>
              <a:rPr lang="en-GB" dirty="0"/>
              <a:t>F</a:t>
            </a:r>
            <a:r>
              <a:rPr lang="en-GB" dirty="0" smtClean="0"/>
              <a:t>rom </a:t>
            </a:r>
            <a:r>
              <a:rPr lang="en-GB" dirty="0"/>
              <a:t>R</a:t>
            </a:r>
            <a:r>
              <a:rPr lang="en-GB" dirty="0" smtClean="0"/>
              <a:t>eviews</a:t>
            </a:r>
            <a:endParaRPr lang="en-GB" dirty="0"/>
          </a:p>
        </p:txBody>
      </p:sp>
      <p:sp>
        <p:nvSpPr>
          <p:cNvPr id="3" name="Content Placeholder 2"/>
          <p:cNvSpPr>
            <a:spLocks noGrp="1"/>
          </p:cNvSpPr>
          <p:nvPr>
            <p:ph idx="1"/>
          </p:nvPr>
        </p:nvSpPr>
        <p:spPr/>
        <p:txBody>
          <a:bodyPr>
            <a:normAutofit fontScale="92500"/>
          </a:bodyPr>
          <a:lstStyle/>
          <a:p>
            <a:r>
              <a:rPr lang="en-GB" dirty="0" smtClean="0"/>
              <a:t>Professionals don’t always see stalking as a course of conduct based on patterns </a:t>
            </a:r>
          </a:p>
          <a:p>
            <a:r>
              <a:rPr lang="en-GB" dirty="0" smtClean="0"/>
              <a:t>Dangerous/inappropriate advice/practice</a:t>
            </a:r>
          </a:p>
          <a:p>
            <a:r>
              <a:rPr lang="en-GB" dirty="0" smtClean="0"/>
              <a:t>Lack of knowledge about anti stalking legislation</a:t>
            </a:r>
          </a:p>
          <a:p>
            <a:r>
              <a:rPr lang="en-GB" dirty="0" smtClean="0"/>
              <a:t>Inappropriate use of PINs</a:t>
            </a:r>
          </a:p>
          <a:p>
            <a:r>
              <a:rPr lang="en-GB" dirty="0" smtClean="0"/>
              <a:t>The civil court system can be used by a stalker as tool</a:t>
            </a:r>
          </a:p>
          <a:p>
            <a:r>
              <a:rPr lang="en-GB" dirty="0" smtClean="0"/>
              <a:t>Belief that no prior violence = no risk of harm</a:t>
            </a:r>
            <a:endParaRPr lang="en-GB" dirty="0"/>
          </a:p>
        </p:txBody>
      </p:sp>
    </p:spTree>
    <p:extLst>
      <p:ext uri="{BB962C8B-B14F-4D97-AF65-F5344CB8AC3E}">
        <p14:creationId xmlns:p14="http://schemas.microsoft.com/office/powerpoint/2010/main" val="2764948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3987</Words>
  <Application>Microsoft Office PowerPoint</Application>
  <PresentationFormat>On-screen Show (4:3)</PresentationFormat>
  <Paragraphs>535</Paragraphs>
  <Slides>83</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83</vt:i4>
      </vt:variant>
    </vt:vector>
  </HeadingPairs>
  <TitlesOfParts>
    <vt:vector size="88" baseType="lpstr">
      <vt:lpstr>Flow</vt:lpstr>
      <vt:lpstr>Office Theme</vt:lpstr>
      <vt:lpstr>Globe</vt:lpstr>
      <vt:lpstr>1_Office Theme</vt:lpstr>
      <vt:lpstr>Bitmap Image</vt:lpstr>
      <vt:lpstr>BSCB Annual Conference  Violence Within Familes: What can Bristol do to break the cycle of abuse?</vt:lpstr>
      <vt:lpstr>BSCB Annual Conference</vt:lpstr>
      <vt:lpstr>Whole Family Approaches to Intra Familial Abuse</vt:lpstr>
      <vt:lpstr>In the following Case Study, please identify any forms of abuse and the responses to them </vt:lpstr>
      <vt:lpstr>Case Study</vt:lpstr>
      <vt:lpstr>Background to Case Study</vt:lpstr>
      <vt:lpstr>Stalking</vt:lpstr>
      <vt:lpstr>Why a Whole Family Approach?</vt:lpstr>
      <vt:lpstr>Emerging Themes From Reviews</vt:lpstr>
      <vt:lpstr>Stalking is…</vt:lpstr>
      <vt:lpstr>Differences – Stalking and Harassment</vt:lpstr>
      <vt:lpstr>Coercive Control or Stalking</vt:lpstr>
      <vt:lpstr>Stalking and Mental Health</vt:lpstr>
      <vt:lpstr>What does a good response to stalking look like?</vt:lpstr>
      <vt:lpstr>Advice to victims</vt:lpstr>
      <vt:lpstr>Advise victims not to…</vt:lpstr>
      <vt:lpstr>“Teen to Parent” Abuse</vt:lpstr>
      <vt:lpstr>Jane Described “kicking off” as…</vt:lpstr>
      <vt:lpstr>What is “Teen to Parent” Abuse?</vt:lpstr>
      <vt:lpstr>Learning from case work</vt:lpstr>
      <vt:lpstr>Accessing support</vt:lpstr>
      <vt:lpstr>PowerPoint Presentation</vt:lpstr>
      <vt:lpstr>Development of group work</vt:lpstr>
      <vt:lpstr>Programme Content </vt:lpstr>
      <vt:lpstr>Some challenges</vt:lpstr>
      <vt:lpstr>What worked with parents?</vt:lpstr>
      <vt:lpstr>What worked with YP?</vt:lpstr>
      <vt:lpstr>Outcomes – after program and 6 mths after</vt:lpstr>
      <vt:lpstr>What we learned?</vt:lpstr>
      <vt:lpstr>National Learning</vt:lpstr>
      <vt:lpstr>BSCB Annual Conference</vt:lpstr>
      <vt:lpstr>Lunch Time</vt:lpstr>
      <vt:lpstr>Breaking Down Barriers Developing An Approach to Include Fathers in Children’s Social Care</vt:lpstr>
      <vt:lpstr>A Moment of Reflection </vt:lpstr>
      <vt:lpstr>Contents </vt:lpstr>
      <vt:lpstr>Principals </vt:lpstr>
      <vt:lpstr>Defining Fathers </vt:lpstr>
      <vt:lpstr>Audience Feedback </vt:lpstr>
      <vt:lpstr> The Personal and Professional Context – Reflective Considerations</vt:lpstr>
      <vt:lpstr> </vt:lpstr>
      <vt:lpstr>Breaking down Barriers  </vt:lpstr>
      <vt:lpstr>Aims of the Research </vt:lpstr>
      <vt:lpstr>Basic Measures</vt:lpstr>
      <vt:lpstr>International Literature Review &amp; Critique </vt:lpstr>
      <vt:lpstr>Literature Review continued </vt:lpstr>
      <vt:lpstr>Literature Review Continued </vt:lpstr>
      <vt:lpstr>Multiple Masculinities </vt:lpstr>
      <vt:lpstr>Fathers &amp; Child Development</vt:lpstr>
      <vt:lpstr>What Social Workers report </vt:lpstr>
      <vt:lpstr>Male Responsibility </vt:lpstr>
      <vt:lpstr> ‘The Personal’ </vt:lpstr>
      <vt:lpstr>Fear </vt:lpstr>
      <vt:lpstr>Sexuality </vt:lpstr>
      <vt:lpstr>Role Modelling </vt:lpstr>
      <vt:lpstr> Organisational responsibility </vt:lpstr>
      <vt:lpstr>Critiquing the literature </vt:lpstr>
      <vt:lpstr>A Psychodynamic Contribution:</vt:lpstr>
      <vt:lpstr>How to Include Fathers in Social Work Interventions and Services </vt:lpstr>
      <vt:lpstr>Practice </vt:lpstr>
      <vt:lpstr>What can you do? </vt:lpstr>
      <vt:lpstr>Services </vt:lpstr>
      <vt:lpstr>Conclusions </vt:lpstr>
      <vt:lpstr> Q&amp;A</vt:lpstr>
      <vt:lpstr>BSCB Annual Conference</vt:lpstr>
      <vt:lpstr>Picking up the warning signs: Identifying ‘at risk’ mother-infant relationships</vt:lpstr>
      <vt:lpstr>Who we are</vt:lpstr>
      <vt:lpstr>Child Psychotherapy Trust 1999:</vt:lpstr>
      <vt:lpstr>The Importance of Infant  Brain Development</vt:lpstr>
      <vt:lpstr>Social Interaction is Vital</vt:lpstr>
      <vt:lpstr>PowerPoint Presentation</vt:lpstr>
      <vt:lpstr>PowerPoint Presentation</vt:lpstr>
      <vt:lpstr>PowerPoint Presentation</vt:lpstr>
      <vt:lpstr>PowerPoint Presentation</vt:lpstr>
      <vt:lpstr>Stress Responses</vt:lpstr>
      <vt:lpstr>High Stress: the ‘natural way of being’</vt:lpstr>
      <vt:lpstr>Containing babies’ intense anxieties</vt:lpstr>
      <vt:lpstr>Containment - not advice-giving</vt:lpstr>
      <vt:lpstr>Containment is important because</vt:lpstr>
      <vt:lpstr>PowerPoint Presentation</vt:lpstr>
      <vt:lpstr>Still Face Experiment: Tronick</vt:lpstr>
      <vt:lpstr>When would you refer to us?</vt:lpstr>
      <vt:lpstr>Further reading</vt:lpstr>
      <vt:lpstr>BSCB Annual Conference</vt:lpstr>
    </vt:vector>
  </TitlesOfParts>
  <Company>Bristol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Perpetrators in Positions of Trust Conference</dc:title>
  <dc:creator>Esther Lambert</dc:creator>
  <cp:lastModifiedBy>Esther Lambert</cp:lastModifiedBy>
  <cp:revision>8</cp:revision>
  <dcterms:created xsi:type="dcterms:W3CDTF">2018-01-28T18:26:07Z</dcterms:created>
  <dcterms:modified xsi:type="dcterms:W3CDTF">2018-05-22T15:23:47Z</dcterms:modified>
</cp:coreProperties>
</file>