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78" r:id="rId2"/>
  </p:sldMasterIdLst>
  <p:notesMasterIdLst>
    <p:notesMasterId r:id="rId8"/>
  </p:notesMasterIdLst>
  <p:handoutMasterIdLst>
    <p:handoutMasterId r:id="rId9"/>
  </p:handoutMasterIdLst>
  <p:sldIdLst>
    <p:sldId id="282" r:id="rId3"/>
    <p:sldId id="283" r:id="rId4"/>
    <p:sldId id="284" r:id="rId5"/>
    <p:sldId id="269" r:id="rId6"/>
    <p:sldId id="274" r:id="rId7"/>
  </p:sldIdLst>
  <p:sldSz cx="9144000" cy="6858000" type="screen4x3"/>
  <p:notesSz cx="6799263" cy="99298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6798"/>
    <a:srgbClr val="E2007A"/>
    <a:srgbClr val="6699FF"/>
    <a:srgbClr val="FFFF99"/>
    <a:srgbClr val="0033CC"/>
    <a:srgbClr val="376092"/>
    <a:srgbClr val="7030A0"/>
    <a:srgbClr val="800000"/>
    <a:srgbClr val="DD2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 autoAdjust="0"/>
    <p:restoredTop sz="94671" autoAdjust="0"/>
  </p:normalViewPr>
  <p:slideViewPr>
    <p:cSldViewPr>
      <p:cViewPr>
        <p:scale>
          <a:sx n="77" d="100"/>
          <a:sy n="77" d="100"/>
        </p:scale>
        <p:origin x="-1356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10CAB-676B-4616-8E0E-5E84597C92BF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BE2B7-8C27-4DC7-96F9-83EF1EC15E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340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046451-7ECE-4F1F-96CF-E8F0D6DE1DC0}" type="datetimeFigureOut">
              <a:rPr lang="en-GB" smtClean="0"/>
              <a:t>06/06/2018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C9E37-3C54-4D24-89A7-CCC37CC88E7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7498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ヒラギノ角ゴ Pro W3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815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76563" y="2670175"/>
            <a:ext cx="0" cy="1481138"/>
          </a:xfrm>
          <a:prstGeom prst="line">
            <a:avLst/>
          </a:prstGeom>
          <a:ln w="635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430463"/>
            <a:ext cx="243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8088"/>
            <a:ext cx="9144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41300"/>
            <a:ext cx="18097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3082" y="2710808"/>
            <a:ext cx="5658816" cy="504057"/>
          </a:xfrm>
        </p:spPr>
        <p:txBody>
          <a:bodyPr/>
          <a:lstStyle>
            <a:lvl1pPr>
              <a:defRPr sz="2600" smtClean="0">
                <a:solidFill>
                  <a:srgbClr val="14A5BC"/>
                </a:solidFill>
                <a:ea typeface="ヒラギノ角ゴ Pro W3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4184" y="3343640"/>
            <a:ext cx="5657714" cy="1368425"/>
          </a:xfrm>
        </p:spPr>
        <p:txBody>
          <a:bodyPr/>
          <a:lstStyle>
            <a:lvl1pPr marL="0" indent="0">
              <a:buFontTx/>
              <a:buNone/>
              <a:tabLst/>
              <a:defRPr sz="1800" smtClean="0">
                <a:solidFill>
                  <a:schemeClr val="bg2">
                    <a:lumMod val="50000"/>
                  </a:schemeClr>
                </a:solidFill>
                <a:ea typeface="ヒラギノ角ゴ Pro W3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78841302"/>
      </p:ext>
    </p:extLst>
  </p:cSld>
  <p:clrMapOvr>
    <a:masterClrMapping/>
  </p:clrMapOvr>
  <p:transition spd="med">
    <p:fade/>
  </p:transition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92790"/>
            <a:ext cx="8229600" cy="3231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576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19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3937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593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83612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976563" y="2670175"/>
            <a:ext cx="0" cy="1481138"/>
          </a:xfrm>
          <a:prstGeom prst="line">
            <a:avLst/>
          </a:prstGeom>
          <a:ln w="6350" cmpd="sng">
            <a:solidFill>
              <a:srgbClr val="A6A6A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3" y="2430463"/>
            <a:ext cx="2438400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88088"/>
            <a:ext cx="9144000" cy="56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241300"/>
            <a:ext cx="18097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53082" y="2710808"/>
            <a:ext cx="5658816" cy="504057"/>
          </a:xfrm>
        </p:spPr>
        <p:txBody>
          <a:bodyPr/>
          <a:lstStyle>
            <a:lvl1pPr>
              <a:defRPr sz="2600" smtClean="0">
                <a:solidFill>
                  <a:srgbClr val="14A5BC"/>
                </a:solidFill>
                <a:ea typeface="ヒラギノ角ゴ Pro W3"/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  <a:endParaRPr lang="en-GB" altLang="en-US" noProof="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54184" y="3343640"/>
            <a:ext cx="5657714" cy="1368425"/>
          </a:xfrm>
        </p:spPr>
        <p:txBody>
          <a:bodyPr/>
          <a:lstStyle>
            <a:lvl1pPr marL="0" indent="0">
              <a:buFontTx/>
              <a:buNone/>
              <a:tabLst/>
              <a:defRPr sz="1800" smtClean="0">
                <a:solidFill>
                  <a:schemeClr val="bg2">
                    <a:lumMod val="50000"/>
                  </a:schemeClr>
                </a:solidFill>
                <a:ea typeface="ヒラギノ角ゴ Pro W3"/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  <a:endParaRPr lang="en-GB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69992436"/>
      </p:ext>
    </p:extLst>
  </p:cSld>
  <p:clrMapOvr>
    <a:masterClrMapping/>
  </p:clrMapOvr>
  <p:transition spd="med">
    <p:fade/>
  </p:transition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092790"/>
            <a:ext cx="8229600" cy="3231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63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1195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39379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974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9366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341438"/>
            <a:ext cx="8229600" cy="4319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41253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327650"/>
            <a:ext cx="19383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0925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71688"/>
            <a:ext cx="8229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9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908675"/>
            <a:ext cx="18764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6457950"/>
            <a:ext cx="14747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85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4A5BC"/>
          </a:solidFill>
          <a:latin typeface="Verdana" pitchFamily="34" charset="0"/>
          <a:ea typeface="ヒラギノ角ゴ Pro W3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4A5BC"/>
          </a:solidFill>
          <a:latin typeface="Verdana" pitchFamily="34" charset="0"/>
          <a:ea typeface="ヒラギノ角ゴ Pro W3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4A5BC"/>
          </a:solidFill>
          <a:latin typeface="Verdana" pitchFamily="34" charset="0"/>
          <a:ea typeface="ヒラギノ角ゴ Pro W3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4A5BC"/>
          </a:solidFill>
          <a:latin typeface="Verdana" pitchFamily="34" charset="0"/>
          <a:ea typeface="ヒラギノ角ゴ Pro W3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4A5BC"/>
          </a:solidFill>
          <a:latin typeface="Verdana" pitchFamily="34" charset="0"/>
          <a:ea typeface="ヒラギノ角ゴ Pro W3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9C9CB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9C9CB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9C9CB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9C9CB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636463"/>
          </a:solidFill>
          <a:latin typeface="Verdana" pitchFamily="34" charset="0"/>
          <a:ea typeface="ヒラギノ角ゴ Pro W3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636463"/>
          </a:solidFill>
          <a:latin typeface="Verdana" pitchFamily="34" charset="0"/>
          <a:ea typeface="ヒラギノ角ゴ Pro W3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636463"/>
          </a:solidFill>
          <a:latin typeface="Verdana" pitchFamily="34" charset="0"/>
          <a:ea typeface="ヒラギノ角ゴ Pro W3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636463"/>
          </a:solidFill>
          <a:latin typeface="Verdana" pitchFamily="34" charset="0"/>
          <a:ea typeface="ヒラギノ角ゴ Pro W3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636463"/>
          </a:solidFill>
          <a:latin typeface="Verdana" pitchFamily="34" charset="0"/>
          <a:ea typeface="ヒラギノ角ゴ Pro W3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5327650"/>
            <a:ext cx="19383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050925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2071688"/>
            <a:ext cx="8229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1029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5908675"/>
            <a:ext cx="1876425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8" y="6457950"/>
            <a:ext cx="14747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074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>
        <p:tmplLst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4A5BC"/>
          </a:solidFill>
          <a:latin typeface="Verdana" pitchFamily="34" charset="0"/>
          <a:ea typeface="ヒラギノ角ゴ Pro W3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4A5BC"/>
          </a:solidFill>
          <a:latin typeface="Verdana" pitchFamily="34" charset="0"/>
          <a:ea typeface="ヒラギノ角ゴ Pro W3" charset="-128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4A5BC"/>
          </a:solidFill>
          <a:latin typeface="Verdana" pitchFamily="34" charset="0"/>
          <a:ea typeface="ヒラギノ角ゴ Pro W3" charset="-128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4A5BC"/>
          </a:solidFill>
          <a:latin typeface="Verdana" pitchFamily="34" charset="0"/>
          <a:ea typeface="ヒラギノ角ゴ Pro W3" charset="-128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14A5BC"/>
          </a:solidFill>
          <a:latin typeface="Verdana" pitchFamily="34" charset="0"/>
          <a:ea typeface="ヒラギノ角ゴ Pro W3" charset="-128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9C9CB"/>
          </a:solidFill>
          <a:latin typeface="Verdana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9C9CB"/>
          </a:solidFill>
          <a:latin typeface="Verdana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9C9CB"/>
          </a:solidFill>
          <a:latin typeface="Verdana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9C9CB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200">
          <a:solidFill>
            <a:srgbClr val="636463"/>
          </a:solidFill>
          <a:latin typeface="Verdana" pitchFamily="34" charset="0"/>
          <a:ea typeface="ヒラギノ角ゴ Pro W3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rgbClr val="636463"/>
          </a:solidFill>
          <a:latin typeface="Verdana" pitchFamily="34" charset="0"/>
          <a:ea typeface="ヒラギノ角ゴ Pro W3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636463"/>
          </a:solidFill>
          <a:latin typeface="Verdana" pitchFamily="34" charset="0"/>
          <a:ea typeface="ヒラギノ角ゴ Pro W3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rgbClr val="636463"/>
          </a:solidFill>
          <a:latin typeface="Verdana" pitchFamily="34" charset="0"/>
          <a:ea typeface="ヒラギノ角ゴ Pro W3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636463"/>
          </a:solidFill>
          <a:latin typeface="Verdana" pitchFamily="34" charset="0"/>
          <a:ea typeface="ヒラギノ角ゴ Pro W3" charset="-128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2796" y="2595351"/>
            <a:ext cx="553369" cy="53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31909" y="2348880"/>
            <a:ext cx="7260571" cy="1792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/>
            <a:endParaRPr lang="en-GB" sz="1200" b="1" dirty="0">
              <a:solidFill>
                <a:srgbClr val="000000"/>
              </a:solidFill>
              <a:ea typeface="ヒラギノ角ゴ Pro W3"/>
            </a:endParaRPr>
          </a:p>
          <a:p>
            <a:pPr eaLnBrk="0" hangingPunct="0"/>
            <a:r>
              <a:rPr lang="en-GB" sz="2400" b="1" dirty="0">
                <a:solidFill>
                  <a:srgbClr val="000000"/>
                </a:solidFill>
                <a:ea typeface="ヒラギノ角ゴ Pro W3"/>
              </a:rPr>
              <a:t>0746 467 0364</a:t>
            </a:r>
          </a:p>
          <a:p>
            <a:pPr eaLnBrk="0" hangingPunct="0"/>
            <a:endParaRPr lang="en-GB" sz="2400" b="1" dirty="0">
              <a:solidFill>
                <a:srgbClr val="000000"/>
              </a:solidFill>
              <a:ea typeface="ヒラギノ角ゴ Pro W3"/>
            </a:endParaRPr>
          </a:p>
          <a:p>
            <a:pPr eaLnBrk="0" hangingPunct="0"/>
            <a:r>
              <a:rPr lang="en-GB" sz="2400" b="1" dirty="0">
                <a:solidFill>
                  <a:srgbClr val="000000"/>
                </a:solidFill>
                <a:ea typeface="ヒラギノ角ゴ Pro W3"/>
              </a:rPr>
              <a:t>sarah.howard@brandontrust.org</a:t>
            </a:r>
            <a:br>
              <a:rPr lang="en-GB" sz="2400" b="1" dirty="0">
                <a:solidFill>
                  <a:srgbClr val="000000"/>
                </a:solidFill>
                <a:ea typeface="ヒラギノ角ゴ Pro W3"/>
              </a:rPr>
            </a:br>
            <a:endParaRPr lang="en-GB" sz="2400" dirty="0">
              <a:solidFill>
                <a:srgbClr val="000000"/>
              </a:solidFill>
              <a:latin typeface="Verdana" pitchFamily="34" charset="0"/>
              <a:ea typeface="ヒラギノ角ゴ Pro W3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41814">
            <a:off x="6344355" y="1843124"/>
            <a:ext cx="2190861" cy="193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67544" y="4140964"/>
            <a:ext cx="608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sz="2000" b="1" dirty="0">
                <a:solidFill>
                  <a:srgbClr val="006798"/>
                </a:solidFill>
                <a:latin typeface="Lucida Sans" panose="020B0602030504020204" pitchFamily="34" charset="0"/>
                <a:ea typeface="ヒラギノ角ゴ Pro W3"/>
              </a:rPr>
              <a:t>In an emergency, call the police on 999</a:t>
            </a:r>
          </a:p>
          <a:p>
            <a:pPr eaLnBrk="0" hangingPunct="0"/>
            <a:r>
              <a:rPr lang="en-GB" sz="2000" b="1" dirty="0">
                <a:solidFill>
                  <a:srgbClr val="006798"/>
                </a:solidFill>
                <a:latin typeface="Lucida Sans" panose="020B0602030504020204" pitchFamily="34" charset="0"/>
                <a:ea typeface="ヒラギノ角ゴ Pro W3"/>
              </a:rPr>
              <a:t>Non-emergency, call 101</a:t>
            </a:r>
          </a:p>
          <a:p>
            <a:pPr eaLnBrk="0" hangingPunct="0"/>
            <a:r>
              <a:rPr lang="en-GB" sz="2000" b="1" dirty="0">
                <a:solidFill>
                  <a:srgbClr val="006798"/>
                </a:solidFill>
                <a:latin typeface="Lucida Sans" panose="020B0602030504020204" pitchFamily="34" charset="0"/>
                <a:ea typeface="ヒラギノ角ゴ Pro W3"/>
              </a:rPr>
              <a:t>Call 112 if you have no signal</a:t>
            </a:r>
          </a:p>
          <a:p>
            <a:pPr eaLnBrk="0" hangingPunct="0"/>
            <a:r>
              <a:rPr lang="en-GB" sz="2000" b="1" dirty="0">
                <a:solidFill>
                  <a:srgbClr val="006798"/>
                </a:solidFill>
                <a:latin typeface="Lucida Sans" panose="020B0602030504020204" pitchFamily="34" charset="0"/>
                <a:ea typeface="ヒラギノ角ゴ Pro W3"/>
              </a:rPr>
              <a:t>	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2310" y="3984774"/>
            <a:ext cx="2571297" cy="14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614" y="3356992"/>
            <a:ext cx="531551" cy="39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631909" y="1268760"/>
            <a:ext cx="4355182" cy="11849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endParaRPr lang="en-GB" sz="500" b="1" dirty="0">
              <a:solidFill>
                <a:srgbClr val="000000"/>
              </a:solidFill>
              <a:latin typeface="Lucida Sans"/>
              <a:ea typeface="ヒラギノ角ゴ Pro W3"/>
            </a:endParaRPr>
          </a:p>
          <a:p>
            <a:pPr eaLnBrk="0" hangingPunct="0"/>
            <a:r>
              <a:rPr lang="en-GB" sz="2400" b="1" dirty="0">
                <a:solidFill>
                  <a:srgbClr val="000000"/>
                </a:solidFill>
                <a:latin typeface="Lucida Sans"/>
                <a:ea typeface="ヒラギノ角ゴ Pro W3"/>
              </a:rPr>
              <a:t>Sarah Howard </a:t>
            </a:r>
            <a:endParaRPr lang="en-GB" sz="2400" b="1" dirty="0">
              <a:solidFill>
                <a:srgbClr val="000000"/>
              </a:solidFill>
              <a:highlight>
                <a:srgbClr val="FFFF99"/>
              </a:highlight>
              <a:latin typeface="Lucida Sans"/>
              <a:ea typeface="ヒラギノ角ゴ Pro W3"/>
            </a:endParaRPr>
          </a:p>
          <a:p>
            <a:pPr eaLnBrk="0" hangingPunct="0"/>
            <a:r>
              <a:rPr lang="en-GB" sz="2400" b="1" dirty="0">
                <a:solidFill>
                  <a:srgbClr val="000000"/>
                </a:solidFill>
                <a:latin typeface="Lucida Sans"/>
                <a:ea typeface="ヒラギノ角ゴ Pro W3"/>
              </a:rPr>
              <a:t>Team Leader</a:t>
            </a:r>
          </a:p>
          <a:p>
            <a:pPr eaLnBrk="0" hangingPunct="0"/>
            <a:endParaRPr lang="en-GB" b="1" dirty="0">
              <a:solidFill>
                <a:srgbClr val="000000"/>
              </a:solidFill>
              <a:latin typeface="Lucida Sans"/>
              <a:ea typeface="ヒラギノ角ゴ Pro W3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99592" y="169221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9294" y="1268760"/>
            <a:ext cx="776795" cy="9361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49294" y="429584"/>
            <a:ext cx="533779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3200" b="1" dirty="0">
                <a:solidFill>
                  <a:srgbClr val="006798"/>
                </a:solidFill>
                <a:latin typeface="Lucida Sans"/>
                <a:ea typeface="ヒラギノ角ゴ Pro W3"/>
              </a:rPr>
              <a:t>Disability Hate Crime</a:t>
            </a:r>
          </a:p>
        </p:txBody>
      </p:sp>
    </p:spTree>
    <p:extLst>
      <p:ext uri="{BB962C8B-B14F-4D97-AF65-F5344CB8AC3E}">
        <p14:creationId xmlns:p14="http://schemas.microsoft.com/office/powerpoint/2010/main" val="346734235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28195"/>
            <a:ext cx="8001397" cy="9388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solidFill>
                  <a:srgbClr val="000000"/>
                </a:solidFill>
                <a:latin typeface="Lucida Sans" panose="020B0602030504020204" pitchFamily="34" charset="0"/>
              </a:rPr>
              <a:t>Bristol Hate Crime &amp; Discrimination Service</a:t>
            </a:r>
            <a:r>
              <a:rPr lang="en-GB" sz="2000" b="1" dirty="0">
                <a:solidFill>
                  <a:srgbClr val="000000"/>
                </a:solidFill>
                <a:latin typeface="Lucida Sans" panose="020B0602030504020204" pitchFamily="34" charset="0"/>
              </a:rPr>
              <a:t/>
            </a:r>
            <a:br>
              <a:rPr lang="en-GB" sz="2000" b="1" dirty="0">
                <a:solidFill>
                  <a:srgbClr val="000000"/>
                </a:solidFill>
                <a:latin typeface="Lucida Sans" panose="020B0602030504020204" pitchFamily="34" charset="0"/>
              </a:rPr>
            </a:br>
            <a:r>
              <a:rPr lang="en-GB" sz="2400" dirty="0">
                <a:solidFill>
                  <a:srgbClr val="000000"/>
                </a:solidFill>
                <a:latin typeface="Lucida Sans" panose="020B0602030504020204" pitchFamily="34" charset="0"/>
              </a:rPr>
              <a:t>A collaboration of: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128" y="2610357"/>
            <a:ext cx="419508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Lucida Sans" panose="020B0602030504020204" pitchFamily="34" charset="0"/>
              </a:rPr>
              <a:t>Case management</a:t>
            </a:r>
          </a:p>
          <a:p>
            <a:endParaRPr lang="en-GB" sz="50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Lucida Sans" panose="020B0602030504020204" pitchFamily="34" charset="0"/>
              </a:rPr>
              <a:t>Training</a:t>
            </a:r>
          </a:p>
          <a:p>
            <a:endParaRPr lang="en-GB" sz="50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Lucida Sans" panose="020B0602030504020204" pitchFamily="34" charset="0"/>
              </a:rPr>
              <a:t>Awareness Raising</a:t>
            </a:r>
          </a:p>
          <a:p>
            <a:endParaRPr lang="en-GB" sz="10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Lucida Sans" panose="020B0602030504020204" pitchFamily="34" charset="0"/>
              </a:rPr>
              <a:t>Disability Working Group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Lucida Sans" panose="020B0602030504020204" pitchFamily="34" charset="0"/>
              </a:rPr>
              <a:t>Mediation &amp; RJ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31489" y="2618585"/>
            <a:ext cx="4743527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Lucida Sans" panose="020B0602030504020204" pitchFamily="34" charset="0"/>
              </a:rPr>
              <a:t>Provider Forum</a:t>
            </a:r>
          </a:p>
          <a:p>
            <a:endParaRPr lang="en-GB" sz="40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endParaRPr lang="en-GB" sz="10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Lucida Sans" panose="020B0602030504020204" pitchFamily="34" charset="0"/>
              </a:rPr>
              <a:t>Service User Forum</a:t>
            </a:r>
          </a:p>
          <a:p>
            <a:endParaRPr lang="en-GB" sz="50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Lucida Sans" panose="020B0602030504020204" pitchFamily="34" charset="0"/>
              </a:rPr>
              <a:t>BDEF </a:t>
            </a:r>
            <a:r>
              <a:rPr lang="en-GB" sz="1600" dirty="0">
                <a:solidFill>
                  <a:srgbClr val="000000"/>
                </a:solidFill>
                <a:latin typeface="Lucida Sans" panose="020B0602030504020204" pitchFamily="34" charset="0"/>
              </a:rPr>
              <a:t>(Bristol Disability Equality Forum)</a:t>
            </a:r>
          </a:p>
          <a:p>
            <a:endParaRPr lang="en-GB" sz="40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Lucida Sans" panose="020B0602030504020204" pitchFamily="34" charset="0"/>
              </a:rPr>
              <a:t>DIAG </a:t>
            </a:r>
            <a:r>
              <a:rPr lang="en-GB" sz="1600" dirty="0">
                <a:solidFill>
                  <a:srgbClr val="000000"/>
                </a:solidFill>
                <a:latin typeface="Lucida Sans" panose="020B0602030504020204" pitchFamily="34" charset="0"/>
              </a:rPr>
              <a:t>(Disability Independent Adv. Grp)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000000"/>
                </a:solidFill>
                <a:latin typeface="Lucida Sans" panose="020B0602030504020204" pitchFamily="34" charset="0"/>
              </a:rPr>
              <a:t>Discrimination</a:t>
            </a:r>
          </a:p>
          <a:p>
            <a:pPr>
              <a:lnSpc>
                <a:spcPct val="150000"/>
              </a:lnSpc>
            </a:pPr>
            <a:endParaRPr lang="en-GB" sz="240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000000"/>
              </a:solidFill>
              <a:latin typeface="Lucida Sans" panose="020B0602030504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dirty="0">
              <a:solidFill>
                <a:srgbClr val="000000"/>
              </a:solidFill>
              <a:latin typeface="+mj-lt"/>
            </a:endParaRPr>
          </a:p>
          <a:p>
            <a:endParaRPr lang="en-GB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24983" y="2022284"/>
            <a:ext cx="47500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06798"/>
                </a:solidFill>
                <a:latin typeface="Lucida Sans" panose="020B0602030504020204" pitchFamily="34" charset="0"/>
              </a:rPr>
              <a:t>Partnership working includes</a:t>
            </a:r>
            <a:r>
              <a:rPr lang="en-GB" dirty="0">
                <a:solidFill>
                  <a:srgbClr val="006798"/>
                </a:solidFill>
              </a:rPr>
              <a:t>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5269288"/>
            <a:ext cx="2262748" cy="10030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1800" y="6365096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Lucida Sans" panose="020B0602030504020204" pitchFamily="34" charset="0"/>
              </a:rPr>
              <a:t>National Compact Award</a:t>
            </a:r>
          </a:p>
        </p:txBody>
      </p:sp>
      <p:pic>
        <p:nvPicPr>
          <p:cNvPr id="10" name="Content Placeholder 9" descr="6">
            <a:extLst>
              <a:ext uri="{FF2B5EF4-FFF2-40B4-BE49-F238E27FC236}">
                <a16:creationId xmlns:a16="http://schemas.microsoft.com/office/drawing/2014/main" xmlns="" id="{85DE31B7-6429-438F-889F-E1B3A4C53E2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16" y="1266382"/>
            <a:ext cx="8229600" cy="630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699373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1376209" y="2001876"/>
            <a:ext cx="6336704" cy="635036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b="1" dirty="0">
                <a:solidFill>
                  <a:srgbClr val="006798"/>
                </a:solidFill>
                <a:latin typeface="Lucida Sans" panose="020B0602030504020204" pitchFamily="34" charset="0"/>
                <a:ea typeface="ヒラギノ角ゴ Pro W3"/>
              </a:rPr>
              <a:t>For disabled people and professionals</a:t>
            </a:r>
          </a:p>
          <a:p>
            <a:pPr marL="0" indent="0" algn="ctr">
              <a:buNone/>
            </a:pPr>
            <a:endParaRPr lang="en-US" altLang="en-US" sz="1050" b="1" dirty="0">
              <a:solidFill>
                <a:srgbClr val="376092"/>
              </a:solidFill>
              <a:latin typeface="Lucida Sans" panose="020B0602030504020204" pitchFamily="34" charset="0"/>
              <a:ea typeface="ヒラギノ角ゴ Pro W3"/>
            </a:endParaRPr>
          </a:p>
          <a:p>
            <a:pPr marL="0" indent="0" algn="ctr">
              <a:buNone/>
            </a:pPr>
            <a:endParaRPr lang="en-US" altLang="en-US" sz="2000" dirty="0">
              <a:solidFill>
                <a:srgbClr val="040404"/>
              </a:solidFill>
              <a:ea typeface="ヒラギノ角ゴ Pro W3"/>
            </a:endParaRPr>
          </a:p>
          <a:p>
            <a:pPr marL="0" indent="0" algn="ctr">
              <a:buNone/>
            </a:pPr>
            <a:endParaRPr lang="en-US" altLang="en-US" dirty="0">
              <a:ea typeface="ヒラギノ角ゴ Pro W3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22876" y="519412"/>
            <a:ext cx="3098249" cy="835348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altLang="en-US" sz="3200" b="1" dirty="0">
                <a:solidFill>
                  <a:srgbClr val="000000"/>
                </a:solidFill>
                <a:latin typeface="Lucida Sans" panose="020B0602030504020204" pitchFamily="34" charset="0"/>
                <a:ea typeface="ヒラギノ角ゴ Pro W3"/>
              </a:rPr>
              <a:t>Training</a:t>
            </a:r>
            <a:endParaRPr lang="en-GB" sz="2800" dirty="0">
              <a:solidFill>
                <a:srgbClr val="000000"/>
              </a:solidFill>
              <a:latin typeface="Lucida Sans" panose="020B0602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2924944"/>
            <a:ext cx="5536976" cy="1684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Lucida Sans" panose="020B0602030504020204" pitchFamily="34" charset="0"/>
                <a:ea typeface="ヒラギノ角ゴ Pro W3"/>
              </a:rPr>
              <a:t>Drama presentations for events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Lucida Sans" panose="020B0602030504020204" pitchFamily="34" charset="0"/>
                <a:ea typeface="ヒラギノ角ゴ Pro W3"/>
              </a:rPr>
              <a:t>Disability Equality Awareness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en-US" sz="2400" dirty="0">
                <a:solidFill>
                  <a:srgbClr val="000000"/>
                </a:solidFill>
                <a:latin typeface="Lucida Sans" panose="020B0602030504020204" pitchFamily="34" charset="0"/>
                <a:ea typeface="ヒラギノ角ゴ Pro W3"/>
              </a:rPr>
              <a:t>Disability hate crime workshops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1007" y="1382010"/>
            <a:ext cx="7721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006798"/>
                </a:solidFill>
                <a:latin typeface="Lucida Sans" panose="020B0602030504020204" pitchFamily="34" charset="0"/>
              </a:rPr>
              <a:t>How to identify and report disability hate crime</a:t>
            </a: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1125" y="2810282"/>
            <a:ext cx="2160240" cy="2468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836242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482" y="332657"/>
            <a:ext cx="2511318" cy="936104"/>
          </a:xfrm>
          <a:solidFill>
            <a:schemeClr val="bg1"/>
          </a:solidFill>
        </p:spPr>
        <p:txBody>
          <a:bodyPr/>
          <a:lstStyle/>
          <a:p>
            <a:r>
              <a:rPr lang="en-GB" b="1" dirty="0">
                <a:solidFill>
                  <a:srgbClr val="006798"/>
                </a:solidFill>
                <a:latin typeface="Lucida Sans" panose="020B0602030504020204" pitchFamily="34" charset="0"/>
              </a:rPr>
              <a:t>Training Workshops</a:t>
            </a:r>
          </a:p>
        </p:txBody>
      </p:sp>
      <p:pic>
        <p:nvPicPr>
          <p:cNvPr id="6" name="Picture 5" descr="C:\Users\sarah.howard\Desktop\Photos\S. Glos Training 'Just Say No'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40" y="4470741"/>
            <a:ext cx="3024688" cy="1692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 descr="C:\Users\sarah.howard\Desktop\Photos S. Glos Training\Yate taking mo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851" y="491970"/>
            <a:ext cx="2882258" cy="1553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5" t="14567" r="17395" b="2968"/>
          <a:stretch/>
        </p:blipFill>
        <p:spPr>
          <a:xfrm>
            <a:off x="260482" y="2466112"/>
            <a:ext cx="2313843" cy="16459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04265"/>
            <a:ext cx="2264537" cy="1707762"/>
          </a:xfrm>
          <a:prstGeom prst="rect">
            <a:avLst/>
          </a:prstGeom>
        </p:spPr>
      </p:pic>
      <p:pic>
        <p:nvPicPr>
          <p:cNvPr id="17" name="Picture 16" descr="A group of people posing for a photo&#10;&#10;Description generated with very high confidenc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420888"/>
            <a:ext cx="2880320" cy="16745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33256"/>
            <a:ext cx="1728192" cy="102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77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232" y="2413627"/>
            <a:ext cx="494656" cy="47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1957879"/>
            <a:ext cx="8064896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eaLnBrk="0" hangingPunct="0"/>
            <a:r>
              <a:rPr lang="en-GB" sz="2400" b="1" dirty="0">
                <a:solidFill>
                  <a:srgbClr val="000000"/>
                </a:solidFill>
                <a:ea typeface="ヒラギノ角ゴ Pro W3"/>
              </a:rPr>
              <a:t/>
            </a:r>
            <a:br>
              <a:rPr lang="en-GB" sz="2400" b="1" dirty="0">
                <a:solidFill>
                  <a:srgbClr val="000000"/>
                </a:solidFill>
                <a:ea typeface="ヒラギノ角ゴ Pro W3"/>
              </a:rPr>
            </a:br>
            <a:r>
              <a:rPr lang="en-GB" sz="2400" b="1" dirty="0">
                <a:solidFill>
                  <a:srgbClr val="000000"/>
                </a:solidFill>
                <a:ea typeface="ヒラギノ角ゴ Pro W3"/>
              </a:rPr>
              <a:t>Freephone:  0800 171 2272 </a:t>
            </a:r>
            <a:br>
              <a:rPr lang="en-GB" sz="2400" b="1" dirty="0">
                <a:solidFill>
                  <a:srgbClr val="000000"/>
                </a:solidFill>
                <a:ea typeface="ヒラギノ角ゴ Pro W3"/>
              </a:rPr>
            </a:br>
            <a:r>
              <a:rPr lang="en-GB" sz="2400" b="1" dirty="0">
                <a:solidFill>
                  <a:srgbClr val="000000"/>
                </a:solidFill>
                <a:ea typeface="ヒラギノ角ゴ Pro W3"/>
                <a:sym typeface="Wingdings" pitchFamily="2" charset="2"/>
              </a:rPr>
              <a:t> </a:t>
            </a:r>
            <a:r>
              <a:rPr lang="en-GB" sz="2400" b="1" dirty="0">
                <a:solidFill>
                  <a:srgbClr val="000000"/>
                </a:solidFill>
                <a:ea typeface="ヒラギノ角ゴ Pro W3"/>
              </a:rPr>
              <a:t>www.sariweb.org.uk</a:t>
            </a:r>
            <a:br>
              <a:rPr lang="en-GB" sz="2400" b="1" dirty="0">
                <a:solidFill>
                  <a:srgbClr val="000000"/>
                </a:solidFill>
                <a:ea typeface="ヒラギノ角ゴ Pro W3"/>
              </a:rPr>
            </a:br>
            <a:r>
              <a:rPr lang="en-GB" sz="2400" b="1" dirty="0">
                <a:solidFill>
                  <a:srgbClr val="000000"/>
                </a:solidFill>
                <a:ea typeface="ヒラギノ角ゴ Pro W3"/>
              </a:rPr>
              <a:t/>
            </a:r>
            <a:br>
              <a:rPr lang="en-GB" sz="2400" b="1" dirty="0">
                <a:solidFill>
                  <a:srgbClr val="000000"/>
                </a:solidFill>
                <a:ea typeface="ヒラギノ角ゴ Pro W3"/>
              </a:rPr>
            </a:br>
            <a:r>
              <a:rPr lang="en-GB" sz="2400" b="1" dirty="0">
                <a:solidFill>
                  <a:srgbClr val="000000"/>
                </a:solidFill>
                <a:latin typeface="Lucida Sans"/>
                <a:ea typeface="ヒラギノ角ゴ Pro W3"/>
              </a:rPr>
              <a:t>Sarah Howard</a:t>
            </a:r>
            <a:r>
              <a:rPr lang="en-GB" sz="2800" b="1" dirty="0">
                <a:solidFill>
                  <a:srgbClr val="000000"/>
                </a:solidFill>
                <a:latin typeface="Lucida Sans"/>
                <a:ea typeface="ヒラギノ角ゴ Pro W3"/>
              </a:rPr>
              <a:t/>
            </a:r>
            <a:br>
              <a:rPr lang="en-GB" sz="2800" b="1" dirty="0">
                <a:solidFill>
                  <a:srgbClr val="000000"/>
                </a:solidFill>
                <a:latin typeface="Lucida Sans"/>
                <a:ea typeface="ヒラギノ角ゴ Pro W3"/>
              </a:rPr>
            </a:br>
            <a:r>
              <a:rPr lang="en-GB" sz="2400" b="1" dirty="0">
                <a:solidFill>
                  <a:srgbClr val="000000"/>
                </a:solidFill>
                <a:ea typeface="ヒラギノ角ゴ Pro W3"/>
              </a:rPr>
              <a:t>sarah.howard@brandontrust.org</a:t>
            </a:r>
            <a:br>
              <a:rPr lang="en-GB" sz="2400" b="1" dirty="0">
                <a:solidFill>
                  <a:srgbClr val="000000"/>
                </a:solidFill>
                <a:ea typeface="ヒラギノ角ゴ Pro W3"/>
              </a:rPr>
            </a:br>
            <a:r>
              <a:rPr lang="en-GB" sz="2400" b="1" dirty="0">
                <a:solidFill>
                  <a:srgbClr val="000000"/>
                </a:solidFill>
                <a:ea typeface="ヒラギノ角ゴ Pro W3"/>
              </a:rPr>
              <a:t>0746 467 0364</a:t>
            </a:r>
            <a:endParaRPr lang="en-GB" sz="2400" dirty="0">
              <a:solidFill>
                <a:srgbClr val="000000"/>
              </a:solidFill>
              <a:latin typeface="Verdana" pitchFamily="34" charset="0"/>
              <a:ea typeface="ヒラギノ角ゴ Pro W3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41814">
            <a:off x="5876068" y="2397922"/>
            <a:ext cx="2190861" cy="193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77638" y="5041190"/>
            <a:ext cx="60880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n-GB" sz="2000" b="1" dirty="0">
                <a:solidFill>
                  <a:srgbClr val="006798"/>
                </a:solidFill>
                <a:latin typeface="Lucida Sans" panose="020B0602030504020204" pitchFamily="34" charset="0"/>
                <a:ea typeface="ヒラギノ角ゴ Pro W3"/>
              </a:rPr>
              <a:t>In an emergency, call the police on 999</a:t>
            </a:r>
          </a:p>
          <a:p>
            <a:pPr eaLnBrk="0" hangingPunct="0"/>
            <a:r>
              <a:rPr lang="en-GB" sz="2000" b="1" dirty="0">
                <a:solidFill>
                  <a:srgbClr val="006798"/>
                </a:solidFill>
                <a:latin typeface="Lucida Sans" panose="020B0602030504020204" pitchFamily="34" charset="0"/>
                <a:ea typeface="ヒラギノ角ゴ Pro W3"/>
              </a:rPr>
              <a:t>Non-emergency, call 101</a:t>
            </a:r>
          </a:p>
          <a:p>
            <a:pPr eaLnBrk="0" hangingPunct="0"/>
            <a:r>
              <a:rPr lang="en-GB" sz="2000" b="1" dirty="0">
                <a:solidFill>
                  <a:srgbClr val="006798"/>
                </a:solidFill>
                <a:latin typeface="Lucida Sans" panose="020B0602030504020204" pitchFamily="34" charset="0"/>
                <a:ea typeface="ヒラギノ角ゴ Pro W3"/>
              </a:rPr>
              <a:t>Call 112 if you have no signal</a:t>
            </a:r>
          </a:p>
          <a:p>
            <a:pPr eaLnBrk="0" hangingPunct="0"/>
            <a:r>
              <a:rPr lang="en-GB" sz="2000" b="1" dirty="0">
                <a:solidFill>
                  <a:srgbClr val="006798"/>
                </a:solidFill>
                <a:latin typeface="Lucida Sans" panose="020B0602030504020204" pitchFamily="34" charset="0"/>
                <a:ea typeface="ヒラギノ角ゴ Pro W3"/>
              </a:rPr>
              <a:t>	</a:t>
            </a: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5" y="4459534"/>
            <a:ext cx="2520280" cy="1461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232" y="3861048"/>
            <a:ext cx="518583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6">
            <a:extLst>
              <a:ext uri="{FF2B5EF4-FFF2-40B4-BE49-F238E27FC236}">
                <a16:creationId xmlns:a16="http://schemas.microsoft.com/office/drawing/2014/main" xmlns="" id="{D217FCF8-3778-4E81-B5CE-8354C0F7F33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837"/>
            <a:ext cx="9144000" cy="8182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C6AD4D2-24B0-49F7-926C-55D61CBAABC2}"/>
              </a:ext>
            </a:extLst>
          </p:cNvPr>
          <p:cNvSpPr txBox="1"/>
          <p:nvPr/>
        </p:nvSpPr>
        <p:spPr>
          <a:xfrm>
            <a:off x="323528" y="1517184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6798"/>
                </a:solidFill>
                <a:latin typeface="Lucida Sans"/>
                <a:ea typeface="ヒラギノ角ゴ Pro W3"/>
              </a:rPr>
              <a:t>Bristol Hate Crime &amp; Discrimination Service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728568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ank">
  <a:themeElements>
    <a:clrScheme name="Brandon Trust">
      <a:dk1>
        <a:srgbClr val="006396"/>
      </a:dk1>
      <a:lt1>
        <a:srgbClr val="FFFFFF"/>
      </a:lt1>
      <a:dk2>
        <a:srgbClr val="006396"/>
      </a:dk2>
      <a:lt2>
        <a:srgbClr val="FFFFFF"/>
      </a:lt2>
      <a:accent1>
        <a:srgbClr val="006396"/>
      </a:accent1>
      <a:accent2>
        <a:srgbClr val="E2007A"/>
      </a:accent2>
      <a:accent3>
        <a:srgbClr val="3EABDD"/>
      </a:accent3>
      <a:accent4>
        <a:srgbClr val="2A6B9B"/>
      </a:accent4>
      <a:accent5>
        <a:srgbClr val="83A440"/>
      </a:accent5>
      <a:accent6>
        <a:srgbClr val="7E7137"/>
      </a:accent6>
      <a:hlink>
        <a:srgbClr val="E2007A"/>
      </a:hlink>
      <a:folHlink>
        <a:srgbClr val="3EABDD"/>
      </a:folHlink>
    </a:clrScheme>
    <a:fontScheme name="Brandon Trust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05371939-5854-460A-96A1-C772B8992EEC}" vid="{4557753B-2DC1-4493-ABE0-1CE264CB3B86}"/>
    </a:ext>
  </a:extLst>
</a:theme>
</file>

<file path=ppt/theme/theme2.xml><?xml version="1.0" encoding="utf-8"?>
<a:theme xmlns:a="http://schemas.openxmlformats.org/drawingml/2006/main" name="1_blank">
  <a:themeElements>
    <a:clrScheme name="Brandon Trust">
      <a:dk1>
        <a:srgbClr val="006396"/>
      </a:dk1>
      <a:lt1>
        <a:srgbClr val="FFFFFF"/>
      </a:lt1>
      <a:dk2>
        <a:srgbClr val="006396"/>
      </a:dk2>
      <a:lt2>
        <a:srgbClr val="FFFFFF"/>
      </a:lt2>
      <a:accent1>
        <a:srgbClr val="006396"/>
      </a:accent1>
      <a:accent2>
        <a:srgbClr val="E2007A"/>
      </a:accent2>
      <a:accent3>
        <a:srgbClr val="3EABDD"/>
      </a:accent3>
      <a:accent4>
        <a:srgbClr val="2A6B9B"/>
      </a:accent4>
      <a:accent5>
        <a:srgbClr val="83A440"/>
      </a:accent5>
      <a:accent6>
        <a:srgbClr val="7E7137"/>
      </a:accent6>
      <a:hlink>
        <a:srgbClr val="E2007A"/>
      </a:hlink>
      <a:folHlink>
        <a:srgbClr val="3EABDD"/>
      </a:folHlink>
    </a:clrScheme>
    <a:fontScheme name="Brandon Trust">
      <a:majorFont>
        <a:latin typeface="Lucida Sans"/>
        <a:ea typeface=""/>
        <a:cs typeface="Arial"/>
      </a:majorFont>
      <a:minorFont>
        <a:latin typeface="Lucida San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05371939-5854-460A-96A1-C772B8992EEC}" vid="{4557753B-2DC1-4493-ABE0-1CE264CB3B8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</TotalTime>
  <Words>129</Words>
  <Application>Microsoft Office PowerPoint</Application>
  <PresentationFormat>On-screen Show (4:3)</PresentationFormat>
  <Paragraphs>48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blank</vt:lpstr>
      <vt:lpstr>1_blank</vt:lpstr>
      <vt:lpstr>PowerPoint Presentation</vt:lpstr>
      <vt:lpstr>Bristol Hate Crime &amp; Discrimination Service A collaboration of:</vt:lpstr>
      <vt:lpstr>Training</vt:lpstr>
      <vt:lpstr>Training Workshops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Disablist Incidents  and Crime Education (DICE)  Sarah Howard</dc:title>
  <dc:creator>DICE Worker</dc:creator>
  <cp:lastModifiedBy>Natalie Chamberlain</cp:lastModifiedBy>
  <cp:revision>230</cp:revision>
  <cp:lastPrinted>2017-05-18T10:59:37Z</cp:lastPrinted>
  <dcterms:created xsi:type="dcterms:W3CDTF">2012-08-01T13:10:26Z</dcterms:created>
  <dcterms:modified xsi:type="dcterms:W3CDTF">2018-06-06T10:54:09Z</dcterms:modified>
</cp:coreProperties>
</file>