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notesSlides/notesSlide7.xml" ContentType="application/vnd.openxmlformats-officedocument.presentationml.notesSlide+xml"/>
  <Override PartName="/ppt/charts/chart2.xml" ContentType="application/vnd.openxmlformats-officedocument.drawingml.char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Override PartName="/ppt/charts/colors1.xml" ContentType="application/vnd.ms-office.chartcolorstyle+xml"/>
  <Override PartName="/ppt/charts/style1.xml" ContentType="application/vnd.ms-office.chartstyle+xml"/>
  <Override PartName="/ppt/charts/colors2.xml" ContentType="application/vnd.ms-office.chartcolorstyle+xml"/>
  <Override PartName="/ppt/charts/style2.xml" ContentType="application/vnd.ms-office.chart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57" r:id="rId2"/>
    <p:sldId id="260" r:id="rId3"/>
    <p:sldId id="263" r:id="rId4"/>
    <p:sldId id="264" r:id="rId5"/>
    <p:sldId id="292" r:id="rId6"/>
    <p:sldId id="325" r:id="rId7"/>
    <p:sldId id="326" r:id="rId8"/>
    <p:sldId id="307" r:id="rId9"/>
    <p:sldId id="285" r:id="rId10"/>
    <p:sldId id="278" r:id="rId11"/>
    <p:sldId id="256" r:id="rId12"/>
    <p:sldId id="323" r:id="rId13"/>
    <p:sldId id="297" r:id="rId14"/>
    <p:sldId id="302" r:id="rId15"/>
    <p:sldId id="290" r:id="rId16"/>
  </p:sldIdLst>
  <p:sldSz cx="9144000" cy="6858000" type="screen4x3"/>
  <p:notesSz cx="6889750" cy="1002188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690021E-B437-406F-A6B7-8681159DE257}" v="3" dt="2018-06-05T10:41:17.20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54328" autoAdjust="0"/>
  </p:normalViewPr>
  <p:slideViewPr>
    <p:cSldViewPr snapToGrid="0">
      <p:cViewPr>
        <p:scale>
          <a:sx n="42" d="100"/>
          <a:sy n="42" d="100"/>
        </p:scale>
        <p:origin x="-2220"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achel Collins-White" userId="56f6deba-2b77-42cb-ab76-3c7171132f92" providerId="ADAL" clId="{1690021E-B437-406F-A6B7-8681159DE257}"/>
    <pc:docChg chg="modSld">
      <pc:chgData name="Rachel Collins-White" userId="56f6deba-2b77-42cb-ab76-3c7171132f92" providerId="ADAL" clId="{1690021E-B437-406F-A6B7-8681159DE257}" dt="2018-06-05T10:41:17.206" v="2" actId="20577"/>
      <pc:docMkLst>
        <pc:docMk/>
      </pc:docMkLst>
      <pc:sldChg chg="modSp">
        <pc:chgData name="Rachel Collins-White" userId="56f6deba-2b77-42cb-ab76-3c7171132f92" providerId="ADAL" clId="{1690021E-B437-406F-A6B7-8681159DE257}" dt="2018-06-05T10:41:17.206" v="2" actId="20577"/>
        <pc:sldMkLst>
          <pc:docMk/>
          <pc:sldMk cId="2970754472" sldId="257"/>
        </pc:sldMkLst>
        <pc:spChg chg="mod">
          <ac:chgData name="Rachel Collins-White" userId="56f6deba-2b77-42cb-ab76-3c7171132f92" providerId="ADAL" clId="{1690021E-B437-406F-A6B7-8681159DE257}" dt="2018-06-05T10:41:17.206" v="2" actId="20577"/>
          <ac:spMkLst>
            <pc:docMk/>
            <pc:sldMk cId="2970754472" sldId="257"/>
            <ac:spMk id="4" creationId="{00000000-0000-0000-0000-000000000000}"/>
          </ac:spMkLst>
        </pc:spChg>
      </pc:sldChg>
    </pc:docChg>
  </pc:docChgLst>
</pc:chgInfo>
</file>

<file path=ppt/charts/_rels/chart1.xml.rels><?xml version="1.0" encoding="UTF-8" standalone="yes"?>
<Relationships xmlns="http://schemas.openxmlformats.org/package/2006/relationships"><Relationship Id="rId3" Type="http://schemas.microsoft.com/office/2011/relationships/chartStyle" Target="style1.xml"/><Relationship Id="rId2" Type="http://schemas.microsoft.com/office/2011/relationships/chartColorStyle" Target="colors1.xml"/><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3" Type="http://schemas.microsoft.com/office/2011/relationships/chartStyle" Target="style2.xml"/><Relationship Id="rId2" Type="http://schemas.microsoft.com/office/2011/relationships/chartColorStyle" Target="colors2.xml"/><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50"/>
      <c:rotY val="0"/>
      <c:depthPercent val="100"/>
      <c:rAngAx val="0"/>
      <c:perspective val="3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2.9166666666666667E-2"/>
          <c:y val="0.19707713619130943"/>
          <c:w val="0.94861111111111107"/>
          <c:h val="0.6699187080781569"/>
        </c:manualLayout>
      </c:layout>
      <c:pie3DChart>
        <c:varyColors val="1"/>
        <c:ser>
          <c:idx val="0"/>
          <c:order val="0"/>
          <c:dPt>
            <c:idx val="0"/>
            <c:bubble3D val="0"/>
            <c:spPr>
              <a:solidFill>
                <a:schemeClr val="accent1">
                  <a:alpha val="90000"/>
                </a:schemeClr>
              </a:solidFill>
              <a:ln w="19050">
                <a:solidFill>
                  <a:schemeClr val="accent1">
                    <a:lumMod val="75000"/>
                  </a:schemeClr>
                </a:solidFill>
              </a:ln>
              <a:effectLst>
                <a:innerShdw blurRad="114300">
                  <a:schemeClr val="accent1">
                    <a:lumMod val="75000"/>
                  </a:schemeClr>
                </a:innerShdw>
              </a:effectLst>
              <a:scene3d>
                <a:camera prst="orthographicFront"/>
                <a:lightRig rig="threePt" dir="t"/>
              </a:scene3d>
              <a:sp3d contourW="19050" prstMaterial="flat">
                <a:contourClr>
                  <a:schemeClr val="accent1">
                    <a:lumMod val="75000"/>
                  </a:schemeClr>
                </a:contourClr>
              </a:sp3d>
            </c:spPr>
            <c:extLst xmlns:c16r2="http://schemas.microsoft.com/office/drawing/2015/06/chart">
              <c:ext xmlns:c16="http://schemas.microsoft.com/office/drawing/2014/chart" uri="{C3380CC4-5D6E-409C-BE32-E72D297353CC}">
                <c16:uniqueId val="{00000001-A1F4-4C12-9AE6-7F97FA792B9C}"/>
              </c:ext>
            </c:extLst>
          </c:dPt>
          <c:dPt>
            <c:idx val="1"/>
            <c:bubble3D val="0"/>
            <c:spPr>
              <a:solidFill>
                <a:schemeClr val="accent2">
                  <a:alpha val="90000"/>
                </a:schemeClr>
              </a:solidFill>
              <a:ln w="19050">
                <a:solidFill>
                  <a:schemeClr val="accent2">
                    <a:lumMod val="75000"/>
                  </a:schemeClr>
                </a:solidFill>
              </a:ln>
              <a:effectLst>
                <a:innerShdw blurRad="114300">
                  <a:schemeClr val="accent2">
                    <a:lumMod val="75000"/>
                  </a:schemeClr>
                </a:innerShdw>
              </a:effectLst>
              <a:scene3d>
                <a:camera prst="orthographicFront"/>
                <a:lightRig rig="threePt" dir="t"/>
              </a:scene3d>
              <a:sp3d contourW="19050" prstMaterial="flat">
                <a:contourClr>
                  <a:schemeClr val="accent2">
                    <a:lumMod val="75000"/>
                  </a:schemeClr>
                </a:contourClr>
              </a:sp3d>
            </c:spPr>
            <c:extLst xmlns:c16r2="http://schemas.microsoft.com/office/drawing/2015/06/chart">
              <c:ext xmlns:c16="http://schemas.microsoft.com/office/drawing/2014/chart" uri="{C3380CC4-5D6E-409C-BE32-E72D297353CC}">
                <c16:uniqueId val="{00000003-A1F4-4C12-9AE6-7F97FA792B9C}"/>
              </c:ext>
            </c:extLst>
          </c:dPt>
          <c:dPt>
            <c:idx val="2"/>
            <c:bubble3D val="0"/>
            <c:spPr>
              <a:solidFill>
                <a:schemeClr val="accent3">
                  <a:alpha val="90000"/>
                </a:schemeClr>
              </a:solidFill>
              <a:ln w="19050">
                <a:solidFill>
                  <a:schemeClr val="accent3">
                    <a:lumMod val="75000"/>
                  </a:schemeClr>
                </a:solidFill>
              </a:ln>
              <a:effectLst>
                <a:innerShdw blurRad="114300">
                  <a:schemeClr val="accent3">
                    <a:lumMod val="75000"/>
                  </a:schemeClr>
                </a:innerShdw>
              </a:effectLst>
              <a:scene3d>
                <a:camera prst="orthographicFront"/>
                <a:lightRig rig="threePt" dir="t"/>
              </a:scene3d>
              <a:sp3d contourW="19050" prstMaterial="flat">
                <a:contourClr>
                  <a:schemeClr val="accent3">
                    <a:lumMod val="75000"/>
                  </a:schemeClr>
                </a:contourClr>
              </a:sp3d>
            </c:spPr>
            <c:extLst xmlns:c16r2="http://schemas.microsoft.com/office/drawing/2015/06/chart">
              <c:ext xmlns:c16="http://schemas.microsoft.com/office/drawing/2014/chart" uri="{C3380CC4-5D6E-409C-BE32-E72D297353CC}">
                <c16:uniqueId val="{00000005-A1F4-4C12-9AE6-7F97FA792B9C}"/>
              </c:ext>
            </c:extLst>
          </c:dPt>
          <c:dPt>
            <c:idx val="3"/>
            <c:bubble3D val="0"/>
            <c:spPr>
              <a:solidFill>
                <a:schemeClr val="accent4">
                  <a:alpha val="90000"/>
                </a:schemeClr>
              </a:solidFill>
              <a:ln w="19050">
                <a:solidFill>
                  <a:schemeClr val="accent4">
                    <a:lumMod val="75000"/>
                  </a:schemeClr>
                </a:solidFill>
              </a:ln>
              <a:effectLst>
                <a:innerShdw blurRad="114300">
                  <a:schemeClr val="accent4">
                    <a:lumMod val="75000"/>
                  </a:schemeClr>
                </a:innerShdw>
              </a:effectLst>
              <a:scene3d>
                <a:camera prst="orthographicFront"/>
                <a:lightRig rig="threePt" dir="t"/>
              </a:scene3d>
              <a:sp3d contourW="19050" prstMaterial="flat">
                <a:contourClr>
                  <a:schemeClr val="accent4">
                    <a:lumMod val="75000"/>
                  </a:schemeClr>
                </a:contourClr>
              </a:sp3d>
            </c:spPr>
            <c:extLst xmlns:c16r2="http://schemas.microsoft.com/office/drawing/2015/06/chart">
              <c:ext xmlns:c16="http://schemas.microsoft.com/office/drawing/2014/chart" uri="{C3380CC4-5D6E-409C-BE32-E72D297353CC}">
                <c16:uniqueId val="{00000007-A1F4-4C12-9AE6-7F97FA792B9C}"/>
              </c:ext>
            </c:extLst>
          </c:dPt>
          <c:dPt>
            <c:idx val="4"/>
            <c:bubble3D val="0"/>
            <c:spPr>
              <a:solidFill>
                <a:schemeClr val="accent5">
                  <a:alpha val="90000"/>
                </a:schemeClr>
              </a:solidFill>
              <a:ln w="19050">
                <a:solidFill>
                  <a:schemeClr val="accent5">
                    <a:lumMod val="75000"/>
                  </a:schemeClr>
                </a:solidFill>
              </a:ln>
              <a:effectLst>
                <a:innerShdw blurRad="114300">
                  <a:schemeClr val="accent5">
                    <a:lumMod val="75000"/>
                  </a:schemeClr>
                </a:innerShdw>
              </a:effectLst>
              <a:scene3d>
                <a:camera prst="orthographicFront"/>
                <a:lightRig rig="threePt" dir="t"/>
              </a:scene3d>
              <a:sp3d contourW="19050" prstMaterial="flat">
                <a:contourClr>
                  <a:schemeClr val="accent5">
                    <a:lumMod val="75000"/>
                  </a:schemeClr>
                </a:contourClr>
              </a:sp3d>
            </c:spPr>
            <c:extLst xmlns:c16r2="http://schemas.microsoft.com/office/drawing/2015/06/chart">
              <c:ext xmlns:c16="http://schemas.microsoft.com/office/drawing/2014/chart" uri="{C3380CC4-5D6E-409C-BE32-E72D297353CC}">
                <c16:uniqueId val="{00000009-A1F4-4C12-9AE6-7F97FA792B9C}"/>
              </c:ext>
            </c:extLst>
          </c:dPt>
          <c:dLbls>
            <c:dLbl>
              <c:idx val="0"/>
              <c:layout>
                <c:manualLayout>
                  <c:x val="5.0547731077913924E-2"/>
                  <c:y val="5.5640482460532811E-2"/>
                </c:manualLayout>
              </c:layout>
              <c:spPr>
                <a:solidFill>
                  <a:schemeClr val="lt1">
                    <a:alpha val="90000"/>
                  </a:schemeClr>
                </a:solidFill>
                <a:ln w="12700" cap="flat" cmpd="sng" algn="ctr">
                  <a:solidFill>
                    <a:schemeClr val="accent1"/>
                  </a:solidFill>
                  <a:round/>
                </a:ln>
                <a:effectLst>
                  <a:outerShdw blurRad="50800" dist="38100" dir="2700000" algn="tl" rotWithShape="0">
                    <a:schemeClr val="accent1">
                      <a:lumMod val="75000"/>
                      <a:alpha val="40000"/>
                    </a:schemeClr>
                  </a:outerShdw>
                </a:effectLst>
              </c:spPr>
              <c:txPr>
                <a:bodyPr rot="0" spcFirstLastPara="1" vertOverflow="clip" horzOverflow="clip" vert="horz" wrap="square" lIns="38100" tIns="19050" rIns="38100" bIns="19050" anchor="ctr" anchorCtr="1">
                  <a:spAutoFit/>
                </a:bodyPr>
                <a:lstStyle/>
                <a:p>
                  <a:pPr>
                    <a:defRPr sz="2000" b="1" i="0" u="none" strike="noStrike" kern="1200" baseline="0">
                      <a:solidFill>
                        <a:schemeClr val="accent1"/>
                      </a:solidFill>
                      <a:effectLst/>
                      <a:latin typeface="+mn-lt"/>
                      <a:ea typeface="+mn-ea"/>
                      <a:cs typeface="+mn-cs"/>
                    </a:defRPr>
                  </a:pPr>
                  <a:endParaRPr lang="en-US"/>
                </a:p>
              </c:txPr>
              <c:dLblPos val="bestFit"/>
              <c:showLegendKey val="0"/>
              <c:showVal val="1"/>
              <c:showCatName val="1"/>
              <c:showSerName val="0"/>
              <c:showPercent val="0"/>
              <c:showBubbleSize val="0"/>
              <c:extLst xmlns:c16r2="http://schemas.microsoft.com/office/drawing/2015/06/chart">
                <c:ext xmlns:c15="http://schemas.microsoft.com/office/drawing/2012/chart" uri="{CE6537A1-D6FC-4f65-9D91-7224C49458BB}">
                  <c15:layout>
                    <c:manualLayout>
                      <c:w val="0.20439055273397558"/>
                      <c:h val="0.21773571297583846"/>
                    </c:manualLayout>
                  </c15:layout>
                </c:ext>
                <c:ext xmlns:c16="http://schemas.microsoft.com/office/drawing/2014/chart" uri="{C3380CC4-5D6E-409C-BE32-E72D297353CC}">
                  <c16:uniqueId val="{00000001-A1F4-4C12-9AE6-7F97FA792B9C}"/>
                </c:ext>
              </c:extLst>
            </c:dLbl>
            <c:dLbl>
              <c:idx val="1"/>
              <c:layout>
                <c:manualLayout>
                  <c:x val="8.1800524934383098E-2"/>
                  <c:y val="-0.10721493146690006"/>
                </c:manualLayout>
              </c:layout>
              <c:spPr>
                <a:solidFill>
                  <a:schemeClr val="lt1">
                    <a:alpha val="90000"/>
                  </a:schemeClr>
                </a:solidFill>
                <a:ln w="12700" cap="flat" cmpd="sng" algn="ctr">
                  <a:solidFill>
                    <a:schemeClr val="accent2"/>
                  </a:solidFill>
                  <a:round/>
                </a:ln>
                <a:effectLst>
                  <a:outerShdw blurRad="50800" dist="38100" dir="2700000" algn="tl" rotWithShape="0">
                    <a:schemeClr val="accent2">
                      <a:lumMod val="75000"/>
                      <a:alpha val="40000"/>
                    </a:schemeClr>
                  </a:outerShdw>
                </a:effectLst>
              </c:spPr>
              <c:txPr>
                <a:bodyPr rot="0" spcFirstLastPara="1" vertOverflow="clip" horzOverflow="clip" vert="horz" wrap="square" lIns="38100" tIns="19050" rIns="38100" bIns="19050" anchor="ctr" anchorCtr="1">
                  <a:spAutoFit/>
                </a:bodyPr>
                <a:lstStyle/>
                <a:p>
                  <a:pPr>
                    <a:defRPr sz="2000" b="1" i="0" u="none" strike="noStrike" kern="1200" baseline="0">
                      <a:solidFill>
                        <a:schemeClr val="accent2"/>
                      </a:solidFill>
                      <a:effectLst/>
                      <a:latin typeface="+mn-lt"/>
                      <a:ea typeface="+mn-ea"/>
                      <a:cs typeface="+mn-cs"/>
                    </a:defRPr>
                  </a:pPr>
                  <a:endParaRPr lang="en-US"/>
                </a:p>
              </c:txPr>
              <c:dLblPos val="bestFit"/>
              <c:showLegendKey val="0"/>
              <c:showVal val="1"/>
              <c:showCatName val="1"/>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A1F4-4C12-9AE6-7F97FA792B9C}"/>
                </c:ext>
              </c:extLst>
            </c:dLbl>
            <c:dLbl>
              <c:idx val="2"/>
              <c:layout>
                <c:manualLayout>
                  <c:x val="-3.6251531058617663E-2"/>
                  <c:y val="2.2531350247885766E-2"/>
                </c:manualLayout>
              </c:layout>
              <c:spPr>
                <a:solidFill>
                  <a:schemeClr val="lt1">
                    <a:alpha val="90000"/>
                  </a:schemeClr>
                </a:solidFill>
                <a:ln w="12700" cap="flat" cmpd="sng" algn="ctr">
                  <a:solidFill>
                    <a:schemeClr val="accent3"/>
                  </a:solidFill>
                  <a:round/>
                </a:ln>
                <a:effectLst>
                  <a:outerShdw blurRad="50800" dist="38100" dir="2700000" algn="tl" rotWithShape="0">
                    <a:schemeClr val="accent3">
                      <a:lumMod val="75000"/>
                      <a:alpha val="40000"/>
                    </a:schemeClr>
                  </a:outerShdw>
                </a:effectLst>
              </c:spPr>
              <c:txPr>
                <a:bodyPr rot="0" spcFirstLastPara="1" vertOverflow="clip" horzOverflow="clip" vert="horz" wrap="square" lIns="38100" tIns="19050" rIns="38100" bIns="19050" anchor="ctr" anchorCtr="1">
                  <a:spAutoFit/>
                </a:bodyPr>
                <a:lstStyle/>
                <a:p>
                  <a:pPr>
                    <a:defRPr sz="2000" b="1" i="0" u="none" strike="noStrike" kern="1200" baseline="0">
                      <a:solidFill>
                        <a:schemeClr val="accent3"/>
                      </a:solidFill>
                      <a:effectLst/>
                      <a:latin typeface="+mn-lt"/>
                      <a:ea typeface="+mn-ea"/>
                      <a:cs typeface="+mn-cs"/>
                    </a:defRPr>
                  </a:pPr>
                  <a:endParaRPr lang="en-US"/>
                </a:p>
              </c:txPr>
              <c:dLblPos val="bestFit"/>
              <c:showLegendKey val="0"/>
              <c:showVal val="1"/>
              <c:showCatName val="1"/>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5-A1F4-4C12-9AE6-7F97FA792B9C}"/>
                </c:ext>
              </c:extLst>
            </c:dLbl>
            <c:dLbl>
              <c:idx val="3"/>
              <c:layout>
                <c:manualLayout>
                  <c:x val="-0.10514961617712261"/>
                  <c:y val="0.13846002432030213"/>
                </c:manualLayout>
              </c:layout>
              <c:spPr>
                <a:solidFill>
                  <a:schemeClr val="lt1">
                    <a:alpha val="90000"/>
                  </a:schemeClr>
                </a:solidFill>
                <a:ln w="12700" cap="flat" cmpd="sng" algn="ctr">
                  <a:solidFill>
                    <a:schemeClr val="accent4"/>
                  </a:solidFill>
                  <a:round/>
                </a:ln>
                <a:effectLst>
                  <a:outerShdw blurRad="50800" dist="38100" dir="2700000" algn="tl" rotWithShape="0">
                    <a:schemeClr val="accent4">
                      <a:lumMod val="75000"/>
                      <a:alpha val="40000"/>
                    </a:schemeClr>
                  </a:outerShdw>
                </a:effectLst>
              </c:spPr>
              <c:txPr>
                <a:bodyPr rot="0" spcFirstLastPara="1" vertOverflow="clip" horzOverflow="clip" vert="horz" wrap="square" lIns="38100" tIns="19050" rIns="38100" bIns="19050" anchor="ctr" anchorCtr="1">
                  <a:spAutoFit/>
                </a:bodyPr>
                <a:lstStyle/>
                <a:p>
                  <a:pPr>
                    <a:defRPr sz="2000" b="1" i="0" u="none" strike="noStrike" kern="1200" baseline="0">
                      <a:solidFill>
                        <a:schemeClr val="accent4"/>
                      </a:solidFill>
                      <a:effectLst/>
                      <a:latin typeface="+mn-lt"/>
                      <a:ea typeface="+mn-ea"/>
                      <a:cs typeface="+mn-cs"/>
                    </a:defRPr>
                  </a:pPr>
                  <a:endParaRPr lang="en-US"/>
                </a:p>
              </c:txPr>
              <c:dLblPos val="bestFit"/>
              <c:showLegendKey val="0"/>
              <c:showVal val="1"/>
              <c:showCatName val="1"/>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7-A1F4-4C12-9AE6-7F97FA792B9C}"/>
                </c:ext>
              </c:extLst>
            </c:dLbl>
            <c:dLbl>
              <c:idx val="4"/>
              <c:layout>
                <c:manualLayout>
                  <c:x val="-3.9427190545908875E-2"/>
                  <c:y val="-1.1342426086618878E-2"/>
                </c:manualLayout>
              </c:layout>
              <c:spPr>
                <a:solidFill>
                  <a:schemeClr val="lt1">
                    <a:alpha val="90000"/>
                  </a:schemeClr>
                </a:solidFill>
                <a:ln w="12700" cap="flat" cmpd="sng" algn="ctr">
                  <a:solidFill>
                    <a:schemeClr val="accent5"/>
                  </a:solidFill>
                  <a:round/>
                </a:ln>
                <a:effectLst>
                  <a:outerShdw blurRad="50800" dist="38100" dir="2700000" algn="tl" rotWithShape="0">
                    <a:schemeClr val="accent5">
                      <a:lumMod val="75000"/>
                      <a:alpha val="40000"/>
                    </a:schemeClr>
                  </a:outerShdw>
                </a:effectLst>
              </c:spPr>
              <c:txPr>
                <a:bodyPr rot="0" spcFirstLastPara="1" vertOverflow="clip" horzOverflow="clip" vert="horz" wrap="square" lIns="38100" tIns="19050" rIns="38100" bIns="19050" anchor="ctr" anchorCtr="1">
                  <a:spAutoFit/>
                </a:bodyPr>
                <a:lstStyle/>
                <a:p>
                  <a:pPr>
                    <a:defRPr sz="2000" b="1" i="0" u="none" strike="noStrike" kern="1200" baseline="0">
                      <a:solidFill>
                        <a:schemeClr val="accent5"/>
                      </a:solidFill>
                      <a:effectLst/>
                      <a:latin typeface="+mn-lt"/>
                      <a:ea typeface="+mn-ea"/>
                      <a:cs typeface="+mn-cs"/>
                    </a:defRPr>
                  </a:pPr>
                  <a:endParaRPr lang="en-US"/>
                </a:p>
              </c:txPr>
              <c:dLblPos val="bestFit"/>
              <c:showLegendKey val="0"/>
              <c:showVal val="1"/>
              <c:showCatName val="1"/>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9-A1F4-4C12-9AE6-7F97FA792B9C}"/>
                </c:ext>
              </c:extLst>
            </c:dLbl>
            <c:spPr>
              <a:solidFill>
                <a:sysClr val="window" lastClr="FFFFFF">
                  <a:alpha val="90000"/>
                </a:sysClr>
              </a:solidFill>
              <a:ln w="12700" cap="flat" cmpd="sng" algn="ctr">
                <a:solidFill>
                  <a:srgbClr val="5B9BD5"/>
                </a:solidFill>
                <a:round/>
              </a:ln>
              <a:effectLst>
                <a:outerShdw blurRad="50800" dist="38100" dir="2700000" algn="tl" rotWithShape="0">
                  <a:srgbClr val="5B9BD5">
                    <a:lumMod val="75000"/>
                    <a:alpha val="40000"/>
                  </a:srgbClr>
                </a:outerShdw>
              </a:effectLst>
            </c:spPr>
            <c:txPr>
              <a:bodyPr rot="0" spcFirstLastPara="1" vertOverflow="clip" horzOverflow="clip" vert="horz" wrap="square" lIns="38100" tIns="19050" rIns="38100" bIns="19050" anchor="ctr" anchorCtr="1">
                <a:spAutoFit/>
              </a:bodyPr>
              <a:lstStyle/>
              <a:p>
                <a:pPr>
                  <a:defRPr sz="2000" b="1" i="0" u="none" strike="noStrike" kern="1200" baseline="0">
                    <a:solidFill>
                      <a:schemeClr val="accent1"/>
                    </a:solidFill>
                    <a:effectLst/>
                    <a:latin typeface="+mn-lt"/>
                    <a:ea typeface="+mn-ea"/>
                    <a:cs typeface="+mn-cs"/>
                  </a:defRPr>
                </a:pPr>
                <a:endParaRPr lang="en-US"/>
              </a:p>
            </c:txPr>
            <c:dLblPos val="inEnd"/>
            <c:showLegendKey val="0"/>
            <c:showVal val="1"/>
            <c:showCatName val="1"/>
            <c:showSerName val="0"/>
            <c:showPercent val="0"/>
            <c:showBubbleSize val="0"/>
            <c:showLeaderLines val="1"/>
            <c:leaderLines>
              <c:spPr>
                <a:ln w="9525">
                  <a:solidFill>
                    <a:schemeClr val="tx1">
                      <a:lumMod val="35000"/>
                      <a:lumOff val="65000"/>
                    </a:schemeClr>
                  </a:solidFill>
                </a:ln>
                <a:effectLst/>
              </c:spPr>
            </c:leaderLines>
            <c:extLst xmlns:c16r2="http://schemas.microsoft.com/office/drawing/2015/06/chart">
              <c:ext xmlns:c15="http://schemas.microsoft.com/office/drawing/2012/chart" uri="{CE6537A1-D6FC-4f65-9D91-7224C49458BB}"/>
            </c:extLst>
          </c:dLbls>
          <c:cat>
            <c:strRef>
              <c:f>Sheet1!$A$1:$A$5</c:f>
              <c:strCache>
                <c:ptCount val="5"/>
                <c:pt idx="0">
                  <c:v>Sexual Exploitation</c:v>
                </c:pt>
                <c:pt idx="1">
                  <c:v>Domestic Servitude</c:v>
                </c:pt>
                <c:pt idx="2">
                  <c:v>Labour Exploitation</c:v>
                </c:pt>
                <c:pt idx="3">
                  <c:v>Organ Harvesting</c:v>
                </c:pt>
                <c:pt idx="4">
                  <c:v>Unknown Exploitation</c:v>
                </c:pt>
              </c:strCache>
            </c:strRef>
          </c:cat>
          <c:val>
            <c:numRef>
              <c:f>Sheet1!$B$1:$B$5</c:f>
              <c:numCache>
                <c:formatCode>General</c:formatCode>
                <c:ptCount val="5"/>
                <c:pt idx="0">
                  <c:v>1741</c:v>
                </c:pt>
                <c:pt idx="1">
                  <c:v>488</c:v>
                </c:pt>
                <c:pt idx="2">
                  <c:v>2327</c:v>
                </c:pt>
                <c:pt idx="3">
                  <c:v>4</c:v>
                </c:pt>
                <c:pt idx="4">
                  <c:v>589</c:v>
                </c:pt>
              </c:numCache>
            </c:numRef>
          </c:val>
          <c:extLst xmlns:c16r2="http://schemas.microsoft.com/office/drawing/2015/06/chart">
            <c:ext xmlns:c16="http://schemas.microsoft.com/office/drawing/2014/chart" uri="{C3380CC4-5D6E-409C-BE32-E72D297353CC}">
              <c16:uniqueId val="{0000000A-A1F4-4C12-9AE6-7F97FA792B9C}"/>
            </c:ext>
          </c:extLst>
        </c:ser>
        <c:dLbls>
          <c:dLblPos val="inEnd"/>
          <c:showLegendKey val="0"/>
          <c:showVal val="0"/>
          <c:showCatName val="1"/>
          <c:showSerName val="0"/>
          <c:showPercent val="0"/>
          <c:showBubbleSize val="0"/>
          <c:showLeaderLines val="1"/>
        </c:dLbls>
      </c:pie3DChart>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375035935348849"/>
          <c:y val="8.2960410206492946E-2"/>
          <c:w val="0.66233843271577941"/>
          <c:h val="0.91416959883855742"/>
        </c:manualLayout>
      </c:layout>
      <c:barChart>
        <c:barDir val="bar"/>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Sheet2!$A$1:$A$10</c:f>
              <c:strCache>
                <c:ptCount val="10"/>
                <c:pt idx="0">
                  <c:v>United Kingdom</c:v>
                </c:pt>
                <c:pt idx="1">
                  <c:v>Albania</c:v>
                </c:pt>
                <c:pt idx="2">
                  <c:v>vietnam</c:v>
                </c:pt>
                <c:pt idx="3">
                  <c:v>China</c:v>
                </c:pt>
                <c:pt idx="4">
                  <c:v>Nigeria</c:v>
                </c:pt>
                <c:pt idx="5">
                  <c:v>Romania</c:v>
                </c:pt>
                <c:pt idx="6">
                  <c:v>Sudan</c:v>
                </c:pt>
                <c:pt idx="7">
                  <c:v>Eritrea</c:v>
                </c:pt>
                <c:pt idx="8">
                  <c:v>India</c:v>
                </c:pt>
                <c:pt idx="9">
                  <c:v>Poland</c:v>
                </c:pt>
              </c:strCache>
            </c:strRef>
          </c:cat>
          <c:val>
            <c:numRef>
              <c:f>Sheet2!$B$1:$B$10</c:f>
              <c:numCache>
                <c:formatCode>General</c:formatCode>
                <c:ptCount val="10"/>
                <c:pt idx="0">
                  <c:v>819</c:v>
                </c:pt>
                <c:pt idx="1">
                  <c:v>777</c:v>
                </c:pt>
                <c:pt idx="2">
                  <c:v>739</c:v>
                </c:pt>
                <c:pt idx="3">
                  <c:v>293</c:v>
                </c:pt>
                <c:pt idx="4">
                  <c:v>264</c:v>
                </c:pt>
                <c:pt idx="5">
                  <c:v>259</c:v>
                </c:pt>
                <c:pt idx="6">
                  <c:v>237</c:v>
                </c:pt>
                <c:pt idx="7">
                  <c:v>189</c:v>
                </c:pt>
                <c:pt idx="8">
                  <c:v>140</c:v>
                </c:pt>
                <c:pt idx="9">
                  <c:v>102</c:v>
                </c:pt>
              </c:numCache>
            </c:numRef>
          </c:val>
          <c:extLst xmlns:c16r2="http://schemas.microsoft.com/office/drawing/2015/06/chart">
            <c:ext xmlns:c16="http://schemas.microsoft.com/office/drawing/2014/chart" uri="{C3380CC4-5D6E-409C-BE32-E72D297353CC}">
              <c16:uniqueId val="{00000000-D763-4084-AEAA-83DF5CCA1D82}"/>
            </c:ext>
          </c:extLst>
        </c:ser>
        <c:dLbls>
          <c:dLblPos val="outEnd"/>
          <c:showLegendKey val="0"/>
          <c:showVal val="1"/>
          <c:showCatName val="0"/>
          <c:showSerName val="0"/>
          <c:showPercent val="0"/>
          <c:showBubbleSize val="0"/>
        </c:dLbls>
        <c:gapWidth val="182"/>
        <c:axId val="24580864"/>
        <c:axId val="24583552"/>
      </c:barChart>
      <c:catAx>
        <c:axId val="24580864"/>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en-US"/>
          </a:p>
        </c:txPr>
        <c:crossAx val="24583552"/>
        <c:crosses val="autoZero"/>
        <c:auto val="1"/>
        <c:lblAlgn val="ctr"/>
        <c:lblOffset val="100"/>
        <c:noMultiLvlLbl val="0"/>
      </c:catAx>
      <c:valAx>
        <c:axId val="24583552"/>
        <c:scaling>
          <c:orientation val="minMax"/>
        </c:scaling>
        <c:delete val="1"/>
        <c:axPos val="t"/>
        <c:numFmt formatCode="General" sourceLinked="1"/>
        <c:majorTickMark val="none"/>
        <c:minorTickMark val="none"/>
        <c:tickLblPos val="nextTo"/>
        <c:crossAx val="2458086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3">
  <cs:axisTitle>
    <cs:lnRef idx="0"/>
    <cs:fillRef idx="0"/>
    <cs:effectRef idx="0"/>
    <cs:fontRef idx="minor">
      <a:schemeClr val="tx1">
        <a:lumMod val="50000"/>
        <a:lumOff val="50000"/>
      </a:schemeClr>
    </cs:fontRef>
    <cs:defRPr sz="900" kern="1200"/>
  </cs:axisTitle>
  <cs:categoryAxis>
    <cs:lnRef idx="0"/>
    <cs:fillRef idx="0"/>
    <cs:effectRef idx="0"/>
    <cs:fontRef idx="minor">
      <a:schemeClr val="tx1">
        <a:lumMod val="65000"/>
        <a:lumOff val="35000"/>
      </a:schemeClr>
    </cs:fontRef>
    <cs:spPr>
      <a:ln w="1587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styleClr val="auto"/>
    </cs:lnRef>
    <cs:fillRef idx="0"/>
    <cs:effectRef idx="0">
      <cs:styleClr val="auto"/>
    </cs:effectRef>
    <cs:fontRef idx="minor">
      <cs:styleClr val="auto"/>
    </cs:fontRef>
    <cs:spPr>
      <a:solidFill>
        <a:schemeClr val="lt1">
          <a:alpha val="90000"/>
        </a:schemeClr>
      </a:solidFill>
      <a:ln w="12700" cap="flat" cmpd="sng" algn="ctr">
        <a:solidFill>
          <a:schemeClr val="phClr"/>
        </a:solidFill>
        <a:round/>
      </a:ln>
      <a:effectLst>
        <a:outerShdw blurRad="50800" dist="38100" dir="2700000" algn="tl" rotWithShape="0">
          <a:schemeClr val="phClr">
            <a:lumMod val="75000"/>
            <a:alpha val="40000"/>
          </a:schemeClr>
        </a:outerShdw>
      </a:effectLst>
    </cs:spPr>
    <cs:defRPr sz="1000" b="0" i="0" u="none" strike="noStrike" kern="1200" baseline="0">
      <a:effectLst/>
    </cs:defRPr>
    <cs:bodyPr rot="0" spcFirstLastPara="1" vertOverflow="clip" horzOverflow="clip" vert="horz" wrap="square" lIns="38100" tIns="19050" rIns="38100" bIns="19050" anchor="ctr" anchorCtr="1">
      <a:spAutoFit/>
    </cs:bodyPr>
  </cs:dataLabel>
  <cs:dataLabelCallout>
    <cs:lnRef idx="0">
      <cs:styleClr val="auto"/>
    </cs:lnRef>
    <cs:fillRef idx="0"/>
    <cs:effectRef idx="0">
      <cs:styleClr val="auto"/>
    </cs:effectRef>
    <cs:fontRef idx="minor">
      <cs:styleClr val="auto"/>
    </cs:fontRef>
    <cs:spPr>
      <a:solidFill>
        <a:schemeClr val="lt1">
          <a:alpha val="90000"/>
        </a:schemeClr>
      </a:solidFill>
      <a:ln w="12700" cap="flat" cmpd="sng" algn="ctr">
        <a:solidFill>
          <a:schemeClr val="phClr"/>
        </a:solidFill>
        <a:round/>
      </a:ln>
      <a:effectLst>
        <a:outerShdw blurRad="50800" dist="38100" dir="2700000" algn="tl" rotWithShape="0">
          <a:schemeClr val="phClr">
            <a:lumMod val="75000"/>
            <a:alpha val="40000"/>
          </a:schemeClr>
        </a:outerShdw>
      </a:effectLst>
    </cs:spPr>
    <cs:defRPr sz="1000" b="0" i="0" u="none" strike="noStrike" kern="1200" baseline="0">
      <a:effectLst/>
    </cs:defRPr>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alpha val="70000"/>
        </a:schemeClr>
      </a:solidFill>
    </cs:spPr>
  </cs:dataPoint>
  <cs:dataPoint3D>
    <cs:lnRef idx="0">
      <cs:styleClr val="auto"/>
    </cs:lnRef>
    <cs:fillRef idx="0">
      <cs:styleClr val="auto"/>
    </cs:fillRef>
    <cs:effectRef idx="0">
      <cs:styleClr val="auto"/>
    </cs:effectRef>
    <cs:fontRef idx="minor">
      <a:schemeClr val="tx1"/>
    </cs:fontRef>
    <cs:spPr>
      <a:solidFill>
        <a:schemeClr val="phClr">
          <a:alpha val="90000"/>
        </a:schemeClr>
      </a:solidFill>
      <a:ln w="19050">
        <a:solidFill>
          <a:schemeClr val="phClr">
            <a:lumMod val="75000"/>
          </a:schemeClr>
        </a:solidFill>
      </a:ln>
      <a:effectLst>
        <a:innerShdw blurRad="114300">
          <a:schemeClr val="phClr">
            <a:lumMod val="75000"/>
          </a:schemeClr>
        </a:innerShdw>
      </a:effectLst>
      <a:scene3d>
        <a:camera prst="orthographicFront"/>
        <a:lightRig rig="threePt" dir="t"/>
      </a:scene3d>
      <a:sp3d contourW="19050" prstMaterial="flat">
        <a:contourClr>
          <a:schemeClr val="accent4">
            <a:lumMod val="75000"/>
          </a:schemeClr>
        </a:contourClr>
      </a:sp3d>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65000"/>
            <a:lumOff val="35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5000"/>
            <a:lumOff val="9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800" b="1" kern="1200" cap="all" baseline="0"/>
  </cs:title>
  <cs:trendline>
    <cs:lnRef idx="0">
      <cs:styleClr val="auto"/>
    </cs:lnRef>
    <cs:fillRef idx="0"/>
    <cs:effectRef idx="0"/>
    <cs:fontRef idx="minor">
      <a:schemeClr val="dk1"/>
    </cs:fontRef>
    <cs:spPr>
      <a:ln w="15875"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defRPr sz="900" kern="1200" spc="20" baseline="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5558" cy="502835"/>
          </a:xfrm>
          <a:prstGeom prst="rect">
            <a:avLst/>
          </a:prstGeom>
        </p:spPr>
        <p:txBody>
          <a:bodyPr vert="horz" lIns="96634" tIns="48317" rIns="96634" bIns="48317" rtlCol="0"/>
          <a:lstStyle>
            <a:lvl1pPr algn="l">
              <a:defRPr sz="1300"/>
            </a:lvl1pPr>
          </a:lstStyle>
          <a:p>
            <a:endParaRPr lang="en-GB"/>
          </a:p>
        </p:txBody>
      </p:sp>
      <p:sp>
        <p:nvSpPr>
          <p:cNvPr id="3" name="Date Placeholder 2"/>
          <p:cNvSpPr>
            <a:spLocks noGrp="1"/>
          </p:cNvSpPr>
          <p:nvPr>
            <p:ph type="dt" idx="1"/>
          </p:nvPr>
        </p:nvSpPr>
        <p:spPr>
          <a:xfrm>
            <a:off x="3902597" y="0"/>
            <a:ext cx="2985558" cy="502835"/>
          </a:xfrm>
          <a:prstGeom prst="rect">
            <a:avLst/>
          </a:prstGeom>
        </p:spPr>
        <p:txBody>
          <a:bodyPr vert="horz" lIns="96634" tIns="48317" rIns="96634" bIns="48317" rtlCol="0"/>
          <a:lstStyle>
            <a:lvl1pPr algn="r">
              <a:defRPr sz="1300"/>
            </a:lvl1pPr>
          </a:lstStyle>
          <a:p>
            <a:fld id="{E647C061-675E-4E66-8207-442538F939A2}" type="datetimeFigureOut">
              <a:rPr lang="en-GB" smtClean="0"/>
              <a:t>05/06/2018</a:t>
            </a:fld>
            <a:endParaRPr lang="en-GB"/>
          </a:p>
        </p:txBody>
      </p:sp>
      <p:sp>
        <p:nvSpPr>
          <p:cNvPr id="4" name="Slide Image Placeholder 3"/>
          <p:cNvSpPr>
            <a:spLocks noGrp="1" noRot="1" noChangeAspect="1"/>
          </p:cNvSpPr>
          <p:nvPr>
            <p:ph type="sldImg" idx="2"/>
          </p:nvPr>
        </p:nvSpPr>
        <p:spPr>
          <a:xfrm>
            <a:off x="1190625" y="1252538"/>
            <a:ext cx="4508500" cy="3382962"/>
          </a:xfrm>
          <a:prstGeom prst="rect">
            <a:avLst/>
          </a:prstGeom>
          <a:noFill/>
          <a:ln w="12700">
            <a:solidFill>
              <a:prstClr val="black"/>
            </a:solidFill>
          </a:ln>
        </p:spPr>
        <p:txBody>
          <a:bodyPr vert="horz" lIns="96634" tIns="48317" rIns="96634" bIns="48317" rtlCol="0" anchor="ctr"/>
          <a:lstStyle/>
          <a:p>
            <a:endParaRPr lang="en-GB"/>
          </a:p>
        </p:txBody>
      </p:sp>
      <p:sp>
        <p:nvSpPr>
          <p:cNvPr id="5" name="Notes Placeholder 4"/>
          <p:cNvSpPr>
            <a:spLocks noGrp="1"/>
          </p:cNvSpPr>
          <p:nvPr>
            <p:ph type="body" sz="quarter" idx="3"/>
          </p:nvPr>
        </p:nvSpPr>
        <p:spPr>
          <a:xfrm>
            <a:off x="688975" y="4823034"/>
            <a:ext cx="5511800" cy="3946118"/>
          </a:xfrm>
          <a:prstGeom prst="rect">
            <a:avLst/>
          </a:prstGeom>
        </p:spPr>
        <p:txBody>
          <a:bodyPr vert="horz" lIns="96634" tIns="48317" rIns="96634" bIns="48317"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519055"/>
            <a:ext cx="2985558" cy="502834"/>
          </a:xfrm>
          <a:prstGeom prst="rect">
            <a:avLst/>
          </a:prstGeom>
        </p:spPr>
        <p:txBody>
          <a:bodyPr vert="horz" lIns="96634" tIns="48317" rIns="96634" bIns="48317" rtlCol="0" anchor="b"/>
          <a:lstStyle>
            <a:lvl1pPr algn="l">
              <a:defRPr sz="1300"/>
            </a:lvl1pPr>
          </a:lstStyle>
          <a:p>
            <a:endParaRPr lang="en-GB"/>
          </a:p>
        </p:txBody>
      </p:sp>
      <p:sp>
        <p:nvSpPr>
          <p:cNvPr id="7" name="Slide Number Placeholder 6"/>
          <p:cNvSpPr>
            <a:spLocks noGrp="1"/>
          </p:cNvSpPr>
          <p:nvPr>
            <p:ph type="sldNum" sz="quarter" idx="5"/>
          </p:nvPr>
        </p:nvSpPr>
        <p:spPr>
          <a:xfrm>
            <a:off x="3902597" y="9519055"/>
            <a:ext cx="2985558" cy="502834"/>
          </a:xfrm>
          <a:prstGeom prst="rect">
            <a:avLst/>
          </a:prstGeom>
        </p:spPr>
        <p:txBody>
          <a:bodyPr vert="horz" lIns="96634" tIns="48317" rIns="96634" bIns="48317" rtlCol="0" anchor="b"/>
          <a:lstStyle>
            <a:lvl1pPr algn="r">
              <a:defRPr sz="1300"/>
            </a:lvl1pPr>
          </a:lstStyle>
          <a:p>
            <a:fld id="{546257D1-8E35-4677-9E04-92A96AA3283E}" type="slidenum">
              <a:rPr lang="en-GB" smtClean="0"/>
              <a:t>‹#›</a:t>
            </a:fld>
            <a:endParaRPr lang="en-GB"/>
          </a:p>
        </p:txBody>
      </p:sp>
    </p:spTree>
    <p:extLst>
      <p:ext uri="{BB962C8B-B14F-4D97-AF65-F5344CB8AC3E}">
        <p14:creationId xmlns:p14="http://schemas.microsoft.com/office/powerpoint/2010/main" val="38481189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8" Type="http://schemas.openxmlformats.org/officeDocument/2006/relationships/hyperlink" Target="http://www.hscni.net/" TargetMode="External"/><Relationship Id="rId13" Type="http://schemas.openxmlformats.org/officeDocument/2006/relationships/hyperlink" Target="http://www.kalayaan.org.uk/" TargetMode="External"/><Relationship Id="rId18" Type="http://schemas.openxmlformats.org/officeDocument/2006/relationships/hyperlink" Target="http://www.bawso.org.uk/" TargetMode="External"/><Relationship Id="rId3" Type="http://schemas.openxmlformats.org/officeDocument/2006/relationships/hyperlink" Target="http://www.online.police.uk/forces.htm" TargetMode="External"/><Relationship Id="rId7" Type="http://schemas.openxmlformats.org/officeDocument/2006/relationships/hyperlink" Target="https://www.gov.uk/find-your-local-council" TargetMode="External"/><Relationship Id="rId12" Type="http://schemas.openxmlformats.org/officeDocument/2006/relationships/hyperlink" Target="http://www.medaille.co.uk/" TargetMode="External"/><Relationship Id="rId17" Type="http://schemas.openxmlformats.org/officeDocument/2006/relationships/hyperlink" Target="http://www.nspcc.org.uk/Inform/research/ctail/ctail_wda84866.html" TargetMode="External"/><Relationship Id="rId2" Type="http://schemas.openxmlformats.org/officeDocument/2006/relationships/slide" Target="../slides/slide11.xml"/><Relationship Id="rId16" Type="http://schemas.openxmlformats.org/officeDocument/2006/relationships/hyperlink" Target="http://www.saferglasgow.com/what-we-do/support-services-for-victims/support-to-victims-of-human-trafficking.aspx" TargetMode="External"/><Relationship Id="rId20" Type="http://schemas.openxmlformats.org/officeDocument/2006/relationships/hyperlink" Target="http://www.refugeecouncil.org.uk/" TargetMode="External"/><Relationship Id="rId1" Type="http://schemas.openxmlformats.org/officeDocument/2006/relationships/notesMaster" Target="../notesMasters/notesMaster1.xml"/><Relationship Id="rId6" Type="http://schemas.openxmlformats.org/officeDocument/2006/relationships/hyperlink" Target="http://gla.defra.gov.uk/" TargetMode="External"/><Relationship Id="rId11" Type="http://schemas.openxmlformats.org/officeDocument/2006/relationships/hyperlink" Target="http://www.migranthelp.org/" TargetMode="External"/><Relationship Id="rId5" Type="http://schemas.openxmlformats.org/officeDocument/2006/relationships/hyperlink" Target="http://www.ukba.homeoffice.gov.uk/visas-immigration/" TargetMode="External"/><Relationship Id="rId15" Type="http://schemas.openxmlformats.org/officeDocument/2006/relationships/hyperlink" Target="http://www.unseenuk.org/" TargetMode="External"/><Relationship Id="rId10" Type="http://schemas.openxmlformats.org/officeDocument/2006/relationships/hyperlink" Target="http://www.eavesforwomen.org.uk/about-eaves/our-projects/the-poppy-project" TargetMode="External"/><Relationship Id="rId19" Type="http://schemas.openxmlformats.org/officeDocument/2006/relationships/hyperlink" Target="http://www.newpathways.org.uk/" TargetMode="External"/><Relationship Id="rId4" Type="http://schemas.openxmlformats.org/officeDocument/2006/relationships/hyperlink" Target="http://www.ukba.homeoffice.gov.uk/" TargetMode="External"/><Relationship Id="rId9" Type="http://schemas.openxmlformats.org/officeDocument/2006/relationships/hyperlink" Target="http://www.salvationarmy.org.uk/uki/trafficking" TargetMode="External"/><Relationship Id="rId14" Type="http://schemas.openxmlformats.org/officeDocument/2006/relationships/hyperlink" Target="http://www.barnardos.org.uk/" TargetMode="Externa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www.youtube.com/watch?v=4QOR2w4H58s"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www.gov.uk/government/publications/duty-to-notify-the-home-office-of-potential-victims-of-modern-slavery"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GB" altLang="en-US" sz="1100" dirty="0"/>
              <a:t>Rachel to lead</a:t>
            </a:r>
          </a:p>
          <a:p>
            <a:pPr eaLnBrk="1" hangingPunct="1">
              <a:spcBef>
                <a:spcPct val="0"/>
              </a:spcBef>
            </a:pPr>
            <a:r>
              <a:rPr lang="en-GB" altLang="en-US" sz="1100" dirty="0"/>
              <a:t>Introduce yourself</a:t>
            </a:r>
          </a:p>
          <a:p>
            <a:pPr eaLnBrk="1" hangingPunct="1">
              <a:spcBef>
                <a:spcPct val="0"/>
              </a:spcBef>
            </a:pPr>
            <a:r>
              <a:rPr lang="en-GB" altLang="en-US" sz="1100" dirty="0"/>
              <a:t>(ensure this slide is updated with the trainer’s name and email address)</a:t>
            </a:r>
          </a:p>
          <a:p>
            <a:pPr eaLnBrk="1" hangingPunct="1">
              <a:spcBef>
                <a:spcPct val="0"/>
              </a:spcBef>
            </a:pPr>
            <a:endParaRPr lang="en-GB" altLang="en-US" sz="1100" dirty="0"/>
          </a:p>
          <a:p>
            <a:pPr eaLnBrk="1" hangingPunct="1">
              <a:spcBef>
                <a:spcPct val="0"/>
              </a:spcBef>
            </a:pPr>
            <a:r>
              <a:rPr lang="en-GB" altLang="en-US" sz="1100" dirty="0"/>
              <a:t>Explain the format for the session:</a:t>
            </a:r>
          </a:p>
          <a:p>
            <a:pPr marL="177275" indent="-177275">
              <a:spcBef>
                <a:spcPct val="0"/>
              </a:spcBef>
              <a:buFontTx/>
              <a:buChar char="-"/>
            </a:pPr>
            <a:r>
              <a:rPr lang="en-GB" altLang="en-US" sz="1100" dirty="0"/>
              <a:t>First half looking at the issue of trafficking and slavery</a:t>
            </a:r>
          </a:p>
          <a:p>
            <a:pPr marL="177275" indent="-177275">
              <a:spcBef>
                <a:spcPct val="0"/>
              </a:spcBef>
              <a:buFontTx/>
              <a:buChar char="-"/>
            </a:pPr>
            <a:r>
              <a:rPr lang="en-GB" altLang="en-US" sz="1100" dirty="0"/>
              <a:t>Second half looking at the technical details including the Modern Slavery Act and the governments system to identify and provide support for potential victims.</a:t>
            </a:r>
          </a:p>
          <a:p>
            <a:pPr marL="177275" indent="-177275">
              <a:spcBef>
                <a:spcPct val="0"/>
              </a:spcBef>
              <a:buFontTx/>
              <a:buChar char="-"/>
            </a:pPr>
            <a:endParaRPr lang="en-GB" altLang="en-US" sz="1100" dirty="0"/>
          </a:p>
          <a:p>
            <a:pPr>
              <a:spcBef>
                <a:spcPct val="0"/>
              </a:spcBef>
            </a:pPr>
            <a:r>
              <a:rPr lang="en-GB" altLang="en-US" sz="1100" dirty="0"/>
              <a:t>Explain that we have/will arrange for slides to be sent via email, so you will get a copy of everything you see on screen, but if you want to take additional notes, please do. This is our standard practice in order to save paper</a:t>
            </a:r>
          </a:p>
          <a:p>
            <a:pPr eaLnBrk="1" hangingPunct="1">
              <a:spcBef>
                <a:spcPct val="0"/>
              </a:spcBef>
            </a:pPr>
            <a:endParaRPr lang="en-GB" altLang="en-US" sz="1100" dirty="0"/>
          </a:p>
          <a:p>
            <a:pPr defTabSz="945465">
              <a:spcBef>
                <a:spcPct val="0"/>
              </a:spcBef>
              <a:defRPr/>
            </a:pPr>
            <a:r>
              <a:rPr lang="en-GB" sz="1100" i="1" dirty="0">
                <a:solidFill>
                  <a:schemeClr val="bg1">
                    <a:lumMod val="65000"/>
                  </a:schemeClr>
                </a:solidFill>
              </a:rPr>
              <a:t>National Occupational Standards: SFJBMS01, SFJBMS02, SFJBMS03, SFJBMS04</a:t>
            </a:r>
          </a:p>
          <a:p>
            <a:pPr eaLnBrk="1" hangingPunct="1">
              <a:spcBef>
                <a:spcPct val="0"/>
              </a:spcBef>
            </a:pPr>
            <a:endParaRPr lang="en-GB" altLang="en-US" sz="1100" i="1" dirty="0"/>
          </a:p>
        </p:txBody>
      </p:sp>
      <p:sp>
        <p:nvSpPr>
          <p:cNvPr id="133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MS PGothic" pitchFamily="34" charset="-128"/>
              </a:defRPr>
            </a:lvl1pPr>
            <a:lvl2pPr marL="768190" indent="-295458">
              <a:defRPr>
                <a:solidFill>
                  <a:schemeClr val="tx1"/>
                </a:solidFill>
                <a:latin typeface="Calibri" panose="020F0502020204030204" pitchFamily="34" charset="0"/>
                <a:ea typeface="MS PGothic" pitchFamily="34" charset="-128"/>
              </a:defRPr>
            </a:lvl2pPr>
            <a:lvl3pPr marL="1181831" indent="-236366">
              <a:defRPr>
                <a:solidFill>
                  <a:schemeClr val="tx1"/>
                </a:solidFill>
                <a:latin typeface="Calibri" panose="020F0502020204030204" pitchFamily="34" charset="0"/>
                <a:ea typeface="MS PGothic" pitchFamily="34" charset="-128"/>
              </a:defRPr>
            </a:lvl3pPr>
            <a:lvl4pPr marL="1654564" indent="-236366">
              <a:defRPr>
                <a:solidFill>
                  <a:schemeClr val="tx1"/>
                </a:solidFill>
                <a:latin typeface="Calibri" panose="020F0502020204030204" pitchFamily="34" charset="0"/>
                <a:ea typeface="MS PGothic" pitchFamily="34" charset="-128"/>
              </a:defRPr>
            </a:lvl4pPr>
            <a:lvl5pPr marL="2127296" indent="-236366">
              <a:defRPr>
                <a:solidFill>
                  <a:schemeClr val="tx1"/>
                </a:solidFill>
                <a:latin typeface="Calibri" panose="020F0502020204030204" pitchFamily="34" charset="0"/>
                <a:ea typeface="MS PGothic" pitchFamily="34" charset="-128"/>
              </a:defRPr>
            </a:lvl5pPr>
            <a:lvl6pPr marL="2600029" indent="-236366" eaLnBrk="0" fontAlgn="base" hangingPunct="0">
              <a:spcBef>
                <a:spcPct val="0"/>
              </a:spcBef>
              <a:spcAft>
                <a:spcPct val="0"/>
              </a:spcAft>
              <a:defRPr>
                <a:solidFill>
                  <a:schemeClr val="tx1"/>
                </a:solidFill>
                <a:latin typeface="Calibri" panose="020F0502020204030204" pitchFamily="34" charset="0"/>
                <a:ea typeface="MS PGothic" pitchFamily="34" charset="-128"/>
              </a:defRPr>
            </a:lvl6pPr>
            <a:lvl7pPr marL="3072761" indent="-236366" eaLnBrk="0" fontAlgn="base" hangingPunct="0">
              <a:spcBef>
                <a:spcPct val="0"/>
              </a:spcBef>
              <a:spcAft>
                <a:spcPct val="0"/>
              </a:spcAft>
              <a:defRPr>
                <a:solidFill>
                  <a:schemeClr val="tx1"/>
                </a:solidFill>
                <a:latin typeface="Calibri" panose="020F0502020204030204" pitchFamily="34" charset="0"/>
                <a:ea typeface="MS PGothic" pitchFamily="34" charset="-128"/>
              </a:defRPr>
            </a:lvl7pPr>
            <a:lvl8pPr marL="3545494" indent="-236366" eaLnBrk="0" fontAlgn="base" hangingPunct="0">
              <a:spcBef>
                <a:spcPct val="0"/>
              </a:spcBef>
              <a:spcAft>
                <a:spcPct val="0"/>
              </a:spcAft>
              <a:defRPr>
                <a:solidFill>
                  <a:schemeClr val="tx1"/>
                </a:solidFill>
                <a:latin typeface="Calibri" panose="020F0502020204030204" pitchFamily="34" charset="0"/>
                <a:ea typeface="MS PGothic" pitchFamily="34" charset="-128"/>
              </a:defRPr>
            </a:lvl8pPr>
            <a:lvl9pPr marL="4018226" indent="-236366" eaLnBrk="0" fontAlgn="base" hangingPunct="0">
              <a:spcBef>
                <a:spcPct val="0"/>
              </a:spcBef>
              <a:spcAft>
                <a:spcPct val="0"/>
              </a:spcAft>
              <a:defRPr>
                <a:solidFill>
                  <a:schemeClr val="tx1"/>
                </a:solidFill>
                <a:latin typeface="Calibri" panose="020F0502020204030204" pitchFamily="34" charset="0"/>
                <a:ea typeface="MS PGothic" pitchFamily="34" charset="-128"/>
              </a:defRPr>
            </a:lvl9pPr>
          </a:lstStyle>
          <a:p>
            <a:fld id="{E65182D8-7861-4E8B-8825-804AEB935700}" type="slidenum">
              <a:rPr lang="en-GB" altLang="en-US">
                <a:solidFill>
                  <a:prstClr val="black"/>
                </a:solidFill>
              </a:rPr>
              <a:pPr/>
              <a:t>1</a:t>
            </a:fld>
            <a:endParaRPr lang="en-GB" altLang="en-US">
              <a:solidFill>
                <a:prstClr val="black"/>
              </a:solidFill>
            </a:endParaRPr>
          </a:p>
        </p:txBody>
      </p:sp>
    </p:spTree>
    <p:extLst>
      <p:ext uri="{BB962C8B-B14F-4D97-AF65-F5344CB8AC3E}">
        <p14:creationId xmlns:p14="http://schemas.microsoft.com/office/powerpoint/2010/main" val="32827760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6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GB" altLang="en-US" sz="1100" b="1" dirty="0">
                <a:latin typeface="Arial" panose="020B0604020202020204" pitchFamily="34" charset="0"/>
                <a:cs typeface="Arial" panose="020B0604020202020204" pitchFamily="34" charset="0"/>
              </a:rPr>
              <a:t>EXPLAIN:</a:t>
            </a:r>
          </a:p>
          <a:p>
            <a:pPr defTabSz="966338">
              <a:spcBef>
                <a:spcPct val="0"/>
              </a:spcBef>
              <a:defRPr/>
            </a:pPr>
            <a:r>
              <a:rPr lang="en-GB" altLang="en-US" sz="1100" b="1" dirty="0"/>
              <a:t>The contract held by the Salvation Army is up for renewal in 2020, Unseen are working closely with the Home Office to give them the knowledge and experience we have working with Victims </a:t>
            </a:r>
            <a:r>
              <a:rPr lang="en-GB" altLang="en-US" sz="1100" b="1" dirty="0" err="1"/>
              <a:t>unde</a:t>
            </a:r>
            <a:r>
              <a:rPr lang="en-GB" altLang="en-US" sz="1100" b="1" dirty="0"/>
              <a:t> the current System.</a:t>
            </a:r>
          </a:p>
          <a:p>
            <a:pPr eaLnBrk="1" hangingPunct="1">
              <a:spcBef>
                <a:spcPct val="0"/>
              </a:spcBef>
            </a:pPr>
            <a:endParaRPr lang="en-GB" altLang="en-US" sz="1100" b="1" dirty="0">
              <a:latin typeface="Arial" panose="020B0604020202020204" pitchFamily="34" charset="0"/>
              <a:cs typeface="Arial" panose="020B0604020202020204" pitchFamily="34" charset="0"/>
            </a:endParaRPr>
          </a:p>
          <a:p>
            <a:pPr marL="177275" indent="-177275">
              <a:buFontTx/>
              <a:buChar char="-"/>
            </a:pPr>
            <a:r>
              <a:rPr lang="en-GB" altLang="en-US" sz="1100" dirty="0">
                <a:latin typeface="Arial" panose="020B0604020202020204" pitchFamily="34" charset="0"/>
                <a:cs typeface="Arial" panose="020B0604020202020204" pitchFamily="34" charset="0"/>
              </a:rPr>
              <a:t>The Salvation Army hold the government contract funded by the Home Office to provide support to </a:t>
            </a:r>
            <a:r>
              <a:rPr lang="en-GB" altLang="en-US" sz="1100" dirty="0" err="1">
                <a:latin typeface="Arial" panose="020B0604020202020204" pitchFamily="34" charset="0"/>
                <a:cs typeface="Arial" panose="020B0604020202020204" pitchFamily="34" charset="0"/>
              </a:rPr>
              <a:t>PVoT</a:t>
            </a:r>
            <a:r>
              <a:rPr lang="en-GB" altLang="en-US" sz="1100" dirty="0">
                <a:latin typeface="Arial" panose="020B0604020202020204" pitchFamily="34" charset="0"/>
                <a:cs typeface="Arial" panose="020B0604020202020204" pitchFamily="34" charset="0"/>
              </a:rPr>
              <a:t> whilst in the NRM – 11 subcontractors across the UK providing services. Outside of the NRM, very few services available.</a:t>
            </a:r>
          </a:p>
          <a:p>
            <a:pPr>
              <a:spcBef>
                <a:spcPct val="0"/>
              </a:spcBef>
            </a:pPr>
            <a:endParaRPr lang="en-GB" altLang="en-US" sz="1100" dirty="0">
              <a:latin typeface="Arial" panose="020B0604020202020204" pitchFamily="34" charset="0"/>
              <a:cs typeface="Arial" panose="020B0604020202020204" pitchFamily="34" charset="0"/>
            </a:endParaRPr>
          </a:p>
          <a:p>
            <a:pPr marL="177275" indent="-177275">
              <a:spcBef>
                <a:spcPct val="0"/>
              </a:spcBef>
              <a:buFontTx/>
              <a:buChar char="-"/>
            </a:pPr>
            <a:r>
              <a:rPr lang="en-GB" altLang="en-US" sz="1100" dirty="0">
                <a:latin typeface="Arial" panose="020B0604020202020204" pitchFamily="34" charset="0"/>
                <a:cs typeface="Arial" panose="020B0604020202020204" pitchFamily="34" charset="0"/>
              </a:rPr>
              <a:t>You can tell </a:t>
            </a:r>
            <a:r>
              <a:rPr lang="en-GB" altLang="en-US" sz="1100" dirty="0" err="1">
                <a:latin typeface="Arial" panose="020B0604020202020204" pitchFamily="34" charset="0"/>
                <a:cs typeface="Arial" panose="020B0604020202020204" pitchFamily="34" charset="0"/>
              </a:rPr>
              <a:t>PVoT</a:t>
            </a:r>
            <a:r>
              <a:rPr lang="en-GB" altLang="en-US" sz="1100" dirty="0">
                <a:latin typeface="Arial" panose="020B0604020202020204" pitchFamily="34" charset="0"/>
                <a:cs typeface="Arial" panose="020B0604020202020204" pitchFamily="34" charset="0"/>
              </a:rPr>
              <a:t> this </a:t>
            </a:r>
            <a:r>
              <a:rPr lang="en-GB" altLang="en-US" sz="1100" u="sng" dirty="0">
                <a:latin typeface="Arial" panose="020B0604020202020204" pitchFamily="34" charset="0"/>
                <a:cs typeface="Arial" panose="020B0604020202020204" pitchFamily="34" charset="0"/>
              </a:rPr>
              <a:t>but</a:t>
            </a:r>
            <a:r>
              <a:rPr lang="en-GB" altLang="en-US" sz="1100" dirty="0">
                <a:latin typeface="Arial" panose="020B0604020202020204" pitchFamily="34" charset="0"/>
                <a:cs typeface="Arial" panose="020B0604020202020204" pitchFamily="34" charset="0"/>
              </a:rPr>
              <a:t> they will only be able to access if they enter the NRM and get a reasonable grounds decision.</a:t>
            </a:r>
          </a:p>
          <a:p>
            <a:pPr marL="177275" indent="-177275">
              <a:spcBef>
                <a:spcPct val="0"/>
              </a:spcBef>
              <a:buFontTx/>
              <a:buChar char="-"/>
            </a:pPr>
            <a:endParaRPr lang="en-GB" altLang="en-US" sz="1100" dirty="0">
              <a:latin typeface="Arial" panose="020B0604020202020204" pitchFamily="34" charset="0"/>
              <a:cs typeface="Arial" panose="020B0604020202020204" pitchFamily="34" charset="0"/>
            </a:endParaRPr>
          </a:p>
          <a:p>
            <a:pPr marL="177275" indent="-177275">
              <a:spcBef>
                <a:spcPct val="0"/>
              </a:spcBef>
              <a:buFontTx/>
              <a:buChar char="-"/>
            </a:pPr>
            <a:endParaRPr lang="en-GB" altLang="en-US" sz="1100" dirty="0">
              <a:latin typeface="Arial" panose="020B0604020202020204" pitchFamily="34" charset="0"/>
              <a:cs typeface="Arial" panose="020B0604020202020204" pitchFamily="34" charset="0"/>
            </a:endParaRPr>
          </a:p>
        </p:txBody>
      </p:sp>
      <p:sp>
        <p:nvSpPr>
          <p:cNvPr id="716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MS PGothic" pitchFamily="34" charset="-128"/>
              </a:defRPr>
            </a:lvl1pPr>
            <a:lvl2pPr marL="768190" indent="-295458">
              <a:defRPr>
                <a:solidFill>
                  <a:schemeClr val="tx1"/>
                </a:solidFill>
                <a:latin typeface="Calibri" panose="020F0502020204030204" pitchFamily="34" charset="0"/>
                <a:ea typeface="MS PGothic" pitchFamily="34" charset="-128"/>
              </a:defRPr>
            </a:lvl2pPr>
            <a:lvl3pPr marL="1181831" indent="-236366">
              <a:defRPr>
                <a:solidFill>
                  <a:schemeClr val="tx1"/>
                </a:solidFill>
                <a:latin typeface="Calibri" panose="020F0502020204030204" pitchFamily="34" charset="0"/>
                <a:ea typeface="MS PGothic" pitchFamily="34" charset="-128"/>
              </a:defRPr>
            </a:lvl3pPr>
            <a:lvl4pPr marL="1654564" indent="-236366">
              <a:defRPr>
                <a:solidFill>
                  <a:schemeClr val="tx1"/>
                </a:solidFill>
                <a:latin typeface="Calibri" panose="020F0502020204030204" pitchFamily="34" charset="0"/>
                <a:ea typeface="MS PGothic" pitchFamily="34" charset="-128"/>
              </a:defRPr>
            </a:lvl4pPr>
            <a:lvl5pPr marL="2127296" indent="-236366">
              <a:defRPr>
                <a:solidFill>
                  <a:schemeClr val="tx1"/>
                </a:solidFill>
                <a:latin typeface="Calibri" panose="020F0502020204030204" pitchFamily="34" charset="0"/>
                <a:ea typeface="MS PGothic" pitchFamily="34" charset="-128"/>
              </a:defRPr>
            </a:lvl5pPr>
            <a:lvl6pPr marL="2600029" indent="-236366" eaLnBrk="0" fontAlgn="base" hangingPunct="0">
              <a:spcBef>
                <a:spcPct val="0"/>
              </a:spcBef>
              <a:spcAft>
                <a:spcPct val="0"/>
              </a:spcAft>
              <a:defRPr>
                <a:solidFill>
                  <a:schemeClr val="tx1"/>
                </a:solidFill>
                <a:latin typeface="Calibri" panose="020F0502020204030204" pitchFamily="34" charset="0"/>
                <a:ea typeface="MS PGothic" pitchFamily="34" charset="-128"/>
              </a:defRPr>
            </a:lvl6pPr>
            <a:lvl7pPr marL="3072761" indent="-236366" eaLnBrk="0" fontAlgn="base" hangingPunct="0">
              <a:spcBef>
                <a:spcPct val="0"/>
              </a:spcBef>
              <a:spcAft>
                <a:spcPct val="0"/>
              </a:spcAft>
              <a:defRPr>
                <a:solidFill>
                  <a:schemeClr val="tx1"/>
                </a:solidFill>
                <a:latin typeface="Calibri" panose="020F0502020204030204" pitchFamily="34" charset="0"/>
                <a:ea typeface="MS PGothic" pitchFamily="34" charset="-128"/>
              </a:defRPr>
            </a:lvl7pPr>
            <a:lvl8pPr marL="3545494" indent="-236366" eaLnBrk="0" fontAlgn="base" hangingPunct="0">
              <a:spcBef>
                <a:spcPct val="0"/>
              </a:spcBef>
              <a:spcAft>
                <a:spcPct val="0"/>
              </a:spcAft>
              <a:defRPr>
                <a:solidFill>
                  <a:schemeClr val="tx1"/>
                </a:solidFill>
                <a:latin typeface="Calibri" panose="020F0502020204030204" pitchFamily="34" charset="0"/>
                <a:ea typeface="MS PGothic" pitchFamily="34" charset="-128"/>
              </a:defRPr>
            </a:lvl8pPr>
            <a:lvl9pPr marL="4018226" indent="-236366" eaLnBrk="0" fontAlgn="base" hangingPunct="0">
              <a:spcBef>
                <a:spcPct val="0"/>
              </a:spcBef>
              <a:spcAft>
                <a:spcPct val="0"/>
              </a:spcAft>
              <a:defRPr>
                <a:solidFill>
                  <a:schemeClr val="tx1"/>
                </a:solidFill>
                <a:latin typeface="Calibri" panose="020F0502020204030204" pitchFamily="34" charset="0"/>
                <a:ea typeface="MS PGothic" pitchFamily="34" charset="-128"/>
              </a:defRPr>
            </a:lvl9pPr>
          </a:lstStyle>
          <a:p>
            <a:fld id="{73C0923F-FE00-481C-B285-57BA6E626D51}" type="slidenum">
              <a:rPr lang="en-GB" altLang="en-US">
                <a:solidFill>
                  <a:srgbClr val="000000"/>
                </a:solidFill>
              </a:rPr>
              <a:pPr/>
              <a:t>10</a:t>
            </a:fld>
            <a:endParaRPr lang="en-GB" altLang="en-US">
              <a:solidFill>
                <a:srgbClr val="000000"/>
              </a:solidFill>
            </a:endParaRPr>
          </a:p>
        </p:txBody>
      </p:sp>
    </p:spTree>
    <p:extLst>
      <p:ext uri="{BB962C8B-B14F-4D97-AF65-F5344CB8AC3E}">
        <p14:creationId xmlns:p14="http://schemas.microsoft.com/office/powerpoint/2010/main" val="42185911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sz="1100" b="1" dirty="0"/>
              <a:t>PROCESS:</a:t>
            </a:r>
          </a:p>
          <a:p>
            <a:pPr marL="177275" indent="-177275">
              <a:buFontTx/>
              <a:buChar char="-"/>
            </a:pPr>
            <a:r>
              <a:rPr lang="en-GB" altLang="en-US" sz="1100" dirty="0"/>
              <a:t>To be referred to the NRM, potential victims of trafficking must first be referred to one of the UK’s two competent authorities (CAs: UKVI or UKHTC). This initial referral will be handled by an authorised agency (a First Responder) such as a Police force, the UK Border Force, Home Office Immigration and Visas, Social Services or certain NGOs</a:t>
            </a:r>
          </a:p>
          <a:p>
            <a:pPr marL="650007" lvl="1" indent="-177275">
              <a:buFontTx/>
              <a:buChar char="-"/>
            </a:pPr>
            <a:r>
              <a:rPr lang="en-GB" altLang="en-US" sz="1100" dirty="0"/>
              <a:t>UKVI if outside the UK, EU or EEA</a:t>
            </a:r>
          </a:p>
          <a:p>
            <a:pPr marL="650007" lvl="1" indent="-177275">
              <a:buFontTx/>
              <a:buChar char="-"/>
            </a:pPr>
            <a:r>
              <a:rPr lang="en-GB" altLang="en-US" sz="1100" dirty="0"/>
              <a:t>UKHTC if inside the UK, EU or EEA</a:t>
            </a:r>
          </a:p>
          <a:p>
            <a:pPr marL="650007" lvl="1" indent="-177275">
              <a:buFontTx/>
              <a:buChar char="-"/>
            </a:pPr>
            <a:endParaRPr lang="en-GB" altLang="en-US" sz="1100" dirty="0">
              <a:cs typeface="Arial" panose="020B0604020202020204" pitchFamily="34" charset="0"/>
            </a:endParaRPr>
          </a:p>
          <a:p>
            <a:pPr marL="177275" indent="-177275">
              <a:spcBef>
                <a:spcPct val="0"/>
              </a:spcBef>
              <a:buFontTx/>
              <a:buChar char="-"/>
            </a:pPr>
            <a:r>
              <a:rPr lang="en-GB" altLang="en-US" sz="1100" dirty="0">
                <a:cs typeface="Arial" panose="020B0604020202020204" pitchFamily="34" charset="0"/>
              </a:rPr>
              <a:t>The CAs will initially make a Reasonable Grounds decision (RG) which will allow the </a:t>
            </a:r>
            <a:r>
              <a:rPr lang="en-GB" altLang="en-US" sz="1100" dirty="0" err="1">
                <a:cs typeface="Arial" panose="020B0604020202020204" pitchFamily="34" charset="0"/>
              </a:rPr>
              <a:t>PVoT</a:t>
            </a:r>
            <a:r>
              <a:rPr lang="en-GB" altLang="en-US" sz="1100" dirty="0">
                <a:cs typeface="Arial" panose="020B0604020202020204" pitchFamily="34" charset="0"/>
              </a:rPr>
              <a:t> to access help and support (The Salvation Army Provision) for a minimum of 90 days. This can take up to 5 days. (If a </a:t>
            </a:r>
            <a:r>
              <a:rPr lang="en-GB" altLang="en-US" sz="1100" dirty="0" err="1">
                <a:cs typeface="Arial" panose="020B0604020202020204" pitchFamily="34" charset="0"/>
              </a:rPr>
              <a:t>PVoT</a:t>
            </a:r>
            <a:r>
              <a:rPr lang="en-GB" altLang="en-US" sz="1100" dirty="0">
                <a:cs typeface="Arial" panose="020B0604020202020204" pitchFamily="34" charset="0"/>
              </a:rPr>
              <a:t> is in a dangerous and vulnerable situation the CAs and TSA may well move quicker than 5 days!)</a:t>
            </a:r>
          </a:p>
          <a:p>
            <a:pPr marL="177275" indent="-177275">
              <a:spcBef>
                <a:spcPct val="0"/>
              </a:spcBef>
              <a:buFontTx/>
              <a:buChar char="-"/>
            </a:pPr>
            <a:endParaRPr lang="en-GB" altLang="en-US" sz="1100" dirty="0">
              <a:cs typeface="Arial" panose="020B0604020202020204" pitchFamily="34" charset="0"/>
            </a:endParaRPr>
          </a:p>
          <a:p>
            <a:pPr marL="177275" indent="-177275">
              <a:spcBef>
                <a:spcPct val="0"/>
              </a:spcBef>
              <a:buFontTx/>
              <a:buChar char="-"/>
            </a:pPr>
            <a:r>
              <a:rPr lang="en-GB" altLang="en-US" sz="1100" dirty="0">
                <a:cs typeface="Arial" panose="020B0604020202020204" pitchFamily="34" charset="0"/>
              </a:rPr>
              <a:t>The CAs will then follow this up with a Conclusive Grounds decision (CG). If negative, support must end within 48 hours.</a:t>
            </a:r>
          </a:p>
          <a:p>
            <a:pPr marL="177275" indent="-177275">
              <a:spcBef>
                <a:spcPct val="0"/>
              </a:spcBef>
              <a:buFontTx/>
              <a:buChar char="-"/>
            </a:pPr>
            <a:endParaRPr lang="en-GB" altLang="en-US" sz="1100" dirty="0">
              <a:cs typeface="Arial" panose="020B0604020202020204" pitchFamily="34" charset="0"/>
            </a:endParaRPr>
          </a:p>
          <a:p>
            <a:pPr>
              <a:spcBef>
                <a:spcPct val="0"/>
              </a:spcBef>
            </a:pPr>
            <a:r>
              <a:rPr lang="en-GB" altLang="en-US" sz="1100" b="1" dirty="0">
                <a:cs typeface="Arial" panose="020B0604020202020204" pitchFamily="34" charset="0"/>
              </a:rPr>
              <a:t>EXPLAIN:</a:t>
            </a:r>
          </a:p>
          <a:p>
            <a:pPr marL="650007" lvl="1" indent="-177275" defTabSz="945465">
              <a:spcBef>
                <a:spcPct val="0"/>
              </a:spcBef>
              <a:buFontTx/>
              <a:buChar char="-"/>
              <a:defRPr/>
            </a:pPr>
            <a:r>
              <a:rPr lang="en-GB" altLang="en-US" sz="1100" dirty="0">
                <a:cs typeface="Arial" panose="020B0604020202020204" pitchFamily="34" charset="0"/>
              </a:rPr>
              <a:t>This can be a slow process, can take a number of hours (language barriers, fear, lack of trust)</a:t>
            </a:r>
          </a:p>
          <a:p>
            <a:pPr marL="650007" lvl="1" indent="-177275" defTabSz="945465">
              <a:spcBef>
                <a:spcPct val="0"/>
              </a:spcBef>
              <a:buFontTx/>
              <a:buChar char="-"/>
              <a:defRPr/>
            </a:pPr>
            <a:r>
              <a:rPr lang="en-GB" altLang="en-US" sz="1100" dirty="0">
                <a:cs typeface="Arial" panose="020B0604020202020204" pitchFamily="34" charset="0"/>
              </a:rPr>
              <a:t>This is only a temporary solution, very short term (minimum 90 days)</a:t>
            </a:r>
          </a:p>
          <a:p>
            <a:pPr marL="650007" lvl="1" indent="-177275" defTabSz="945465">
              <a:spcBef>
                <a:spcPct val="0"/>
              </a:spcBef>
              <a:buFontTx/>
              <a:buChar char="-"/>
              <a:defRPr/>
            </a:pPr>
            <a:r>
              <a:rPr lang="en-GB" altLang="en-US" sz="1100" dirty="0">
                <a:cs typeface="Arial" panose="020B0604020202020204" pitchFamily="34" charset="0"/>
              </a:rPr>
              <a:t>This may require a move to somewhere else in the country, but they might not need to move as there is an outreach arm of the service so people can stay where they are if they want to, and still access support.</a:t>
            </a:r>
          </a:p>
          <a:p>
            <a:pPr marL="650007" lvl="1" indent="-177275" defTabSz="945465">
              <a:spcBef>
                <a:spcPct val="0"/>
              </a:spcBef>
              <a:buFontTx/>
              <a:buChar char="-"/>
              <a:defRPr/>
            </a:pPr>
            <a:r>
              <a:rPr lang="en-GB" altLang="en-US" sz="1100" dirty="0">
                <a:cs typeface="Arial" panose="020B0604020202020204" pitchFamily="34" charset="0"/>
              </a:rPr>
              <a:t>The NRM will require their consent (signature)</a:t>
            </a:r>
          </a:p>
          <a:p>
            <a:pPr marL="650007" lvl="1" indent="-177275" defTabSz="945465">
              <a:spcBef>
                <a:spcPct val="0"/>
              </a:spcBef>
              <a:buFontTx/>
              <a:buChar char="-"/>
              <a:defRPr/>
            </a:pPr>
            <a:r>
              <a:rPr lang="en-GB" altLang="en-US" sz="1100" dirty="0">
                <a:cs typeface="Arial" panose="020B0604020202020204" pitchFamily="34" charset="0"/>
              </a:rPr>
              <a:t>Consider translation (Language Line)</a:t>
            </a:r>
          </a:p>
          <a:p>
            <a:pPr marL="650007" lvl="1" indent="-177275" defTabSz="945465">
              <a:spcBef>
                <a:spcPct val="0"/>
              </a:spcBef>
              <a:buFontTx/>
              <a:buChar char="-"/>
              <a:defRPr/>
            </a:pPr>
            <a:endParaRPr lang="en-GB" altLang="en-US" sz="1100" dirty="0">
              <a:cs typeface="Arial" panose="020B0604020202020204" pitchFamily="34" charset="0"/>
            </a:endParaRPr>
          </a:p>
          <a:p>
            <a:pPr marL="177275" indent="-177275">
              <a:spcBef>
                <a:spcPct val="0"/>
              </a:spcBef>
              <a:buFontTx/>
              <a:buChar char="-"/>
            </a:pPr>
            <a:r>
              <a:rPr lang="en-GB" altLang="en-US" sz="1100" dirty="0">
                <a:cs typeface="Arial" panose="020B0604020202020204" pitchFamily="34" charset="0"/>
              </a:rPr>
              <a:t>Explain that this is a system people can access, although not perfect.</a:t>
            </a:r>
          </a:p>
          <a:p>
            <a:pPr marL="177275" indent="-177275">
              <a:spcBef>
                <a:spcPct val="0"/>
              </a:spcBef>
              <a:buFontTx/>
              <a:buChar char="-"/>
            </a:pPr>
            <a:endParaRPr lang="en-GB" altLang="en-US" sz="1100" dirty="0">
              <a:cs typeface="Arial" panose="020B0604020202020204" pitchFamily="34" charset="0"/>
            </a:endParaRPr>
          </a:p>
          <a:p>
            <a:pPr marL="177275" indent="-177275">
              <a:spcBef>
                <a:spcPct val="0"/>
              </a:spcBef>
              <a:buFontTx/>
              <a:buChar char="-"/>
            </a:pPr>
            <a:r>
              <a:rPr lang="en-GB" altLang="en-US" sz="1100" dirty="0">
                <a:cs typeface="Arial" panose="020B0604020202020204" pitchFamily="34" charset="0"/>
              </a:rPr>
              <a:t>Consider any planned visits, if you have a suspicion you may come across </a:t>
            </a:r>
            <a:r>
              <a:rPr lang="en-GB" altLang="en-US" sz="1100" dirty="0" err="1">
                <a:cs typeface="Arial" panose="020B0604020202020204" pitchFamily="34" charset="0"/>
              </a:rPr>
              <a:t>PVoTs</a:t>
            </a:r>
            <a:r>
              <a:rPr lang="en-GB" altLang="en-US" sz="1100" dirty="0">
                <a:cs typeface="Arial" panose="020B0604020202020204" pitchFamily="34" charset="0"/>
              </a:rPr>
              <a:t> you could pre-warn TSA or your First Responder</a:t>
            </a:r>
          </a:p>
          <a:p>
            <a:pPr marL="177275" indent="-177275">
              <a:spcBef>
                <a:spcPct val="0"/>
              </a:spcBef>
              <a:buFontTx/>
              <a:buChar char="-"/>
            </a:pPr>
            <a:endParaRPr lang="en-GB" altLang="en-US" sz="1100" b="1" dirty="0">
              <a:cs typeface="Arial" panose="020B0604020202020204" pitchFamily="34" charset="0"/>
            </a:endParaRPr>
          </a:p>
          <a:p>
            <a:pPr eaLnBrk="1" hangingPunct="1">
              <a:spcBef>
                <a:spcPct val="0"/>
              </a:spcBef>
            </a:pPr>
            <a:r>
              <a:rPr lang="en-GB" altLang="en-US" sz="1100" b="1" dirty="0">
                <a:cs typeface="Arial" panose="020B0604020202020204" pitchFamily="34" charset="0"/>
              </a:rPr>
              <a:t>PROCESS RECAP:</a:t>
            </a:r>
          </a:p>
          <a:p>
            <a:pPr marL="236366" indent="-236366">
              <a:spcBef>
                <a:spcPct val="0"/>
              </a:spcBef>
              <a:buAutoNum type="arabicPeriod"/>
            </a:pPr>
            <a:r>
              <a:rPr lang="en-GB" altLang="en-US" sz="1100" dirty="0">
                <a:cs typeface="Arial" panose="020B0604020202020204" pitchFamily="34" charset="0"/>
              </a:rPr>
              <a:t>Meet a </a:t>
            </a:r>
            <a:r>
              <a:rPr lang="en-GB" altLang="en-US" sz="1100" dirty="0" err="1">
                <a:cs typeface="Arial" panose="020B0604020202020204" pitchFamily="34" charset="0"/>
              </a:rPr>
              <a:t>PVoT</a:t>
            </a:r>
            <a:endParaRPr lang="en-GB" altLang="en-US" sz="1100" dirty="0">
              <a:cs typeface="Arial" panose="020B0604020202020204" pitchFamily="34" charset="0"/>
            </a:endParaRPr>
          </a:p>
          <a:p>
            <a:pPr marL="236366" indent="-236366">
              <a:spcBef>
                <a:spcPct val="0"/>
              </a:spcBef>
              <a:buAutoNum type="arabicPeriod"/>
            </a:pPr>
            <a:r>
              <a:rPr lang="en-GB" altLang="en-US" sz="1100" dirty="0">
                <a:cs typeface="Arial" panose="020B0604020202020204" pitchFamily="34" charset="0"/>
              </a:rPr>
              <a:t>Explain to them what is available to them, what the process is</a:t>
            </a:r>
          </a:p>
          <a:p>
            <a:pPr marL="236366" indent="-236366">
              <a:spcBef>
                <a:spcPct val="0"/>
              </a:spcBef>
              <a:buAutoNum type="arabicPeriod"/>
            </a:pPr>
            <a:r>
              <a:rPr lang="en-GB" altLang="en-US" sz="1100" dirty="0">
                <a:cs typeface="Arial" panose="020B0604020202020204" pitchFamily="34" charset="0"/>
              </a:rPr>
              <a:t>Ensure the </a:t>
            </a:r>
            <a:r>
              <a:rPr lang="en-GB" altLang="en-US" sz="1100" dirty="0" err="1">
                <a:cs typeface="Arial" panose="020B0604020202020204" pitchFamily="34" charset="0"/>
              </a:rPr>
              <a:t>PVoT</a:t>
            </a:r>
            <a:r>
              <a:rPr lang="en-GB" altLang="en-US" sz="1100" dirty="0">
                <a:cs typeface="Arial" panose="020B0604020202020204" pitchFamily="34" charset="0"/>
              </a:rPr>
              <a:t> is completely informed – available services are only short term and no guarantees at the end, you may be housed anywhere in the country, may not be accepted</a:t>
            </a:r>
          </a:p>
          <a:p>
            <a:pPr marL="236366" indent="-236366">
              <a:spcBef>
                <a:spcPct val="0"/>
              </a:spcBef>
              <a:buAutoNum type="arabicPeriod"/>
            </a:pPr>
            <a:r>
              <a:rPr lang="en-GB" altLang="en-US" sz="1100" dirty="0">
                <a:cs typeface="Arial" panose="020B0604020202020204" pitchFamily="34" charset="0"/>
              </a:rPr>
              <a:t>Complete an NRM form with First Responder and </a:t>
            </a:r>
            <a:r>
              <a:rPr lang="en-GB" altLang="en-US" sz="1100" dirty="0" err="1">
                <a:cs typeface="Arial" panose="020B0604020202020204" pitchFamily="34" charset="0"/>
              </a:rPr>
              <a:t>PVoTs</a:t>
            </a:r>
            <a:r>
              <a:rPr lang="en-GB" altLang="en-US" sz="1100" dirty="0">
                <a:cs typeface="Arial" panose="020B0604020202020204" pitchFamily="34" charset="0"/>
              </a:rPr>
              <a:t> signature, submit to CA.</a:t>
            </a:r>
          </a:p>
          <a:p>
            <a:pPr marL="236366" indent="-236366">
              <a:spcBef>
                <a:spcPct val="0"/>
              </a:spcBef>
              <a:buAutoNum type="arabicPeriod"/>
            </a:pPr>
            <a:r>
              <a:rPr lang="en-GB" altLang="en-US" sz="1100" dirty="0">
                <a:cs typeface="Arial" panose="020B0604020202020204" pitchFamily="34" charset="0"/>
              </a:rPr>
              <a:t>Call Salvation Army, they will risk assess and then arrange a placement</a:t>
            </a:r>
            <a:endParaRPr lang="en-GB" altLang="en-US" sz="1100" b="1" dirty="0"/>
          </a:p>
          <a:p>
            <a:endParaRPr lang="en-GB" dirty="0"/>
          </a:p>
          <a:p>
            <a:r>
              <a:rPr lang="en-GB" b="1" i="1" dirty="0"/>
              <a:t>For reference – from the NCA website:</a:t>
            </a:r>
          </a:p>
          <a:p>
            <a:r>
              <a:rPr lang="en-GB" dirty="0"/>
              <a:t>To be referred to the NRM, potential victims of trafficking or modern slavery must first be referred to one of the UK’s two competent authorities (CAs).  This initial referral will generally be handled by an authorised agency such as a police force, the NCA, the UK Border Force, Home Office Immigration and Visas, Social Services or certain NGO’s.  The referring authority is known as the ‘first responder’.</a:t>
            </a:r>
          </a:p>
          <a:p>
            <a:r>
              <a:rPr lang="en-GB" dirty="0"/>
              <a:t>The NCA is a first responder agency, as are the following:</a:t>
            </a:r>
          </a:p>
          <a:p>
            <a:r>
              <a:rPr lang="en-GB" dirty="0">
                <a:hlinkClick r:id="rId3"/>
              </a:rPr>
              <a:t>Police forces</a:t>
            </a:r>
            <a:endParaRPr lang="en-GB" dirty="0"/>
          </a:p>
          <a:p>
            <a:r>
              <a:rPr lang="en-GB" dirty="0">
                <a:hlinkClick r:id="rId4"/>
              </a:rPr>
              <a:t>UK Border Force</a:t>
            </a:r>
            <a:endParaRPr lang="en-GB" dirty="0"/>
          </a:p>
          <a:p>
            <a:r>
              <a:rPr lang="en-GB" dirty="0">
                <a:hlinkClick r:id="rId5"/>
              </a:rPr>
              <a:t>Home Office Immigration and Visas</a:t>
            </a:r>
            <a:endParaRPr lang="en-GB" dirty="0"/>
          </a:p>
          <a:p>
            <a:r>
              <a:rPr lang="en-GB" dirty="0" err="1">
                <a:hlinkClick r:id="rId6"/>
              </a:rPr>
              <a:t>Gangmasters</a:t>
            </a:r>
            <a:r>
              <a:rPr lang="en-GB" dirty="0">
                <a:hlinkClick r:id="rId6"/>
              </a:rPr>
              <a:t> Licensing Authority</a:t>
            </a:r>
            <a:endParaRPr lang="en-GB" dirty="0"/>
          </a:p>
          <a:p>
            <a:r>
              <a:rPr lang="en-GB" dirty="0">
                <a:hlinkClick r:id="rId7"/>
              </a:rPr>
              <a:t>Local Authorities</a:t>
            </a:r>
            <a:endParaRPr lang="en-GB" dirty="0"/>
          </a:p>
          <a:p>
            <a:r>
              <a:rPr lang="en-GB" dirty="0">
                <a:hlinkClick r:id="rId8"/>
              </a:rPr>
              <a:t>Health and Social Care Trusts (Northern Ireland)</a:t>
            </a:r>
            <a:endParaRPr lang="en-GB" dirty="0"/>
          </a:p>
          <a:p>
            <a:r>
              <a:rPr lang="en-GB" dirty="0">
                <a:hlinkClick r:id="rId9"/>
              </a:rPr>
              <a:t>Salvation Army</a:t>
            </a:r>
            <a:endParaRPr lang="en-GB" dirty="0"/>
          </a:p>
          <a:p>
            <a:r>
              <a:rPr lang="en-GB" dirty="0">
                <a:hlinkClick r:id="rId10"/>
              </a:rPr>
              <a:t>Poppy Project</a:t>
            </a:r>
            <a:endParaRPr lang="en-GB" dirty="0"/>
          </a:p>
          <a:p>
            <a:r>
              <a:rPr lang="en-GB" dirty="0">
                <a:hlinkClick r:id="rId11"/>
              </a:rPr>
              <a:t>Migrant Help</a:t>
            </a:r>
            <a:endParaRPr lang="en-GB" dirty="0"/>
          </a:p>
          <a:p>
            <a:r>
              <a:rPr lang="en-GB" dirty="0" err="1">
                <a:hlinkClick r:id="rId12"/>
              </a:rPr>
              <a:t>Medaille</a:t>
            </a:r>
            <a:r>
              <a:rPr lang="en-GB" dirty="0">
                <a:hlinkClick r:id="rId12"/>
              </a:rPr>
              <a:t> Trust</a:t>
            </a:r>
            <a:endParaRPr lang="en-GB" dirty="0"/>
          </a:p>
          <a:p>
            <a:r>
              <a:rPr lang="en-GB" dirty="0">
                <a:hlinkClick r:id="rId13"/>
              </a:rPr>
              <a:t>Kalayaan</a:t>
            </a:r>
            <a:endParaRPr lang="en-GB" dirty="0"/>
          </a:p>
          <a:p>
            <a:r>
              <a:rPr lang="en-GB" dirty="0" err="1">
                <a:hlinkClick r:id="rId14"/>
              </a:rPr>
              <a:t>Barnardos</a:t>
            </a:r>
            <a:endParaRPr lang="en-GB" dirty="0"/>
          </a:p>
          <a:p>
            <a:r>
              <a:rPr lang="en-GB" dirty="0">
                <a:hlinkClick r:id="rId15"/>
              </a:rPr>
              <a:t>Unseen</a:t>
            </a:r>
            <a:endParaRPr lang="en-GB" dirty="0"/>
          </a:p>
          <a:p>
            <a:r>
              <a:rPr lang="en-GB" dirty="0">
                <a:hlinkClick r:id="rId16"/>
              </a:rPr>
              <a:t>TARA Project (Scotland)</a:t>
            </a:r>
            <a:endParaRPr lang="en-GB" dirty="0"/>
          </a:p>
          <a:p>
            <a:r>
              <a:rPr lang="en-GB" dirty="0">
                <a:hlinkClick r:id="rId17"/>
              </a:rPr>
              <a:t>NSPCC (CTAC)</a:t>
            </a:r>
            <a:endParaRPr lang="en-GB" dirty="0"/>
          </a:p>
          <a:p>
            <a:r>
              <a:rPr lang="en-GB" dirty="0">
                <a:hlinkClick r:id="rId18"/>
              </a:rPr>
              <a:t>BAWSO</a:t>
            </a:r>
            <a:endParaRPr lang="en-GB" dirty="0"/>
          </a:p>
          <a:p>
            <a:r>
              <a:rPr lang="en-GB" dirty="0">
                <a:hlinkClick r:id="rId19"/>
              </a:rPr>
              <a:t>New Pathways</a:t>
            </a:r>
            <a:endParaRPr lang="en-GB" dirty="0"/>
          </a:p>
          <a:p>
            <a:r>
              <a:rPr lang="en-GB" dirty="0">
                <a:hlinkClick r:id="rId20"/>
              </a:rPr>
              <a:t>Refugee Council</a:t>
            </a:r>
            <a:endParaRPr lang="en-GB" dirty="0"/>
          </a:p>
          <a:p>
            <a:endParaRPr lang="en-GB" dirty="0"/>
          </a:p>
        </p:txBody>
      </p:sp>
      <p:sp>
        <p:nvSpPr>
          <p:cNvPr id="4" name="Slide Number Placeholder 3"/>
          <p:cNvSpPr>
            <a:spLocks noGrp="1"/>
          </p:cNvSpPr>
          <p:nvPr>
            <p:ph type="sldNum" sz="quarter" idx="10"/>
          </p:nvPr>
        </p:nvSpPr>
        <p:spPr/>
        <p:txBody>
          <a:bodyPr/>
          <a:lstStyle/>
          <a:p>
            <a:fld id="{D52610A6-913E-4B93-B5A7-E211CBAAD374}" type="slidenum">
              <a:rPr lang="en-GB" smtClean="0"/>
              <a:t>11</a:t>
            </a:fld>
            <a:endParaRPr lang="en-GB"/>
          </a:p>
        </p:txBody>
      </p:sp>
    </p:spTree>
    <p:extLst>
      <p:ext uri="{BB962C8B-B14F-4D97-AF65-F5344CB8AC3E}">
        <p14:creationId xmlns:p14="http://schemas.microsoft.com/office/powerpoint/2010/main" val="2205391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100" b="1" dirty="0"/>
              <a:t>Explain:</a:t>
            </a:r>
          </a:p>
          <a:p>
            <a:pPr defTabSz="966338">
              <a:defRPr/>
            </a:pPr>
            <a:r>
              <a:rPr lang="en-GB" sz="1100" dirty="0"/>
              <a:t>Often stories change, people appear awkward, wary of engaging:</a:t>
            </a:r>
          </a:p>
          <a:p>
            <a:pPr defTabSz="966338">
              <a:defRPr/>
            </a:pPr>
            <a:r>
              <a:rPr lang="en-GB" sz="1100" dirty="0"/>
              <a:t>This is not always them trying to be obstructive but can be as a result of trauma, threats to family or the story they have been told to tell.</a:t>
            </a:r>
          </a:p>
          <a:p>
            <a:pPr marL="181188" indent="-181188" defTabSz="966338">
              <a:buFont typeface="Arial" panose="020B0604020202020204" pitchFamily="34" charset="0"/>
              <a:buChar char="•"/>
              <a:defRPr/>
            </a:pPr>
            <a:r>
              <a:rPr lang="en-GB" sz="1100" dirty="0"/>
              <a:t>Potential victims of modern slavery may: be reluctant to come forward with information, not recognise themselves as having been trafficked or enslaved, tell their stories with obvious errors  </a:t>
            </a:r>
          </a:p>
          <a:p>
            <a:pPr marL="181188" indent="-181188" defTabSz="966338">
              <a:buFont typeface="Arial" panose="020B0604020202020204" pitchFamily="34" charset="0"/>
              <a:buChar char="•"/>
              <a:defRPr/>
            </a:pPr>
            <a:r>
              <a:rPr lang="en-GB" sz="1100" dirty="0"/>
              <a:t>It is not uncommon for traffickers or modern slavery facilitators to provide stories for victims to tell if approached by the authorities. Errors or lack of reality may be because their initial stories are composed by others and learnt.   </a:t>
            </a:r>
          </a:p>
          <a:p>
            <a:pPr marL="181188" indent="-181188" defTabSz="966338">
              <a:buFont typeface="Arial" panose="020B0604020202020204" pitchFamily="34" charset="0"/>
              <a:buChar char="•"/>
              <a:defRPr/>
            </a:pPr>
            <a:endParaRPr lang="en-GB" sz="1100" dirty="0"/>
          </a:p>
          <a:p>
            <a:r>
              <a:rPr lang="en-GB" sz="1100" b="1" dirty="0"/>
              <a:t>Victims’ early accounts may also be affected by the impact of trauma. </a:t>
            </a:r>
            <a:r>
              <a:rPr lang="en-GB" sz="1100" dirty="0"/>
              <a:t>In particular, victims may experience post traumatic stress disorder, which can result in the following symptoms:   </a:t>
            </a:r>
          </a:p>
          <a:p>
            <a:pPr marL="181188" indent="-181188">
              <a:buFont typeface="Arial" panose="020B0604020202020204" pitchFamily="34" charset="0"/>
              <a:buChar char="•"/>
            </a:pPr>
            <a:r>
              <a:rPr lang="en-GB" sz="1100" dirty="0"/>
              <a:t>hostility  </a:t>
            </a:r>
          </a:p>
          <a:p>
            <a:pPr marL="181188" indent="-181188">
              <a:buFont typeface="Arial" panose="020B0604020202020204" pitchFamily="34" charset="0"/>
              <a:buChar char="•"/>
            </a:pPr>
            <a:r>
              <a:rPr lang="en-GB" sz="1100" dirty="0"/>
              <a:t>aggression  </a:t>
            </a:r>
          </a:p>
          <a:p>
            <a:pPr marL="181188" indent="-181188">
              <a:buFont typeface="Arial" panose="020B0604020202020204" pitchFamily="34" charset="0"/>
              <a:buChar char="•"/>
            </a:pPr>
            <a:r>
              <a:rPr lang="en-GB" sz="1100" dirty="0"/>
              <a:t>difficulty in recalling details or entire episodes  </a:t>
            </a:r>
          </a:p>
          <a:p>
            <a:pPr marL="181188" indent="-181188">
              <a:buFont typeface="Arial" panose="020B0604020202020204" pitchFamily="34" charset="0"/>
              <a:buChar char="•"/>
            </a:pPr>
            <a:r>
              <a:rPr lang="en-GB" sz="1100" dirty="0"/>
              <a:t>difficulty concentrating</a:t>
            </a:r>
          </a:p>
          <a:p>
            <a:pPr defTabSz="966338">
              <a:defRPr/>
            </a:pPr>
            <a:endParaRPr lang="en-GB" sz="1100" dirty="0"/>
          </a:p>
          <a:p>
            <a:endParaRPr lang="en-GB" sz="1100" b="1" dirty="0"/>
          </a:p>
          <a:p>
            <a:r>
              <a:rPr lang="en-GB" sz="1100" b="1" dirty="0"/>
              <a:t>Victims perspective</a:t>
            </a:r>
          </a:p>
          <a:p>
            <a:pPr marL="177275" indent="-177275">
              <a:buFontTx/>
              <a:buChar char="-"/>
            </a:pPr>
            <a:r>
              <a:rPr lang="en-GB" sz="1100" dirty="0"/>
              <a:t>May be a better quality of life than they are used to</a:t>
            </a:r>
          </a:p>
          <a:p>
            <a:pPr marL="177275" indent="-177275">
              <a:buFontTx/>
              <a:buChar char="-"/>
            </a:pPr>
            <a:r>
              <a:rPr lang="en-GB" sz="1100" dirty="0"/>
              <a:t>This may be normal for them</a:t>
            </a:r>
          </a:p>
          <a:p>
            <a:pPr marL="177275" indent="-177275">
              <a:buFontTx/>
              <a:buChar char="-"/>
            </a:pPr>
            <a:r>
              <a:rPr lang="en-GB" sz="1100" dirty="0"/>
              <a:t>Unlikely to call themselves a </a:t>
            </a:r>
            <a:r>
              <a:rPr lang="en-GB" sz="1100" dirty="0" err="1"/>
              <a:t>PVoT</a:t>
            </a:r>
            <a:endParaRPr lang="en-GB" sz="1100" dirty="0"/>
          </a:p>
          <a:p>
            <a:pPr marL="177275" indent="-177275">
              <a:buFontTx/>
              <a:buChar char="-"/>
            </a:pPr>
            <a:r>
              <a:rPr lang="en-GB" sz="1100" dirty="0"/>
              <a:t>Might not realise it is wrong/exploitative</a:t>
            </a:r>
          </a:p>
          <a:p>
            <a:pPr marL="177275" indent="-177275">
              <a:buFontTx/>
              <a:buChar char="-"/>
            </a:pPr>
            <a:r>
              <a:rPr lang="en-GB" sz="1100" dirty="0"/>
              <a:t>Risks to their family/others not in the UK</a:t>
            </a:r>
          </a:p>
          <a:p>
            <a:pPr marL="177275" indent="-177275">
              <a:buFontTx/>
              <a:buChar char="-"/>
            </a:pPr>
            <a:r>
              <a:rPr lang="en-GB" sz="1100" dirty="0"/>
              <a:t>Risks to themselves</a:t>
            </a:r>
          </a:p>
          <a:p>
            <a:pPr marL="177275" indent="-177275">
              <a:buFontTx/>
              <a:buChar char="-"/>
            </a:pPr>
            <a:r>
              <a:rPr lang="en-GB" sz="1100" dirty="0"/>
              <a:t>May not trust the authorities (</a:t>
            </a:r>
            <a:r>
              <a:rPr lang="en-GB" sz="1100" dirty="0" err="1"/>
              <a:t>eg</a:t>
            </a:r>
            <a:r>
              <a:rPr lang="en-GB" sz="1100" dirty="0"/>
              <a:t> Police)</a:t>
            </a:r>
          </a:p>
          <a:p>
            <a:pPr marL="177275" indent="-177275" defTabSz="945465">
              <a:buFontTx/>
              <a:buChar char="-"/>
              <a:defRPr/>
            </a:pPr>
            <a:r>
              <a:rPr lang="en-GB" sz="1100" dirty="0"/>
              <a:t>Fear of immigration status: they may have been lied to about their status in the UK, or about how government officials and police will treat them. This can also be part of the reluctance to sign the NRM form. </a:t>
            </a:r>
          </a:p>
          <a:p>
            <a:endParaRPr lang="en-GB" sz="1100" i="1" dirty="0"/>
          </a:p>
          <a:p>
            <a:r>
              <a:rPr lang="en-GB" sz="1100" i="1" dirty="0"/>
              <a:t>EXAMPLES: </a:t>
            </a:r>
          </a:p>
          <a:p>
            <a:pPr marL="236366" indent="-236366">
              <a:buAutoNum type="arabicParenR"/>
            </a:pPr>
            <a:r>
              <a:rPr lang="en-GB" sz="1100" i="1" dirty="0"/>
              <a:t>Remember that girl we talked about earlier who fell in love with the wrong man? That lady  was intelligent (due to study a masters degree) and had been deceived by her ‘boyfriend’. She suffered with a lot of guilt and shame, embarrassment about what had happened and not feeling worthy of help and support. </a:t>
            </a:r>
          </a:p>
          <a:p>
            <a:pPr marL="236366" indent="-236366">
              <a:buAutoNum type="arabicParenR"/>
            </a:pPr>
            <a:r>
              <a:rPr lang="en-GB" sz="1100" i="1" dirty="0"/>
              <a:t>Threats to family is something we may not be able to help with. One lady we worked with had managed to leave her situation of exploitation with help from the police but the traffickers then went back to her home, burnt down her family business, broke her brothers legs and threatened her sister – demonstrate reluctance victims through family ties.</a:t>
            </a:r>
          </a:p>
          <a:p>
            <a:endParaRPr lang="en-GB" sz="1100" i="1" dirty="0"/>
          </a:p>
        </p:txBody>
      </p:sp>
      <p:sp>
        <p:nvSpPr>
          <p:cNvPr id="4" name="Slide Number Placeholder 3"/>
          <p:cNvSpPr>
            <a:spLocks noGrp="1"/>
          </p:cNvSpPr>
          <p:nvPr>
            <p:ph type="sldNum" sz="quarter" idx="10"/>
          </p:nvPr>
        </p:nvSpPr>
        <p:spPr/>
        <p:txBody>
          <a:bodyPr/>
          <a:lstStyle/>
          <a:p>
            <a:fld id="{D52610A6-913E-4B93-B5A7-E211CBAAD374}" type="slidenum">
              <a:rPr lang="en-GB" smtClean="0"/>
              <a:t>12</a:t>
            </a:fld>
            <a:endParaRPr lang="en-GB"/>
          </a:p>
        </p:txBody>
      </p:sp>
    </p:spTree>
    <p:extLst>
      <p:ext uri="{BB962C8B-B14F-4D97-AF65-F5344CB8AC3E}">
        <p14:creationId xmlns:p14="http://schemas.microsoft.com/office/powerpoint/2010/main" val="26445855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37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GB" altLang="en-US" sz="1100" b="1" dirty="0">
                <a:cs typeface="Arial" panose="020B0604020202020204" pitchFamily="34" charset="0"/>
              </a:rPr>
              <a:t>Rachel</a:t>
            </a:r>
          </a:p>
          <a:p>
            <a:pPr eaLnBrk="1" hangingPunct="1">
              <a:spcBef>
                <a:spcPct val="0"/>
              </a:spcBef>
            </a:pPr>
            <a:r>
              <a:rPr lang="en-GB" altLang="en-US" sz="1100" b="1" dirty="0">
                <a:cs typeface="Arial" panose="020B0604020202020204" pitchFamily="34" charset="0"/>
              </a:rPr>
              <a:t>EXPLAIN:</a:t>
            </a:r>
          </a:p>
          <a:p>
            <a:pPr eaLnBrk="1" hangingPunct="1">
              <a:spcBef>
                <a:spcPct val="0"/>
              </a:spcBef>
            </a:pPr>
            <a:r>
              <a:rPr lang="en-GB" altLang="en-US" sz="1100" dirty="0">
                <a:cs typeface="Arial" panose="020B0604020202020204" pitchFamily="34" charset="0"/>
              </a:rPr>
              <a:t>Encourage internal conversations within departments</a:t>
            </a:r>
          </a:p>
          <a:p>
            <a:pPr marL="177275" indent="-177275">
              <a:spcBef>
                <a:spcPct val="0"/>
              </a:spcBef>
              <a:buFontTx/>
              <a:buChar char="-"/>
            </a:pPr>
            <a:r>
              <a:rPr lang="en-GB" altLang="en-US" sz="1100" dirty="0">
                <a:cs typeface="Arial" panose="020B0604020202020204" pitchFamily="34" charset="0"/>
              </a:rPr>
              <a:t>Information sharing</a:t>
            </a:r>
          </a:p>
          <a:p>
            <a:pPr marL="177275" indent="-177275">
              <a:spcBef>
                <a:spcPct val="0"/>
              </a:spcBef>
              <a:buFontTx/>
              <a:buChar char="-"/>
            </a:pPr>
            <a:r>
              <a:rPr lang="en-GB" altLang="en-US" sz="1100" dirty="0">
                <a:cs typeface="Arial" panose="020B0604020202020204" pitchFamily="34" charset="0"/>
              </a:rPr>
              <a:t>Safeguarding/reporting pathways – do your officers know what to look for and how to report it?</a:t>
            </a:r>
          </a:p>
          <a:p>
            <a:pPr marL="177275" indent="-177275">
              <a:spcBef>
                <a:spcPct val="0"/>
              </a:spcBef>
              <a:buFontTx/>
              <a:buChar char="-"/>
            </a:pPr>
            <a:r>
              <a:rPr lang="en-GB" altLang="en-US" sz="1100" dirty="0">
                <a:cs typeface="Arial" panose="020B0604020202020204" pitchFamily="34" charset="0"/>
              </a:rPr>
              <a:t>Reporting intelligence (101) </a:t>
            </a:r>
          </a:p>
          <a:p>
            <a:pPr marL="177275" indent="-177275">
              <a:spcBef>
                <a:spcPct val="0"/>
              </a:spcBef>
              <a:buFontTx/>
              <a:buChar char="-"/>
            </a:pPr>
            <a:r>
              <a:rPr lang="en-GB" altLang="en-US" sz="1100" dirty="0">
                <a:cs typeface="Arial" panose="020B0604020202020204" pitchFamily="34" charset="0"/>
              </a:rPr>
              <a:t>Whose responsibility within area to ensure statutory duties are met</a:t>
            </a:r>
          </a:p>
          <a:p>
            <a:pPr marL="177275" indent="-177275">
              <a:spcBef>
                <a:spcPct val="0"/>
              </a:spcBef>
              <a:buFontTx/>
              <a:buChar char="-"/>
            </a:pPr>
            <a:endParaRPr lang="en-GB" altLang="en-US" sz="1100" dirty="0">
              <a:cs typeface="Arial" panose="020B0604020202020204" pitchFamily="34" charset="0"/>
            </a:endParaRPr>
          </a:p>
          <a:p>
            <a:pPr>
              <a:spcBef>
                <a:spcPct val="0"/>
              </a:spcBef>
            </a:pPr>
            <a:r>
              <a:rPr lang="en-GB" altLang="en-US" sz="1100" i="1" dirty="0">
                <a:cs typeface="Arial" panose="020B0604020202020204" pitchFamily="34" charset="0"/>
              </a:rPr>
              <a:t>When they are on visits are they looking for key signs?</a:t>
            </a:r>
          </a:p>
          <a:p>
            <a:pPr>
              <a:spcBef>
                <a:spcPct val="0"/>
              </a:spcBef>
            </a:pPr>
            <a:r>
              <a:rPr lang="en-GB" altLang="en-US" sz="1100" i="1" dirty="0">
                <a:cs typeface="Arial" panose="020B0604020202020204" pitchFamily="34" charset="0"/>
              </a:rPr>
              <a:t>Is there the correct safety equipment clothing in place?</a:t>
            </a:r>
          </a:p>
          <a:p>
            <a:pPr>
              <a:spcBef>
                <a:spcPct val="0"/>
              </a:spcBef>
            </a:pPr>
            <a:r>
              <a:rPr lang="en-GB" altLang="en-US" sz="1100" i="1" dirty="0">
                <a:cs typeface="Arial" panose="020B0604020202020204" pitchFamily="34" charset="0"/>
              </a:rPr>
              <a:t>Are there signs of people living and working in the same place?</a:t>
            </a:r>
          </a:p>
          <a:p>
            <a:pPr>
              <a:spcBef>
                <a:spcPct val="0"/>
              </a:spcBef>
            </a:pPr>
            <a:r>
              <a:rPr lang="en-GB" altLang="en-US" sz="1100" i="1" dirty="0">
                <a:cs typeface="Arial" panose="020B0604020202020204" pitchFamily="34" charset="0"/>
              </a:rPr>
              <a:t>What are the signs to look for and how do they report it.</a:t>
            </a:r>
          </a:p>
          <a:p>
            <a:pPr>
              <a:spcBef>
                <a:spcPct val="0"/>
              </a:spcBef>
            </a:pPr>
            <a:endParaRPr lang="en-GB" altLang="en-US" sz="1100" i="1" dirty="0">
              <a:cs typeface="Arial" panose="020B0604020202020204" pitchFamily="34" charset="0"/>
            </a:endParaRPr>
          </a:p>
          <a:p>
            <a:pPr>
              <a:spcBef>
                <a:spcPct val="0"/>
              </a:spcBef>
            </a:pPr>
            <a:r>
              <a:rPr lang="en-GB" altLang="en-US" sz="1100" i="1" dirty="0">
                <a:cs typeface="Arial" panose="020B0604020202020204" pitchFamily="34" charset="0"/>
              </a:rPr>
              <a:t>We have worked with EHO before to develop pro </a:t>
            </a:r>
            <a:r>
              <a:rPr lang="en-GB" altLang="en-US" sz="1100" i="1" dirty="0" err="1">
                <a:cs typeface="Arial" panose="020B0604020202020204" pitchFamily="34" charset="0"/>
              </a:rPr>
              <a:t>forma’s</a:t>
            </a:r>
            <a:r>
              <a:rPr lang="en-GB" altLang="en-US" sz="1100" i="1" dirty="0">
                <a:cs typeface="Arial" panose="020B0604020202020204" pitchFamily="34" charset="0"/>
              </a:rPr>
              <a:t> for officers to take along to visits to prompt them. We can help with training, etc</a:t>
            </a:r>
          </a:p>
          <a:p>
            <a:pPr>
              <a:spcBef>
                <a:spcPct val="0"/>
              </a:spcBef>
            </a:pPr>
            <a:endParaRPr lang="en-GB" altLang="en-US" sz="1100" i="1" dirty="0">
              <a:cs typeface="Arial" panose="020B0604020202020204" pitchFamily="34" charset="0"/>
            </a:endParaRPr>
          </a:p>
          <a:p>
            <a:pPr>
              <a:spcBef>
                <a:spcPct val="0"/>
              </a:spcBef>
            </a:pPr>
            <a:endParaRPr lang="en-GB" altLang="en-US" sz="1100" dirty="0">
              <a:latin typeface="Arial" panose="020B0604020202020204" pitchFamily="34" charset="0"/>
              <a:cs typeface="Arial" panose="020B0604020202020204" pitchFamily="34" charset="0"/>
            </a:endParaRPr>
          </a:p>
        </p:txBody>
      </p:sp>
      <p:sp>
        <p:nvSpPr>
          <p:cNvPr id="737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MS PGothic" pitchFamily="34" charset="-128"/>
              </a:defRPr>
            </a:lvl1pPr>
            <a:lvl2pPr marL="768190" indent="-295458">
              <a:defRPr>
                <a:solidFill>
                  <a:schemeClr val="tx1"/>
                </a:solidFill>
                <a:latin typeface="Calibri" panose="020F0502020204030204" pitchFamily="34" charset="0"/>
                <a:ea typeface="MS PGothic" pitchFamily="34" charset="-128"/>
              </a:defRPr>
            </a:lvl2pPr>
            <a:lvl3pPr marL="1181831" indent="-236366">
              <a:defRPr>
                <a:solidFill>
                  <a:schemeClr val="tx1"/>
                </a:solidFill>
                <a:latin typeface="Calibri" panose="020F0502020204030204" pitchFamily="34" charset="0"/>
                <a:ea typeface="MS PGothic" pitchFamily="34" charset="-128"/>
              </a:defRPr>
            </a:lvl3pPr>
            <a:lvl4pPr marL="1654564" indent="-236366">
              <a:defRPr>
                <a:solidFill>
                  <a:schemeClr val="tx1"/>
                </a:solidFill>
                <a:latin typeface="Calibri" panose="020F0502020204030204" pitchFamily="34" charset="0"/>
                <a:ea typeface="MS PGothic" pitchFamily="34" charset="-128"/>
              </a:defRPr>
            </a:lvl4pPr>
            <a:lvl5pPr marL="2127296" indent="-236366">
              <a:defRPr>
                <a:solidFill>
                  <a:schemeClr val="tx1"/>
                </a:solidFill>
                <a:latin typeface="Calibri" panose="020F0502020204030204" pitchFamily="34" charset="0"/>
                <a:ea typeface="MS PGothic" pitchFamily="34" charset="-128"/>
              </a:defRPr>
            </a:lvl5pPr>
            <a:lvl6pPr marL="2600029" indent="-236366" eaLnBrk="0" fontAlgn="base" hangingPunct="0">
              <a:spcBef>
                <a:spcPct val="0"/>
              </a:spcBef>
              <a:spcAft>
                <a:spcPct val="0"/>
              </a:spcAft>
              <a:defRPr>
                <a:solidFill>
                  <a:schemeClr val="tx1"/>
                </a:solidFill>
                <a:latin typeface="Calibri" panose="020F0502020204030204" pitchFamily="34" charset="0"/>
                <a:ea typeface="MS PGothic" pitchFamily="34" charset="-128"/>
              </a:defRPr>
            </a:lvl6pPr>
            <a:lvl7pPr marL="3072761" indent="-236366" eaLnBrk="0" fontAlgn="base" hangingPunct="0">
              <a:spcBef>
                <a:spcPct val="0"/>
              </a:spcBef>
              <a:spcAft>
                <a:spcPct val="0"/>
              </a:spcAft>
              <a:defRPr>
                <a:solidFill>
                  <a:schemeClr val="tx1"/>
                </a:solidFill>
                <a:latin typeface="Calibri" panose="020F0502020204030204" pitchFamily="34" charset="0"/>
                <a:ea typeface="MS PGothic" pitchFamily="34" charset="-128"/>
              </a:defRPr>
            </a:lvl7pPr>
            <a:lvl8pPr marL="3545494" indent="-236366" eaLnBrk="0" fontAlgn="base" hangingPunct="0">
              <a:spcBef>
                <a:spcPct val="0"/>
              </a:spcBef>
              <a:spcAft>
                <a:spcPct val="0"/>
              </a:spcAft>
              <a:defRPr>
                <a:solidFill>
                  <a:schemeClr val="tx1"/>
                </a:solidFill>
                <a:latin typeface="Calibri" panose="020F0502020204030204" pitchFamily="34" charset="0"/>
                <a:ea typeface="MS PGothic" pitchFamily="34" charset="-128"/>
              </a:defRPr>
            </a:lvl8pPr>
            <a:lvl9pPr marL="4018226" indent="-236366" eaLnBrk="0" fontAlgn="base" hangingPunct="0">
              <a:spcBef>
                <a:spcPct val="0"/>
              </a:spcBef>
              <a:spcAft>
                <a:spcPct val="0"/>
              </a:spcAft>
              <a:defRPr>
                <a:solidFill>
                  <a:schemeClr val="tx1"/>
                </a:solidFill>
                <a:latin typeface="Calibri" panose="020F0502020204030204" pitchFamily="34" charset="0"/>
                <a:ea typeface="MS PGothic" pitchFamily="34" charset="-128"/>
              </a:defRPr>
            </a:lvl9pPr>
          </a:lstStyle>
          <a:p>
            <a:fld id="{56334801-D825-496E-9691-000939BE00BA}" type="slidenum">
              <a:rPr lang="en-GB" altLang="en-US" smtClean="0">
                <a:solidFill>
                  <a:srgbClr val="000000"/>
                </a:solidFill>
              </a:rPr>
              <a:pPr/>
              <a:t>13</a:t>
            </a:fld>
            <a:endParaRPr lang="en-GB" altLang="en-US">
              <a:solidFill>
                <a:srgbClr val="000000"/>
              </a:solidFill>
            </a:endParaRPr>
          </a:p>
        </p:txBody>
      </p:sp>
    </p:spTree>
    <p:extLst>
      <p:ext uri="{BB962C8B-B14F-4D97-AF65-F5344CB8AC3E}">
        <p14:creationId xmlns:p14="http://schemas.microsoft.com/office/powerpoint/2010/main" val="385328632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968445">
              <a:spcBef>
                <a:spcPct val="0"/>
              </a:spcBef>
              <a:defRPr/>
            </a:pPr>
            <a:r>
              <a:rPr lang="en-GB" altLang="en-US" sz="1100" b="1" dirty="0"/>
              <a:t>Dan</a:t>
            </a:r>
          </a:p>
          <a:p>
            <a:pPr defTabSz="968445">
              <a:spcBef>
                <a:spcPct val="0"/>
              </a:spcBef>
              <a:defRPr/>
            </a:pPr>
            <a:r>
              <a:rPr lang="en-GB" altLang="en-US" sz="1100" b="1" dirty="0"/>
              <a:t>OPTIONAL</a:t>
            </a:r>
          </a:p>
          <a:p>
            <a:pPr defTabSz="968445">
              <a:spcBef>
                <a:spcPct val="0"/>
              </a:spcBef>
              <a:defRPr/>
            </a:pPr>
            <a:endParaRPr lang="en-GB" altLang="en-US" sz="1100" dirty="0"/>
          </a:p>
          <a:p>
            <a:pPr defTabSz="968445">
              <a:spcBef>
                <a:spcPct val="0"/>
              </a:spcBef>
              <a:defRPr/>
            </a:pPr>
            <a:r>
              <a:rPr lang="en-GB" altLang="en-US" sz="1100" dirty="0"/>
              <a:t>National Modern Slavery Helpline and Resource Centre.</a:t>
            </a:r>
          </a:p>
          <a:p>
            <a:pPr defTabSz="968445">
              <a:spcBef>
                <a:spcPct val="0"/>
              </a:spcBef>
              <a:defRPr/>
            </a:pPr>
            <a:endParaRPr lang="en-GB" altLang="en-US" sz="1100" dirty="0">
              <a:ea typeface="ＭＳ Ｐゴシック" pitchFamily="34" charset="-128"/>
            </a:endParaRPr>
          </a:p>
          <a:p>
            <a:pPr defTabSz="968445">
              <a:spcBef>
                <a:spcPct val="0"/>
              </a:spcBef>
              <a:defRPr/>
            </a:pPr>
            <a:r>
              <a:rPr lang="en-GB" altLang="en-US" sz="1100" dirty="0">
                <a:ea typeface="ＭＳ Ｐゴシック" pitchFamily="34" charset="-128"/>
              </a:rPr>
              <a:t>Opened in October 2016 and being operated by Unseen.</a:t>
            </a:r>
          </a:p>
          <a:p>
            <a:pPr defTabSz="968445">
              <a:spcBef>
                <a:spcPct val="0"/>
              </a:spcBef>
              <a:defRPr/>
            </a:pPr>
            <a:r>
              <a:rPr lang="en-GB" altLang="en-US" sz="1100" dirty="0">
                <a:ea typeface="ＭＳ Ｐゴシック" pitchFamily="34" charset="-128"/>
              </a:rPr>
              <a:t>24/7/365 service for the UK</a:t>
            </a:r>
          </a:p>
          <a:p>
            <a:pPr defTabSz="968445">
              <a:spcBef>
                <a:spcPct val="0"/>
              </a:spcBef>
              <a:defRPr/>
            </a:pPr>
            <a:r>
              <a:rPr lang="en-GB" altLang="en-US" sz="1100" dirty="0">
                <a:ea typeface="ＭＳ Ｐゴシック" pitchFamily="34" charset="-128"/>
              </a:rPr>
              <a:t>Highly trained individuals ready to take calls</a:t>
            </a:r>
          </a:p>
          <a:p>
            <a:pPr defTabSz="968445">
              <a:spcBef>
                <a:spcPct val="0"/>
              </a:spcBef>
              <a:defRPr/>
            </a:pPr>
            <a:endParaRPr lang="en-GB" altLang="en-US" sz="1100" dirty="0">
              <a:ea typeface="ＭＳ Ｐゴシック" pitchFamily="34" charset="-128"/>
            </a:endParaRPr>
          </a:p>
          <a:p>
            <a:pPr defTabSz="968445">
              <a:spcBef>
                <a:spcPct val="0"/>
              </a:spcBef>
              <a:defRPr/>
            </a:pPr>
            <a:r>
              <a:rPr lang="en-GB" altLang="en-US" sz="1100" dirty="0">
                <a:ea typeface="ＭＳ Ｐゴシック" pitchFamily="34" charset="-128"/>
              </a:rPr>
              <a:t>You can call if you are:</a:t>
            </a:r>
          </a:p>
          <a:p>
            <a:pPr marL="295458" indent="-295458" defTabSz="968445">
              <a:spcBef>
                <a:spcPct val="0"/>
              </a:spcBef>
              <a:buFontTx/>
              <a:buChar char="-"/>
            </a:pPr>
            <a:r>
              <a:rPr lang="en-GB" altLang="en-US" sz="1100" b="1" dirty="0">
                <a:ea typeface="ＭＳ Ｐゴシック" pitchFamily="34" charset="-128"/>
              </a:rPr>
              <a:t>a victim </a:t>
            </a:r>
            <a:r>
              <a:rPr lang="en-GB" altLang="en-US" sz="1100" dirty="0">
                <a:ea typeface="ＭＳ Ｐゴシック" pitchFamily="34" charset="-128"/>
              </a:rPr>
              <a:t>of slavery or trafficking, or think that you might be</a:t>
            </a:r>
          </a:p>
          <a:p>
            <a:pPr marL="295458" indent="-295458" defTabSz="968445">
              <a:spcBef>
                <a:spcPct val="0"/>
              </a:spcBef>
              <a:buFontTx/>
              <a:buChar char="-"/>
            </a:pPr>
            <a:r>
              <a:rPr lang="en-GB" altLang="en-US" sz="1100" b="1" dirty="0">
                <a:ea typeface="ＭＳ Ｐゴシック" pitchFamily="34" charset="-128"/>
              </a:rPr>
              <a:t>a frontline professional </a:t>
            </a:r>
            <a:r>
              <a:rPr lang="en-GB" altLang="en-US" sz="1100" dirty="0">
                <a:ea typeface="ＭＳ Ｐゴシック" pitchFamily="34" charset="-128"/>
              </a:rPr>
              <a:t>looking for advice about a specific case you might be dealing with</a:t>
            </a:r>
          </a:p>
          <a:p>
            <a:pPr marL="295458" indent="-295458" defTabSz="968445">
              <a:spcBef>
                <a:spcPct val="0"/>
              </a:spcBef>
              <a:buFontTx/>
              <a:buChar char="-"/>
            </a:pPr>
            <a:r>
              <a:rPr lang="en-GB" altLang="en-US" sz="1100" b="1" dirty="0">
                <a:ea typeface="ＭＳ Ｐゴシック" pitchFamily="34" charset="-128"/>
              </a:rPr>
              <a:t>a business </a:t>
            </a:r>
            <a:r>
              <a:rPr lang="en-GB" altLang="en-US" sz="1100" dirty="0">
                <a:ea typeface="ＭＳ Ｐゴシック" pitchFamily="34" charset="-128"/>
              </a:rPr>
              <a:t>concerned about slavery in supply chains or an element of business practice</a:t>
            </a:r>
          </a:p>
          <a:p>
            <a:pPr marL="295458" indent="-295458" defTabSz="968445">
              <a:spcBef>
                <a:spcPct val="0"/>
              </a:spcBef>
              <a:buFontTx/>
              <a:buChar char="-"/>
            </a:pPr>
            <a:r>
              <a:rPr lang="en-GB" altLang="en-US" sz="1100" b="1" dirty="0">
                <a:ea typeface="ＭＳ Ｐゴシック" pitchFamily="34" charset="-128"/>
              </a:rPr>
              <a:t>a member of the public </a:t>
            </a:r>
            <a:r>
              <a:rPr lang="en-GB" altLang="en-US" sz="1100" dirty="0">
                <a:ea typeface="ＭＳ Ｐゴシック" pitchFamily="34" charset="-128"/>
              </a:rPr>
              <a:t>wanting to discuss a concern</a:t>
            </a:r>
          </a:p>
          <a:p>
            <a:pPr marL="295458" indent="-295458" defTabSz="968445">
              <a:spcBef>
                <a:spcPct val="0"/>
              </a:spcBef>
              <a:buFontTx/>
              <a:buChar char="-"/>
            </a:pPr>
            <a:endParaRPr lang="en-GB" altLang="en-US" sz="1100" dirty="0">
              <a:ea typeface="ＭＳ Ｐゴシック" pitchFamily="34" charset="-128"/>
            </a:endParaRPr>
          </a:p>
          <a:p>
            <a:pPr defTabSz="968445">
              <a:spcBef>
                <a:spcPct val="0"/>
              </a:spcBef>
            </a:pPr>
            <a:r>
              <a:rPr lang="en-GB" altLang="en-US" sz="1100" dirty="0">
                <a:ea typeface="ＭＳ Ｐゴシック" pitchFamily="34" charset="-128"/>
              </a:rPr>
              <a:t>You can also submit a contact form through the website www.modernslaveryhelpline.org</a:t>
            </a:r>
          </a:p>
          <a:p>
            <a:pPr defTabSz="968445">
              <a:spcBef>
                <a:spcPct val="0"/>
              </a:spcBef>
            </a:pPr>
            <a:r>
              <a:rPr lang="en-GB" altLang="en-US" sz="1100" b="1" dirty="0">
                <a:ea typeface="ＭＳ Ｐゴシック" pitchFamily="34" charset="-128"/>
              </a:rPr>
              <a:t>Statistics of the calls being made to the Helpline can be found on the modern slavery helpline website.</a:t>
            </a:r>
          </a:p>
        </p:txBody>
      </p:sp>
      <p:sp>
        <p:nvSpPr>
          <p:cNvPr id="583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300">
                <a:solidFill>
                  <a:schemeClr val="tx1"/>
                </a:solidFill>
                <a:latin typeface="Calibri" panose="020F0502020204030204" pitchFamily="34" charset="0"/>
                <a:ea typeface="ＭＳ Ｐゴシック" pitchFamily="34" charset="-128"/>
              </a:defRPr>
            </a:lvl1pPr>
            <a:lvl2pPr marL="39220384" indent="-38747651">
              <a:spcBef>
                <a:spcPct val="30000"/>
              </a:spcBef>
              <a:defRPr sz="1300">
                <a:solidFill>
                  <a:schemeClr val="tx1"/>
                </a:solidFill>
                <a:latin typeface="Calibri" panose="020F0502020204030204" pitchFamily="34" charset="0"/>
                <a:ea typeface="ＭＳ Ｐゴシック" pitchFamily="34" charset="-128"/>
              </a:defRPr>
            </a:lvl2pPr>
            <a:lvl3pPr marL="1181831" indent="-236366">
              <a:spcBef>
                <a:spcPct val="30000"/>
              </a:spcBef>
              <a:defRPr sz="1300">
                <a:solidFill>
                  <a:schemeClr val="tx1"/>
                </a:solidFill>
                <a:latin typeface="Calibri" panose="020F0502020204030204" pitchFamily="34" charset="0"/>
                <a:ea typeface="ＭＳ Ｐゴシック" pitchFamily="34" charset="-128"/>
              </a:defRPr>
            </a:lvl3pPr>
            <a:lvl4pPr marL="1654564" indent="-236366">
              <a:spcBef>
                <a:spcPct val="30000"/>
              </a:spcBef>
              <a:defRPr sz="1300">
                <a:solidFill>
                  <a:schemeClr val="tx1"/>
                </a:solidFill>
                <a:latin typeface="Calibri" panose="020F0502020204030204" pitchFamily="34" charset="0"/>
                <a:ea typeface="ＭＳ Ｐゴシック" pitchFamily="34" charset="-128"/>
              </a:defRPr>
            </a:lvl4pPr>
            <a:lvl5pPr marL="2127296" indent="-236366">
              <a:spcBef>
                <a:spcPct val="30000"/>
              </a:spcBef>
              <a:defRPr sz="1300">
                <a:solidFill>
                  <a:schemeClr val="tx1"/>
                </a:solidFill>
                <a:latin typeface="Calibri" panose="020F0502020204030204" pitchFamily="34" charset="0"/>
                <a:ea typeface="ＭＳ Ｐゴシック" pitchFamily="34" charset="-128"/>
              </a:defRPr>
            </a:lvl5pPr>
            <a:lvl6pPr marL="2600029" indent="-236366" eaLnBrk="0" fontAlgn="base" hangingPunct="0">
              <a:spcBef>
                <a:spcPct val="30000"/>
              </a:spcBef>
              <a:spcAft>
                <a:spcPct val="0"/>
              </a:spcAft>
              <a:defRPr sz="1300">
                <a:solidFill>
                  <a:schemeClr val="tx1"/>
                </a:solidFill>
                <a:latin typeface="Calibri" panose="020F0502020204030204" pitchFamily="34" charset="0"/>
                <a:ea typeface="ＭＳ Ｐゴシック" pitchFamily="34" charset="-128"/>
              </a:defRPr>
            </a:lvl6pPr>
            <a:lvl7pPr marL="3072761" indent="-236366" eaLnBrk="0" fontAlgn="base" hangingPunct="0">
              <a:spcBef>
                <a:spcPct val="30000"/>
              </a:spcBef>
              <a:spcAft>
                <a:spcPct val="0"/>
              </a:spcAft>
              <a:defRPr sz="1300">
                <a:solidFill>
                  <a:schemeClr val="tx1"/>
                </a:solidFill>
                <a:latin typeface="Calibri" panose="020F0502020204030204" pitchFamily="34" charset="0"/>
                <a:ea typeface="ＭＳ Ｐゴシック" pitchFamily="34" charset="-128"/>
              </a:defRPr>
            </a:lvl7pPr>
            <a:lvl8pPr marL="3545494" indent="-236366" eaLnBrk="0" fontAlgn="base" hangingPunct="0">
              <a:spcBef>
                <a:spcPct val="30000"/>
              </a:spcBef>
              <a:spcAft>
                <a:spcPct val="0"/>
              </a:spcAft>
              <a:defRPr sz="1300">
                <a:solidFill>
                  <a:schemeClr val="tx1"/>
                </a:solidFill>
                <a:latin typeface="Calibri" panose="020F0502020204030204" pitchFamily="34" charset="0"/>
                <a:ea typeface="ＭＳ Ｐゴシック" pitchFamily="34" charset="-128"/>
              </a:defRPr>
            </a:lvl8pPr>
            <a:lvl9pPr marL="4018226" indent="-236366" eaLnBrk="0" fontAlgn="base" hangingPunct="0">
              <a:spcBef>
                <a:spcPct val="30000"/>
              </a:spcBef>
              <a:spcAft>
                <a:spcPct val="0"/>
              </a:spcAft>
              <a:defRPr sz="1300">
                <a:solidFill>
                  <a:schemeClr val="tx1"/>
                </a:solidFill>
                <a:latin typeface="Calibri" panose="020F0502020204030204" pitchFamily="34" charset="0"/>
                <a:ea typeface="ＭＳ Ｐゴシック" pitchFamily="34" charset="-128"/>
              </a:defRPr>
            </a:lvl9pPr>
          </a:lstStyle>
          <a:p>
            <a:pPr>
              <a:spcBef>
                <a:spcPct val="0"/>
              </a:spcBef>
            </a:pPr>
            <a:fld id="{1F22C6D4-DF19-413C-912E-7DD31E7DF644}" type="slidenum">
              <a:rPr lang="en-GB" altLang="en-US" sz="1400">
                <a:solidFill>
                  <a:prstClr val="black"/>
                </a:solidFill>
              </a:rPr>
              <a:pPr>
                <a:spcBef>
                  <a:spcPct val="0"/>
                </a:spcBef>
              </a:pPr>
              <a:t>14</a:t>
            </a:fld>
            <a:endParaRPr lang="en-GB" altLang="en-US" sz="1400">
              <a:solidFill>
                <a:prstClr val="black"/>
              </a:solidFill>
            </a:endParaRPr>
          </a:p>
        </p:txBody>
      </p:sp>
    </p:spTree>
    <p:extLst>
      <p:ext uri="{BB962C8B-B14F-4D97-AF65-F5344CB8AC3E}">
        <p14:creationId xmlns:p14="http://schemas.microsoft.com/office/powerpoint/2010/main" val="146696418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Gill Sans MT" panose="020B0502020104020203" pitchFamily="34" charset="0"/>
            </a:endParaRPr>
          </a:p>
        </p:txBody>
      </p:sp>
      <p:sp>
        <p:nvSpPr>
          <p:cNvPr id="194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MS PGothic" pitchFamily="34" charset="-128"/>
              </a:defRPr>
            </a:lvl1pPr>
            <a:lvl2pPr marL="785150" indent="-301981">
              <a:defRPr>
                <a:solidFill>
                  <a:schemeClr val="tx1"/>
                </a:solidFill>
                <a:latin typeface="Calibri" panose="020F0502020204030204" pitchFamily="34" charset="0"/>
                <a:ea typeface="MS PGothic" pitchFamily="34" charset="-128"/>
              </a:defRPr>
            </a:lvl2pPr>
            <a:lvl3pPr marL="1207922" indent="-241584">
              <a:defRPr>
                <a:solidFill>
                  <a:schemeClr val="tx1"/>
                </a:solidFill>
                <a:latin typeface="Calibri" panose="020F0502020204030204" pitchFamily="34" charset="0"/>
                <a:ea typeface="MS PGothic" pitchFamily="34" charset="-128"/>
              </a:defRPr>
            </a:lvl3pPr>
            <a:lvl4pPr marL="1691091" indent="-241584">
              <a:defRPr>
                <a:solidFill>
                  <a:schemeClr val="tx1"/>
                </a:solidFill>
                <a:latin typeface="Calibri" panose="020F0502020204030204" pitchFamily="34" charset="0"/>
                <a:ea typeface="MS PGothic" pitchFamily="34" charset="-128"/>
              </a:defRPr>
            </a:lvl4pPr>
            <a:lvl5pPr marL="2174260" indent="-241584">
              <a:defRPr>
                <a:solidFill>
                  <a:schemeClr val="tx1"/>
                </a:solidFill>
                <a:latin typeface="Calibri" panose="020F0502020204030204" pitchFamily="34" charset="0"/>
                <a:ea typeface="MS PGothic" pitchFamily="34" charset="-128"/>
              </a:defRPr>
            </a:lvl5pPr>
            <a:lvl6pPr marL="2657429" indent="-241584" eaLnBrk="0" fontAlgn="base" hangingPunct="0">
              <a:spcBef>
                <a:spcPct val="0"/>
              </a:spcBef>
              <a:spcAft>
                <a:spcPct val="0"/>
              </a:spcAft>
              <a:defRPr>
                <a:solidFill>
                  <a:schemeClr val="tx1"/>
                </a:solidFill>
                <a:latin typeface="Calibri" panose="020F0502020204030204" pitchFamily="34" charset="0"/>
                <a:ea typeface="MS PGothic" pitchFamily="34" charset="-128"/>
              </a:defRPr>
            </a:lvl6pPr>
            <a:lvl7pPr marL="3140598" indent="-241584" eaLnBrk="0" fontAlgn="base" hangingPunct="0">
              <a:spcBef>
                <a:spcPct val="0"/>
              </a:spcBef>
              <a:spcAft>
                <a:spcPct val="0"/>
              </a:spcAft>
              <a:defRPr>
                <a:solidFill>
                  <a:schemeClr val="tx1"/>
                </a:solidFill>
                <a:latin typeface="Calibri" panose="020F0502020204030204" pitchFamily="34" charset="0"/>
                <a:ea typeface="MS PGothic" pitchFamily="34" charset="-128"/>
              </a:defRPr>
            </a:lvl7pPr>
            <a:lvl8pPr marL="3623767" indent="-241584" eaLnBrk="0" fontAlgn="base" hangingPunct="0">
              <a:spcBef>
                <a:spcPct val="0"/>
              </a:spcBef>
              <a:spcAft>
                <a:spcPct val="0"/>
              </a:spcAft>
              <a:defRPr>
                <a:solidFill>
                  <a:schemeClr val="tx1"/>
                </a:solidFill>
                <a:latin typeface="Calibri" panose="020F0502020204030204" pitchFamily="34" charset="0"/>
                <a:ea typeface="MS PGothic" pitchFamily="34" charset="-128"/>
              </a:defRPr>
            </a:lvl8pPr>
            <a:lvl9pPr marL="4106936" indent="-241584" eaLnBrk="0" fontAlgn="base" hangingPunct="0">
              <a:spcBef>
                <a:spcPct val="0"/>
              </a:spcBef>
              <a:spcAft>
                <a:spcPct val="0"/>
              </a:spcAft>
              <a:defRPr>
                <a:solidFill>
                  <a:schemeClr val="tx1"/>
                </a:solidFill>
                <a:latin typeface="Calibri" panose="020F0502020204030204" pitchFamily="34" charset="0"/>
                <a:ea typeface="MS PGothic" pitchFamily="34" charset="-128"/>
              </a:defRPr>
            </a:lvl9pPr>
          </a:lstStyle>
          <a:p>
            <a:fld id="{9070338E-224A-49A4-A3CE-2483497686BC}" type="slidenum">
              <a:rPr lang="en-GB" altLang="en-US">
                <a:solidFill>
                  <a:srgbClr val="000000"/>
                </a:solidFill>
              </a:rPr>
              <a:pPr/>
              <a:t>15</a:t>
            </a:fld>
            <a:endParaRPr lang="en-GB" altLang="en-US">
              <a:solidFill>
                <a:srgbClr val="000000"/>
              </a:solidFill>
            </a:endParaRPr>
          </a:p>
        </p:txBody>
      </p:sp>
    </p:spTree>
    <p:extLst>
      <p:ext uri="{BB962C8B-B14F-4D97-AF65-F5344CB8AC3E}">
        <p14:creationId xmlns:p14="http://schemas.microsoft.com/office/powerpoint/2010/main" val="24551265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latin typeface="Gill Sans MT" panose="020B0502020104020203" pitchFamily="34" charset="0"/>
              </a:rPr>
              <a:t>Rachel to lead</a:t>
            </a:r>
          </a:p>
          <a:p>
            <a:r>
              <a:rPr lang="en-US" altLang="en-US" dirty="0">
                <a:latin typeface="Gill Sans MT" panose="020B0502020104020203" pitchFamily="34" charset="0"/>
              </a:rPr>
              <a:t>Unseen was establish in 2008.</a:t>
            </a:r>
          </a:p>
          <a:p>
            <a:endParaRPr lang="en-US" altLang="en-US" dirty="0">
              <a:latin typeface="Gill Sans MT" panose="020B0502020104020203" pitchFamily="34" charset="0"/>
            </a:endParaRPr>
          </a:p>
          <a:p>
            <a:r>
              <a:rPr lang="en-US" altLang="en-US" dirty="0">
                <a:latin typeface="Gill Sans MT" panose="020B0502020104020203" pitchFamily="34" charset="0"/>
              </a:rPr>
              <a:t>We focus on three main areas as we </a:t>
            </a:r>
            <a:r>
              <a:rPr lang="en-US" altLang="en-US" b="1" dirty="0">
                <a:solidFill>
                  <a:srgbClr val="FF0000"/>
                </a:solidFill>
                <a:latin typeface="Gill Sans MT" panose="020B0502020104020203" pitchFamily="34" charset="0"/>
              </a:rPr>
              <a:t>work towards a world without slavery</a:t>
            </a:r>
            <a:r>
              <a:rPr lang="en-US" altLang="en-US" dirty="0">
                <a:latin typeface="Gill Sans MT" panose="020B0502020104020203" pitchFamily="34" charset="0"/>
              </a:rPr>
              <a:t>;</a:t>
            </a:r>
            <a:endParaRPr lang="en-GB" altLang="en-US" dirty="0">
              <a:latin typeface="Gill Sans MT" panose="020B0502020104020203" pitchFamily="34" charset="0"/>
            </a:endParaRPr>
          </a:p>
          <a:p>
            <a:r>
              <a:rPr lang="en-US" altLang="en-US" dirty="0">
                <a:latin typeface="Gill Sans MT" panose="020B0502020104020203" pitchFamily="34" charset="0"/>
              </a:rPr>
              <a:t> </a:t>
            </a:r>
            <a:endParaRPr lang="en-GB" altLang="en-US" dirty="0">
              <a:latin typeface="Gill Sans MT" panose="020B0502020104020203" pitchFamily="34" charset="0"/>
            </a:endParaRPr>
          </a:p>
          <a:p>
            <a:r>
              <a:rPr lang="en-GB" altLang="en-US" b="1" dirty="0">
                <a:latin typeface="Gill Sans MT" panose="020B0502020104020203" pitchFamily="34" charset="0"/>
              </a:rPr>
              <a:t>Go through the frontline services we offer –</a:t>
            </a:r>
          </a:p>
          <a:p>
            <a:endParaRPr lang="en-GB" altLang="en-US" dirty="0">
              <a:latin typeface="Gill Sans MT" panose="020B0502020104020203" pitchFamily="34" charset="0"/>
            </a:endParaRPr>
          </a:p>
          <a:p>
            <a:r>
              <a:rPr lang="en-GB" altLang="en-US" dirty="0">
                <a:latin typeface="Gill Sans MT" panose="020B0502020104020203" pitchFamily="34" charset="0"/>
              </a:rPr>
              <a:t>RIO: Outreach and resettlement service for survivors who have been granted status and need support to settle in their new communities (65 people through service, currently 25 men and women across A&amp;S working with)</a:t>
            </a:r>
          </a:p>
          <a:p>
            <a:r>
              <a:rPr lang="en-GB" altLang="en-US" dirty="0">
                <a:latin typeface="Gill Sans MT" panose="020B0502020104020203" pitchFamily="34" charset="0"/>
              </a:rPr>
              <a:t>WATER: 24/7 staff secure project for women who have been trafficked (referrals from a central mechanism) 8 units, worked with over 115 women in 4 years.</a:t>
            </a:r>
          </a:p>
          <a:p>
            <a:endParaRPr lang="en-GB" altLang="en-US" dirty="0">
              <a:latin typeface="Gill Sans MT" panose="020B0502020104020203" pitchFamily="34" charset="0"/>
            </a:endParaRPr>
          </a:p>
          <a:p>
            <a:r>
              <a:rPr lang="en-GB" altLang="en-US" dirty="0">
                <a:latin typeface="Gill Sans MT" panose="020B0502020104020203" pitchFamily="34" charset="0"/>
              </a:rPr>
              <a:t>CHIPS, </a:t>
            </a:r>
            <a:r>
              <a:rPr lang="en-GB" altLang="en-US" dirty="0" err="1">
                <a:latin typeface="Gill Sans MT" panose="020B0502020104020203" pitchFamily="34" charset="0"/>
              </a:rPr>
              <a:t>Mens</a:t>
            </a:r>
            <a:r>
              <a:rPr lang="en-GB" altLang="en-US" dirty="0">
                <a:latin typeface="Gill Sans MT" panose="020B0502020104020203" pitchFamily="34" charset="0"/>
              </a:rPr>
              <a:t> project – to replicate WATER</a:t>
            </a:r>
          </a:p>
          <a:p>
            <a:endParaRPr lang="en-GB" altLang="en-US" dirty="0">
              <a:latin typeface="Gill Sans MT" panose="020B0502020104020203" pitchFamily="34" charset="0"/>
            </a:endParaRPr>
          </a:p>
          <a:p>
            <a:r>
              <a:rPr lang="en-GB" altLang="en-US" b="1" u="sng" dirty="0">
                <a:solidFill>
                  <a:srgbClr val="FF0000"/>
                </a:solidFill>
                <a:latin typeface="Gill Sans MT" panose="020B0502020104020203" pitchFamily="34" charset="0"/>
              </a:rPr>
              <a:t>Anti-Slavery Partnership – multi-agency local and regional partnership with NCA, UKHTC, Police, third sector, DWP, HMRC – work out how to tackle slavery, proactively look for it, get victims to safety and bring perpetrators to justice LINK TO THE VISITS </a:t>
            </a:r>
            <a:endParaRPr lang="en-GB" altLang="en-US" b="1" u="sng" dirty="0">
              <a:solidFill>
                <a:srgbClr val="FF0000"/>
              </a:solidFill>
            </a:endParaRPr>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MS PGothic" pitchFamily="34" charset="-128"/>
              </a:defRPr>
            </a:lvl1pPr>
            <a:lvl2pPr marL="785150" indent="-301981">
              <a:defRPr>
                <a:solidFill>
                  <a:schemeClr val="tx1"/>
                </a:solidFill>
                <a:latin typeface="Calibri" panose="020F0502020204030204" pitchFamily="34" charset="0"/>
                <a:ea typeface="MS PGothic" pitchFamily="34" charset="-128"/>
              </a:defRPr>
            </a:lvl2pPr>
            <a:lvl3pPr marL="1207922" indent="-241584">
              <a:defRPr>
                <a:solidFill>
                  <a:schemeClr val="tx1"/>
                </a:solidFill>
                <a:latin typeface="Calibri" panose="020F0502020204030204" pitchFamily="34" charset="0"/>
                <a:ea typeface="MS PGothic" pitchFamily="34" charset="-128"/>
              </a:defRPr>
            </a:lvl3pPr>
            <a:lvl4pPr marL="1691091" indent="-241584">
              <a:defRPr>
                <a:solidFill>
                  <a:schemeClr val="tx1"/>
                </a:solidFill>
                <a:latin typeface="Calibri" panose="020F0502020204030204" pitchFamily="34" charset="0"/>
                <a:ea typeface="MS PGothic" pitchFamily="34" charset="-128"/>
              </a:defRPr>
            </a:lvl4pPr>
            <a:lvl5pPr marL="2174260" indent="-241584">
              <a:defRPr>
                <a:solidFill>
                  <a:schemeClr val="tx1"/>
                </a:solidFill>
                <a:latin typeface="Calibri" panose="020F0502020204030204" pitchFamily="34" charset="0"/>
                <a:ea typeface="MS PGothic" pitchFamily="34" charset="-128"/>
              </a:defRPr>
            </a:lvl5pPr>
            <a:lvl6pPr marL="2657429" indent="-241584" eaLnBrk="0" fontAlgn="base" hangingPunct="0">
              <a:spcBef>
                <a:spcPct val="0"/>
              </a:spcBef>
              <a:spcAft>
                <a:spcPct val="0"/>
              </a:spcAft>
              <a:defRPr>
                <a:solidFill>
                  <a:schemeClr val="tx1"/>
                </a:solidFill>
                <a:latin typeface="Calibri" panose="020F0502020204030204" pitchFamily="34" charset="0"/>
                <a:ea typeface="MS PGothic" pitchFamily="34" charset="-128"/>
              </a:defRPr>
            </a:lvl6pPr>
            <a:lvl7pPr marL="3140598" indent="-241584" eaLnBrk="0" fontAlgn="base" hangingPunct="0">
              <a:spcBef>
                <a:spcPct val="0"/>
              </a:spcBef>
              <a:spcAft>
                <a:spcPct val="0"/>
              </a:spcAft>
              <a:defRPr>
                <a:solidFill>
                  <a:schemeClr val="tx1"/>
                </a:solidFill>
                <a:latin typeface="Calibri" panose="020F0502020204030204" pitchFamily="34" charset="0"/>
                <a:ea typeface="MS PGothic" pitchFamily="34" charset="-128"/>
              </a:defRPr>
            </a:lvl7pPr>
            <a:lvl8pPr marL="3623767" indent="-241584" eaLnBrk="0" fontAlgn="base" hangingPunct="0">
              <a:spcBef>
                <a:spcPct val="0"/>
              </a:spcBef>
              <a:spcAft>
                <a:spcPct val="0"/>
              </a:spcAft>
              <a:defRPr>
                <a:solidFill>
                  <a:schemeClr val="tx1"/>
                </a:solidFill>
                <a:latin typeface="Calibri" panose="020F0502020204030204" pitchFamily="34" charset="0"/>
                <a:ea typeface="MS PGothic" pitchFamily="34" charset="-128"/>
              </a:defRPr>
            </a:lvl8pPr>
            <a:lvl9pPr marL="4106936" indent="-241584" eaLnBrk="0" fontAlgn="base" hangingPunct="0">
              <a:spcBef>
                <a:spcPct val="0"/>
              </a:spcBef>
              <a:spcAft>
                <a:spcPct val="0"/>
              </a:spcAft>
              <a:defRPr>
                <a:solidFill>
                  <a:schemeClr val="tx1"/>
                </a:solidFill>
                <a:latin typeface="Calibri" panose="020F0502020204030204" pitchFamily="34" charset="0"/>
                <a:ea typeface="MS PGothic" pitchFamily="34" charset="-128"/>
              </a:defRPr>
            </a:lvl9pPr>
          </a:lstStyle>
          <a:p>
            <a:fld id="{7EE00643-77F8-4632-A040-6637DE86182F}" type="slidenum">
              <a:rPr lang="en-GB" altLang="en-US">
                <a:solidFill>
                  <a:srgbClr val="000000"/>
                </a:solidFill>
              </a:rPr>
              <a:pPr/>
              <a:t>2</a:t>
            </a:fld>
            <a:endParaRPr lang="en-GB" altLang="en-US">
              <a:solidFill>
                <a:srgbClr val="000000"/>
              </a:solidFill>
            </a:endParaRPr>
          </a:p>
        </p:txBody>
      </p:sp>
    </p:spTree>
    <p:extLst>
      <p:ext uri="{BB962C8B-B14F-4D97-AF65-F5344CB8AC3E}">
        <p14:creationId xmlns:p14="http://schemas.microsoft.com/office/powerpoint/2010/main" val="18586351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945465">
              <a:spcBef>
                <a:spcPct val="0"/>
              </a:spcBef>
              <a:defRPr/>
            </a:pPr>
            <a:r>
              <a:rPr lang="en-GB" altLang="en-US" sz="1300" b="1" dirty="0">
                <a:cs typeface="Arial" panose="020B0604020202020204" pitchFamily="34" charset="0"/>
              </a:rPr>
              <a:t>EXPLAIN:</a:t>
            </a:r>
          </a:p>
          <a:p>
            <a:pPr defTabSz="945465">
              <a:spcBef>
                <a:spcPct val="0"/>
              </a:spcBef>
              <a:defRPr/>
            </a:pPr>
            <a:r>
              <a:rPr lang="en-GB" altLang="en-US" sz="1300" dirty="0">
                <a:cs typeface="Arial" panose="020B0604020202020204" pitchFamily="34" charset="0"/>
              </a:rPr>
              <a:t>Trafficking is the commodification of people for the purpose of making money and profit. These are astute business men and women, it is very profitable. Compared to drugs which you can sell once, people can be sold over and over again.</a:t>
            </a:r>
          </a:p>
          <a:p>
            <a:pPr eaLnBrk="1" hangingPunct="1">
              <a:spcBef>
                <a:spcPct val="0"/>
              </a:spcBef>
            </a:pPr>
            <a:endParaRPr lang="en-GB" altLang="en-US" sz="1300" dirty="0">
              <a:cs typeface="Arial" panose="020B0604020202020204" pitchFamily="34" charset="0"/>
            </a:endParaRPr>
          </a:p>
          <a:p>
            <a:pPr eaLnBrk="1" hangingPunct="1">
              <a:spcBef>
                <a:spcPct val="0"/>
              </a:spcBef>
            </a:pPr>
            <a:r>
              <a:rPr lang="en-GB" altLang="en-US" sz="1300" dirty="0">
                <a:cs typeface="Arial" panose="020B0604020202020204" pitchFamily="34" charset="0"/>
              </a:rPr>
              <a:t>Trafficking breaks down into 3 elements:</a:t>
            </a:r>
          </a:p>
          <a:p>
            <a:pPr marL="177275" indent="-177275">
              <a:spcBef>
                <a:spcPct val="0"/>
              </a:spcBef>
              <a:buFontTx/>
              <a:buChar char="-"/>
            </a:pPr>
            <a:r>
              <a:rPr lang="en-GB" altLang="en-US" sz="1300" dirty="0">
                <a:cs typeface="Arial" panose="020B0604020202020204" pitchFamily="34" charset="0"/>
              </a:rPr>
              <a:t>The act (what is done) – recruiting, transportation, transfer, harbouring or receipt of persons</a:t>
            </a:r>
          </a:p>
          <a:p>
            <a:pPr marL="177275" indent="-177275">
              <a:spcBef>
                <a:spcPct val="0"/>
              </a:spcBef>
              <a:buFontTx/>
              <a:buChar char="-"/>
            </a:pPr>
            <a:r>
              <a:rPr lang="en-GB" altLang="en-US" sz="1300" dirty="0">
                <a:cs typeface="Arial" panose="020B0604020202020204" pitchFamily="34" charset="0"/>
              </a:rPr>
              <a:t>The Means (how it is done) – force, fraud, coercion, deception (element not required for child trafficking)</a:t>
            </a:r>
          </a:p>
          <a:p>
            <a:pPr marL="177275" indent="-177275">
              <a:spcBef>
                <a:spcPct val="0"/>
              </a:spcBef>
              <a:buFontTx/>
              <a:buChar char="-"/>
            </a:pPr>
            <a:r>
              <a:rPr lang="en-GB" altLang="en-US" sz="1300" dirty="0">
                <a:cs typeface="Arial" panose="020B0604020202020204" pitchFamily="34" charset="0"/>
              </a:rPr>
              <a:t>The purpose (why it is done) – exploitation</a:t>
            </a:r>
          </a:p>
          <a:p>
            <a:pPr eaLnBrk="1" hangingPunct="1">
              <a:spcBef>
                <a:spcPct val="0"/>
              </a:spcBef>
              <a:buFontTx/>
              <a:buNone/>
            </a:pPr>
            <a:r>
              <a:rPr lang="en-GB" altLang="en-US" sz="1300" dirty="0">
                <a:cs typeface="Arial" panose="020B0604020202020204" pitchFamily="34" charset="0"/>
              </a:rPr>
              <a:t>There is NO requirement for the purpose to have been achieved, so a person who escapes before exploitation has occurred can still be a victim of trafficking</a:t>
            </a:r>
          </a:p>
          <a:p>
            <a:pPr defTabSz="945465">
              <a:spcBef>
                <a:spcPct val="0"/>
              </a:spcBef>
              <a:defRPr/>
            </a:pPr>
            <a:endParaRPr lang="en-GB" altLang="en-US" sz="1300" dirty="0">
              <a:cs typeface="Arial" panose="020B0604020202020204" pitchFamily="34" charset="0"/>
            </a:endParaRPr>
          </a:p>
          <a:p>
            <a:pPr defTabSz="945465">
              <a:spcBef>
                <a:spcPct val="0"/>
              </a:spcBef>
              <a:defRPr/>
            </a:pPr>
            <a:r>
              <a:rPr lang="en-GB" altLang="en-US" sz="1300" b="1" dirty="0">
                <a:cs typeface="Arial" panose="020B0604020202020204" pitchFamily="34" charset="0"/>
              </a:rPr>
              <a:t>MYTH BUSTING:</a:t>
            </a:r>
          </a:p>
          <a:p>
            <a:pPr marL="177275" indent="-177275" defTabSz="945465">
              <a:spcBef>
                <a:spcPct val="0"/>
              </a:spcBef>
              <a:buFontTx/>
              <a:buChar char="-"/>
              <a:defRPr/>
            </a:pPr>
            <a:r>
              <a:rPr lang="en-GB" altLang="en-US" sz="1300" dirty="0">
                <a:cs typeface="Arial" panose="020B0604020202020204" pitchFamily="34" charset="0"/>
              </a:rPr>
              <a:t>Not only crime against foreign nationals</a:t>
            </a:r>
          </a:p>
          <a:p>
            <a:pPr marL="177275" indent="-177275" defTabSz="945465">
              <a:spcBef>
                <a:spcPct val="0"/>
              </a:spcBef>
              <a:buFontTx/>
              <a:buChar char="-"/>
              <a:defRPr/>
            </a:pPr>
            <a:r>
              <a:rPr lang="en-GB" altLang="en-US" sz="1300" dirty="0">
                <a:cs typeface="Arial" panose="020B0604020202020204" pitchFamily="34" charset="0"/>
              </a:rPr>
              <a:t>Doesn’t have to include the crossing of an international border</a:t>
            </a:r>
          </a:p>
          <a:p>
            <a:pPr marL="177275" indent="-177275" defTabSz="945465">
              <a:spcBef>
                <a:spcPct val="0"/>
              </a:spcBef>
              <a:buFontTx/>
              <a:buChar char="-"/>
              <a:defRPr/>
            </a:pPr>
            <a:r>
              <a:rPr lang="en-GB" altLang="en-US" sz="1300" dirty="0"/>
              <a:t>Modern Slavery is not the same as people smuggling. Modern Slavery is an offence </a:t>
            </a:r>
            <a:r>
              <a:rPr lang="en-GB" altLang="en-US" sz="1300" u="sng" dirty="0"/>
              <a:t>against a person.</a:t>
            </a:r>
            <a:r>
              <a:rPr lang="en-GB" altLang="en-US" sz="1300" dirty="0"/>
              <a:t> Smuggling is an offence </a:t>
            </a:r>
            <a:r>
              <a:rPr lang="en-GB" altLang="en-US" sz="1300" u="sng" dirty="0"/>
              <a:t>against the state </a:t>
            </a:r>
            <a:r>
              <a:rPr lang="en-GB" altLang="en-US" sz="1300" dirty="0"/>
              <a:t>– the illegal entry into a country</a:t>
            </a:r>
          </a:p>
          <a:p>
            <a:pPr eaLnBrk="1" hangingPunct="1">
              <a:spcBef>
                <a:spcPct val="0"/>
              </a:spcBef>
            </a:pPr>
            <a:endParaRPr lang="en-GB" altLang="en-US" sz="1100" b="1" dirty="0">
              <a:latin typeface="Arial" panose="020B0604020202020204" pitchFamily="34" charset="0"/>
              <a:cs typeface="Arial" panose="020B0604020202020204" pitchFamily="34" charset="0"/>
            </a:endParaRPr>
          </a:p>
          <a:p>
            <a:pPr eaLnBrk="1" hangingPunct="1">
              <a:spcBef>
                <a:spcPct val="0"/>
              </a:spcBef>
            </a:pPr>
            <a:endParaRPr lang="en-GB" altLang="en-US" dirty="0"/>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MS PGothic" pitchFamily="34" charset="-128"/>
              </a:defRPr>
            </a:lvl1pPr>
            <a:lvl2pPr marL="785150" indent="-301981">
              <a:defRPr>
                <a:solidFill>
                  <a:schemeClr val="tx1"/>
                </a:solidFill>
                <a:latin typeface="Calibri" panose="020F0502020204030204" pitchFamily="34" charset="0"/>
                <a:ea typeface="MS PGothic" pitchFamily="34" charset="-128"/>
              </a:defRPr>
            </a:lvl2pPr>
            <a:lvl3pPr marL="1207922" indent="-241584">
              <a:defRPr>
                <a:solidFill>
                  <a:schemeClr val="tx1"/>
                </a:solidFill>
                <a:latin typeface="Calibri" panose="020F0502020204030204" pitchFamily="34" charset="0"/>
                <a:ea typeface="MS PGothic" pitchFamily="34" charset="-128"/>
              </a:defRPr>
            </a:lvl3pPr>
            <a:lvl4pPr marL="1691091" indent="-241584">
              <a:defRPr>
                <a:solidFill>
                  <a:schemeClr val="tx1"/>
                </a:solidFill>
                <a:latin typeface="Calibri" panose="020F0502020204030204" pitchFamily="34" charset="0"/>
                <a:ea typeface="MS PGothic" pitchFamily="34" charset="-128"/>
              </a:defRPr>
            </a:lvl4pPr>
            <a:lvl5pPr marL="2174260" indent="-241584">
              <a:defRPr>
                <a:solidFill>
                  <a:schemeClr val="tx1"/>
                </a:solidFill>
                <a:latin typeface="Calibri" panose="020F0502020204030204" pitchFamily="34" charset="0"/>
                <a:ea typeface="MS PGothic" pitchFamily="34" charset="-128"/>
              </a:defRPr>
            </a:lvl5pPr>
            <a:lvl6pPr marL="2657429" indent="-241584" eaLnBrk="0" fontAlgn="base" hangingPunct="0">
              <a:spcBef>
                <a:spcPct val="0"/>
              </a:spcBef>
              <a:spcAft>
                <a:spcPct val="0"/>
              </a:spcAft>
              <a:defRPr>
                <a:solidFill>
                  <a:schemeClr val="tx1"/>
                </a:solidFill>
                <a:latin typeface="Calibri" panose="020F0502020204030204" pitchFamily="34" charset="0"/>
                <a:ea typeface="MS PGothic" pitchFamily="34" charset="-128"/>
              </a:defRPr>
            </a:lvl6pPr>
            <a:lvl7pPr marL="3140598" indent="-241584" eaLnBrk="0" fontAlgn="base" hangingPunct="0">
              <a:spcBef>
                <a:spcPct val="0"/>
              </a:spcBef>
              <a:spcAft>
                <a:spcPct val="0"/>
              </a:spcAft>
              <a:defRPr>
                <a:solidFill>
                  <a:schemeClr val="tx1"/>
                </a:solidFill>
                <a:latin typeface="Calibri" panose="020F0502020204030204" pitchFamily="34" charset="0"/>
                <a:ea typeface="MS PGothic" pitchFamily="34" charset="-128"/>
              </a:defRPr>
            </a:lvl7pPr>
            <a:lvl8pPr marL="3623767" indent="-241584" eaLnBrk="0" fontAlgn="base" hangingPunct="0">
              <a:spcBef>
                <a:spcPct val="0"/>
              </a:spcBef>
              <a:spcAft>
                <a:spcPct val="0"/>
              </a:spcAft>
              <a:defRPr>
                <a:solidFill>
                  <a:schemeClr val="tx1"/>
                </a:solidFill>
                <a:latin typeface="Calibri" panose="020F0502020204030204" pitchFamily="34" charset="0"/>
                <a:ea typeface="MS PGothic" pitchFamily="34" charset="-128"/>
              </a:defRPr>
            </a:lvl8pPr>
            <a:lvl9pPr marL="4106936" indent="-241584" eaLnBrk="0" fontAlgn="base" hangingPunct="0">
              <a:spcBef>
                <a:spcPct val="0"/>
              </a:spcBef>
              <a:spcAft>
                <a:spcPct val="0"/>
              </a:spcAft>
              <a:defRPr>
                <a:solidFill>
                  <a:schemeClr val="tx1"/>
                </a:solidFill>
                <a:latin typeface="Calibri" panose="020F0502020204030204" pitchFamily="34" charset="0"/>
                <a:ea typeface="MS PGothic" pitchFamily="34" charset="-128"/>
              </a:defRPr>
            </a:lvl9pPr>
          </a:lstStyle>
          <a:p>
            <a:fld id="{07354AF1-F078-43D2-8F09-53F3521FE5E9}" type="slidenum">
              <a:rPr lang="en-GB" altLang="en-US">
                <a:solidFill>
                  <a:srgbClr val="000000"/>
                </a:solidFill>
              </a:rPr>
              <a:pPr/>
              <a:t>3</a:t>
            </a:fld>
            <a:endParaRPr lang="en-GB" altLang="en-US">
              <a:solidFill>
                <a:srgbClr val="000000"/>
              </a:solidFill>
            </a:endParaRPr>
          </a:p>
        </p:txBody>
      </p:sp>
    </p:spTree>
    <p:extLst>
      <p:ext uri="{BB962C8B-B14F-4D97-AF65-F5344CB8AC3E}">
        <p14:creationId xmlns:p14="http://schemas.microsoft.com/office/powerpoint/2010/main" val="16683203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0" name="Notes Placeholder 2"/>
          <p:cNvSpPr>
            <a:spLocks noGrp="1"/>
          </p:cNvSpPr>
          <p:nvPr>
            <p:ph type="body" idx="1"/>
          </p:nvPr>
        </p:nvSpPr>
        <p:spPr bwMode="auto">
          <a:extLst>
            <a:ext uri="{FAA26D3D-D897-4be2-8F04-BA451C77F1D7}"/>
          </a:extLst>
        </p:spPr>
        <p:txBody>
          <a:bodyPr/>
          <a:lstStyle/>
          <a:p>
            <a:pPr>
              <a:defRPr/>
            </a:pPr>
            <a:r>
              <a:rPr lang="en-GB" dirty="0">
                <a:ea typeface="ＭＳ Ｐゴシック" charset="-128"/>
              </a:rPr>
              <a:t>The government's response provides useful definitions which are encompassed within the term 'modern slavery' for the purposes of the Modern Slavery Act 2015. </a:t>
            </a:r>
          </a:p>
          <a:p>
            <a:pPr>
              <a:defRPr/>
            </a:pPr>
            <a:endParaRPr lang="en-GB" dirty="0">
              <a:ea typeface="ＭＳ Ｐゴシック" charset="-128"/>
            </a:endParaRPr>
          </a:p>
          <a:p>
            <a:pPr>
              <a:defRPr/>
            </a:pPr>
            <a:r>
              <a:rPr lang="en-GB" dirty="0">
                <a:ea typeface="ＭＳ Ｐゴシック" charset="-128"/>
              </a:rPr>
              <a:t>These are:</a:t>
            </a:r>
          </a:p>
          <a:p>
            <a:pPr marL="181188" indent="-181188">
              <a:buFont typeface="Arial"/>
              <a:buChar char="•"/>
              <a:defRPr/>
            </a:pPr>
            <a:endParaRPr lang="en-GB" dirty="0">
              <a:ea typeface="ＭＳ Ｐゴシック" charset="-128"/>
            </a:endParaRPr>
          </a:p>
          <a:p>
            <a:pPr marL="181188" indent="-181188">
              <a:buFont typeface="Arial"/>
              <a:buChar char="•"/>
              <a:defRPr/>
            </a:pPr>
            <a:r>
              <a:rPr lang="en-GB" dirty="0">
                <a:ea typeface="ＭＳ Ｐゴシック" charset="-128"/>
              </a:rPr>
              <a:t>'slavery' is where ownership is exercised over a person</a:t>
            </a:r>
          </a:p>
          <a:p>
            <a:pPr marL="181188" indent="-181188">
              <a:buFont typeface="Arial"/>
              <a:buChar char="•"/>
              <a:defRPr/>
            </a:pPr>
            <a:r>
              <a:rPr lang="en-GB" dirty="0">
                <a:ea typeface="ＭＳ Ｐゴシック" charset="-128"/>
              </a:rPr>
              <a:t>'servitude' involves the obligation to provide services imposed by coercion</a:t>
            </a:r>
          </a:p>
          <a:p>
            <a:pPr marL="181188" indent="-181188">
              <a:buFont typeface="Arial"/>
              <a:buChar char="•"/>
              <a:defRPr/>
            </a:pPr>
            <a:r>
              <a:rPr lang="en-GB" dirty="0">
                <a:ea typeface="ＭＳ Ｐゴシック" charset="-128"/>
              </a:rPr>
              <a:t>'forced or compulsory labour' involves work or service extracted from any person under the menace of a penalty and for which the person has not offered himself voluntarily</a:t>
            </a:r>
          </a:p>
          <a:p>
            <a:pPr marL="181188" indent="-181188">
              <a:buFont typeface="Arial"/>
              <a:buChar char="•"/>
              <a:defRPr/>
            </a:pPr>
            <a:r>
              <a:rPr lang="en-GB" dirty="0">
                <a:ea typeface="ＭＳ Ｐゴシック" charset="-128"/>
              </a:rPr>
              <a:t>'human trafficking' concerns arranging or facilitating the travel of another with a view to exploiting them.</a:t>
            </a:r>
          </a:p>
        </p:txBody>
      </p:sp>
      <p:sp>
        <p:nvSpPr>
          <p:cNvPr id="276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MS PGothic" pitchFamily="34" charset="-128"/>
              </a:defRPr>
            </a:lvl1pPr>
            <a:lvl2pPr marL="785150" indent="-301981">
              <a:defRPr>
                <a:solidFill>
                  <a:schemeClr val="tx1"/>
                </a:solidFill>
                <a:latin typeface="Calibri" panose="020F0502020204030204" pitchFamily="34" charset="0"/>
                <a:ea typeface="MS PGothic" pitchFamily="34" charset="-128"/>
              </a:defRPr>
            </a:lvl2pPr>
            <a:lvl3pPr marL="1207922" indent="-241584">
              <a:defRPr>
                <a:solidFill>
                  <a:schemeClr val="tx1"/>
                </a:solidFill>
                <a:latin typeface="Calibri" panose="020F0502020204030204" pitchFamily="34" charset="0"/>
                <a:ea typeface="MS PGothic" pitchFamily="34" charset="-128"/>
              </a:defRPr>
            </a:lvl3pPr>
            <a:lvl4pPr marL="1691091" indent="-241584">
              <a:defRPr>
                <a:solidFill>
                  <a:schemeClr val="tx1"/>
                </a:solidFill>
                <a:latin typeface="Calibri" panose="020F0502020204030204" pitchFamily="34" charset="0"/>
                <a:ea typeface="MS PGothic" pitchFamily="34" charset="-128"/>
              </a:defRPr>
            </a:lvl4pPr>
            <a:lvl5pPr marL="2174260" indent="-241584">
              <a:defRPr>
                <a:solidFill>
                  <a:schemeClr val="tx1"/>
                </a:solidFill>
                <a:latin typeface="Calibri" panose="020F0502020204030204" pitchFamily="34" charset="0"/>
                <a:ea typeface="MS PGothic" pitchFamily="34" charset="-128"/>
              </a:defRPr>
            </a:lvl5pPr>
            <a:lvl6pPr marL="2657429" indent="-241584" eaLnBrk="0" fontAlgn="base" hangingPunct="0">
              <a:spcBef>
                <a:spcPct val="0"/>
              </a:spcBef>
              <a:spcAft>
                <a:spcPct val="0"/>
              </a:spcAft>
              <a:defRPr>
                <a:solidFill>
                  <a:schemeClr val="tx1"/>
                </a:solidFill>
                <a:latin typeface="Calibri" panose="020F0502020204030204" pitchFamily="34" charset="0"/>
                <a:ea typeface="MS PGothic" pitchFamily="34" charset="-128"/>
              </a:defRPr>
            </a:lvl6pPr>
            <a:lvl7pPr marL="3140598" indent="-241584" eaLnBrk="0" fontAlgn="base" hangingPunct="0">
              <a:spcBef>
                <a:spcPct val="0"/>
              </a:spcBef>
              <a:spcAft>
                <a:spcPct val="0"/>
              </a:spcAft>
              <a:defRPr>
                <a:solidFill>
                  <a:schemeClr val="tx1"/>
                </a:solidFill>
                <a:latin typeface="Calibri" panose="020F0502020204030204" pitchFamily="34" charset="0"/>
                <a:ea typeface="MS PGothic" pitchFamily="34" charset="-128"/>
              </a:defRPr>
            </a:lvl7pPr>
            <a:lvl8pPr marL="3623767" indent="-241584" eaLnBrk="0" fontAlgn="base" hangingPunct="0">
              <a:spcBef>
                <a:spcPct val="0"/>
              </a:spcBef>
              <a:spcAft>
                <a:spcPct val="0"/>
              </a:spcAft>
              <a:defRPr>
                <a:solidFill>
                  <a:schemeClr val="tx1"/>
                </a:solidFill>
                <a:latin typeface="Calibri" panose="020F0502020204030204" pitchFamily="34" charset="0"/>
                <a:ea typeface="MS PGothic" pitchFamily="34" charset="-128"/>
              </a:defRPr>
            </a:lvl8pPr>
            <a:lvl9pPr marL="4106936" indent="-241584" eaLnBrk="0" fontAlgn="base" hangingPunct="0">
              <a:spcBef>
                <a:spcPct val="0"/>
              </a:spcBef>
              <a:spcAft>
                <a:spcPct val="0"/>
              </a:spcAft>
              <a:defRPr>
                <a:solidFill>
                  <a:schemeClr val="tx1"/>
                </a:solidFill>
                <a:latin typeface="Calibri" panose="020F0502020204030204" pitchFamily="34" charset="0"/>
                <a:ea typeface="MS PGothic" pitchFamily="34" charset="-128"/>
              </a:defRPr>
            </a:lvl9pPr>
          </a:lstStyle>
          <a:p>
            <a:fld id="{D029B809-6FE1-41CC-800A-A16D65C355B5}" type="slidenum">
              <a:rPr lang="en-GB" altLang="en-US">
                <a:solidFill>
                  <a:srgbClr val="000000"/>
                </a:solidFill>
              </a:rPr>
              <a:pPr/>
              <a:t>4</a:t>
            </a:fld>
            <a:endParaRPr lang="en-GB" altLang="en-US">
              <a:solidFill>
                <a:srgbClr val="000000"/>
              </a:solidFill>
            </a:endParaRPr>
          </a:p>
        </p:txBody>
      </p:sp>
    </p:spTree>
    <p:extLst>
      <p:ext uri="{BB962C8B-B14F-4D97-AF65-F5344CB8AC3E}">
        <p14:creationId xmlns:p14="http://schemas.microsoft.com/office/powerpoint/2010/main" val="20169881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sz="800" b="1" dirty="0">
                <a:solidFill>
                  <a:srgbClr val="FF0000"/>
                </a:solidFill>
                <a:latin typeface="Gill Sans MT" panose="020B0502020104020203" pitchFamily="34" charset="0"/>
              </a:rPr>
              <a:t>Rachel</a:t>
            </a:r>
          </a:p>
          <a:p>
            <a:r>
              <a:rPr lang="en-GB" altLang="en-US" sz="800" b="1" dirty="0">
                <a:solidFill>
                  <a:srgbClr val="FF0000"/>
                </a:solidFill>
                <a:latin typeface="Gill Sans MT" panose="020B0502020104020203" pitchFamily="34" charset="0"/>
              </a:rPr>
              <a:t>EXPLAIN:</a:t>
            </a:r>
          </a:p>
          <a:p>
            <a:endParaRPr lang="en-GB" altLang="en-US" sz="800" dirty="0">
              <a:solidFill>
                <a:srgbClr val="FF0000"/>
              </a:solidFill>
              <a:latin typeface="Gill Sans MT" panose="020B0502020104020203" pitchFamily="34" charset="0"/>
            </a:endParaRPr>
          </a:p>
          <a:p>
            <a:pPr marL="177275" indent="-177275">
              <a:buFont typeface="Arial" panose="020B0604020202020204" pitchFamily="34" charset="0"/>
              <a:buChar char="•"/>
            </a:pPr>
            <a:r>
              <a:rPr lang="en-GB" altLang="en-US" sz="800" u="sng" dirty="0">
                <a:solidFill>
                  <a:srgbClr val="FF0000"/>
                </a:solidFill>
                <a:latin typeface="Gill Sans MT" panose="020B0502020104020203" pitchFamily="34" charset="0"/>
              </a:rPr>
              <a:t>Sexual Exploitation</a:t>
            </a:r>
            <a:r>
              <a:rPr lang="en-GB" altLang="en-US" sz="800" dirty="0">
                <a:solidFill>
                  <a:srgbClr val="FF0000"/>
                </a:solidFill>
                <a:latin typeface="Gill Sans MT" panose="020B0502020104020203" pitchFamily="34" charset="0"/>
              </a:rPr>
              <a:t>: </a:t>
            </a:r>
            <a:r>
              <a:rPr lang="en-GB" altLang="en-US" sz="800" dirty="0">
                <a:latin typeface="Gill Sans MT" panose="020B0502020104020203" pitchFamily="34" charset="0"/>
              </a:rPr>
              <a:t>The forcible or deceptive recruitment of women, men and children, for the purposes of forced prostitution or sexual exploitation.</a:t>
            </a:r>
          </a:p>
          <a:p>
            <a:pPr marL="177275" indent="-177275">
              <a:buFont typeface="Arial" panose="020B0604020202020204" pitchFamily="34" charset="0"/>
              <a:buChar char="•"/>
            </a:pPr>
            <a:r>
              <a:rPr lang="en-GB" altLang="en-US" sz="800" u="sng" dirty="0">
                <a:latin typeface="Gill Sans MT" panose="020B0502020104020203" pitchFamily="34" charset="0"/>
              </a:rPr>
              <a:t>Domestic Servitude</a:t>
            </a:r>
            <a:r>
              <a:rPr lang="en-GB" altLang="en-US" sz="800" dirty="0">
                <a:latin typeface="Gill Sans MT" panose="020B0502020104020203" pitchFamily="34" charset="0"/>
              </a:rPr>
              <a:t>: Employment in private homes where victims are ill treated, humiliated and subjected to exhausting working hours and other exploitation. </a:t>
            </a:r>
            <a:endParaRPr lang="en-GB" altLang="en-US" sz="800" dirty="0">
              <a:solidFill>
                <a:srgbClr val="FF0000"/>
              </a:solidFill>
              <a:latin typeface="Gill Sans MT" panose="020B0502020104020203" pitchFamily="34" charset="0"/>
            </a:endParaRPr>
          </a:p>
          <a:p>
            <a:pPr marL="177275" indent="-177275">
              <a:buFont typeface="Arial" panose="020B0604020202020204" pitchFamily="34" charset="0"/>
              <a:buChar char="•"/>
            </a:pPr>
            <a:r>
              <a:rPr lang="en-GB" altLang="en-US" sz="800" u="sng" dirty="0">
                <a:solidFill>
                  <a:srgbClr val="FF0000"/>
                </a:solidFill>
                <a:latin typeface="Gill Sans MT" panose="020B0502020104020203" pitchFamily="34" charset="0"/>
              </a:rPr>
              <a:t>Forced Labour</a:t>
            </a:r>
            <a:r>
              <a:rPr lang="en-GB" altLang="en-US" sz="800" dirty="0">
                <a:solidFill>
                  <a:srgbClr val="FF0000"/>
                </a:solidFill>
                <a:latin typeface="Gill Sans MT" panose="020B0502020104020203" pitchFamily="34" charset="0"/>
              </a:rPr>
              <a:t>: </a:t>
            </a:r>
            <a:r>
              <a:rPr lang="en-GB" altLang="en-US" sz="800" dirty="0">
                <a:latin typeface="Gill Sans MT" panose="020B0502020104020203" pitchFamily="34" charset="0"/>
              </a:rPr>
              <a:t>Is any work or services which people are forced to do against their will under the threat of some form punishment.</a:t>
            </a:r>
          </a:p>
          <a:p>
            <a:pPr marL="177275" indent="-177275">
              <a:buFont typeface="Arial" panose="020B0604020202020204" pitchFamily="34" charset="0"/>
              <a:buChar char="•"/>
            </a:pPr>
            <a:r>
              <a:rPr lang="en-GB" altLang="en-US" sz="800" u="sng" dirty="0">
                <a:solidFill>
                  <a:srgbClr val="FF0000"/>
                </a:solidFill>
                <a:latin typeface="Gill Sans MT" panose="020B0502020104020203" pitchFamily="34" charset="0"/>
              </a:rPr>
              <a:t>Debt Bondage</a:t>
            </a:r>
            <a:r>
              <a:rPr lang="en-GB" altLang="en-US" sz="800" dirty="0">
                <a:solidFill>
                  <a:srgbClr val="FF0000"/>
                </a:solidFill>
                <a:latin typeface="Gill Sans MT" panose="020B0502020104020203" pitchFamily="34" charset="0"/>
              </a:rPr>
              <a:t>: </a:t>
            </a:r>
            <a:r>
              <a:rPr lang="en-GB" altLang="en-US" sz="800" dirty="0">
                <a:latin typeface="Gill Sans MT" panose="020B0502020104020203" pitchFamily="34" charset="0"/>
              </a:rPr>
              <a:t>Victims are forced to work to pay off debts that realistically they never will be able to. Low wages and increased debts mean not only that they cannot ever hope to pay off the loan. Terms and conditions of work often change and victims become trapped.</a:t>
            </a:r>
          </a:p>
          <a:p>
            <a:pPr marL="177275" indent="-177275">
              <a:buFont typeface="Arial" panose="020B0604020202020204" pitchFamily="34" charset="0"/>
              <a:buChar char="•"/>
            </a:pPr>
            <a:r>
              <a:rPr lang="en-GB" altLang="en-US" sz="800" u="sng" dirty="0"/>
              <a:t>Organ Harvesters</a:t>
            </a:r>
            <a:r>
              <a:rPr lang="en-GB" altLang="en-US" sz="800" dirty="0"/>
              <a:t>: Traffickers force or deceive the victims into giving up an organ. Cases where victims formally or informally agree to sell an organ and are cheated because they are not paid for the organ or are paid less than the promised price. Vulnerable persons are treated for an ailment, which may or may not exist and thereupon organs are removed without the victim's knowledge</a:t>
            </a:r>
            <a:endParaRPr lang="en-GB" altLang="en-US" sz="800" dirty="0">
              <a:latin typeface="Gill Sans MT" panose="020B0502020104020203" pitchFamily="34" charset="0"/>
            </a:endParaRPr>
          </a:p>
          <a:p>
            <a:pPr marL="177275" indent="-177275">
              <a:buFont typeface="Arial" panose="020B0604020202020204" pitchFamily="34" charset="0"/>
              <a:buChar char="•"/>
            </a:pPr>
            <a:r>
              <a:rPr lang="en-GB" altLang="en-US" sz="800" u="sng" dirty="0">
                <a:solidFill>
                  <a:srgbClr val="FF0000"/>
                </a:solidFill>
                <a:latin typeface="Gill Sans MT" panose="020B0502020104020203" pitchFamily="34" charset="0"/>
              </a:rPr>
              <a:t>Criminal </a:t>
            </a:r>
            <a:r>
              <a:rPr lang="en-GB" altLang="en-US" sz="800" u="sng" dirty="0" err="1">
                <a:solidFill>
                  <a:srgbClr val="FF0000"/>
                </a:solidFill>
                <a:latin typeface="Gill Sans MT" panose="020B0502020104020203" pitchFamily="34" charset="0"/>
              </a:rPr>
              <a:t>Expolitation</a:t>
            </a:r>
            <a:r>
              <a:rPr lang="en-GB" altLang="en-US" sz="800" dirty="0">
                <a:solidFill>
                  <a:srgbClr val="FF0000"/>
                </a:solidFill>
                <a:latin typeface="Gill Sans MT" panose="020B0502020104020203" pitchFamily="34" charset="0"/>
              </a:rPr>
              <a:t>: </a:t>
            </a:r>
            <a:r>
              <a:rPr lang="en-GB" altLang="en-US" sz="800" dirty="0">
                <a:latin typeface="Gill Sans MT" panose="020B0502020104020203" pitchFamily="34" charset="0"/>
              </a:rPr>
              <a:t>Often controlled and maltreated, victims are forced into crimes such as cannabis cultivation, pick pocketing, forced begging, charity collection bags against their will.</a:t>
            </a:r>
          </a:p>
          <a:p>
            <a:endParaRPr lang="en-GB" altLang="en-US" sz="800" dirty="0">
              <a:latin typeface="Gill Sans MT" panose="020B0502020104020203" pitchFamily="34" charset="0"/>
            </a:endParaRPr>
          </a:p>
          <a:p>
            <a:r>
              <a:rPr lang="en-GB" altLang="en-US" sz="800" b="1" i="1" dirty="0">
                <a:latin typeface="Gill Sans MT" panose="020B0502020104020203" pitchFamily="34" charset="0"/>
              </a:rPr>
              <a:t>EXAMPLES:</a:t>
            </a:r>
          </a:p>
          <a:p>
            <a:pPr marL="236366" indent="-236366">
              <a:buAutoNum type="arabicParenR"/>
            </a:pPr>
            <a:r>
              <a:rPr lang="en-GB" altLang="en-US" sz="800" i="1" dirty="0">
                <a:latin typeface="Gill Sans MT" panose="020B0502020104020203" pitchFamily="34" charset="0"/>
              </a:rPr>
              <a:t>Domestic Servitude: Lady working in London. Was found having had a heart attack on the street. She had been working for one family for over 40 years being sent backwards and forwards between here and their home country. She had been mal treated throughout her life and had recently been replaced by a ‘newer model’</a:t>
            </a:r>
          </a:p>
          <a:p>
            <a:pPr marL="236366" indent="-236366">
              <a:buAutoNum type="arabicParenR"/>
            </a:pPr>
            <a:r>
              <a:rPr lang="en-GB" altLang="en-US" sz="800" i="1" dirty="0">
                <a:latin typeface="Gill Sans MT" panose="020B0502020104020203" pitchFamily="34" charset="0"/>
              </a:rPr>
              <a:t>Forced Labour: Happy Eggs, 2012. </a:t>
            </a:r>
            <a:r>
              <a:rPr lang="en-GB" altLang="en-US" sz="800" i="1" dirty="0" err="1">
                <a:latin typeface="Gill Sans MT" panose="020B0502020104020203" pitchFamily="34" charset="0"/>
              </a:rPr>
              <a:t>G</a:t>
            </a:r>
            <a:r>
              <a:rPr lang="en-GB" sz="800" i="1" dirty="0" err="1"/>
              <a:t>angmaster</a:t>
            </a:r>
            <a:r>
              <a:rPr lang="en-GB" sz="800" i="1" dirty="0"/>
              <a:t> company which provided teams of migrant workers to brands including </a:t>
            </a:r>
            <a:r>
              <a:rPr lang="en-GB" sz="800" i="1" dirty="0">
                <a:hlinkClick r:id="rId3"/>
              </a:rPr>
              <a:t>Happy Eggs</a:t>
            </a:r>
            <a:r>
              <a:rPr lang="en-GB" sz="800" i="1" dirty="0"/>
              <a:t>. 30 Lithuanian workers were alleged to have been trafficked in to the UK. Kept in debt bondage, forced to work up to 17 hours a shift, bussed to farms, to catch hens through the night, sleeping sometimes only in vans, in some weeks not paid at all, and kept with threats of violence and some actual physical assault.</a:t>
            </a:r>
          </a:p>
          <a:p>
            <a:pPr marL="236366" indent="-236366">
              <a:buAutoNum type="arabicParenR"/>
            </a:pPr>
            <a:r>
              <a:rPr lang="en-GB" altLang="en-US" sz="800" i="1" dirty="0">
                <a:latin typeface="Gill Sans MT" panose="020B0502020104020203" pitchFamily="34" charset="0"/>
              </a:rPr>
              <a:t>Debt Bondage: one guy working in a car wash, agreed arrangement for travel but then offer £60 upon arrival for food and cigarettes. Wasn’t getting paid in order to ‘recover this debt’.</a:t>
            </a:r>
          </a:p>
          <a:p>
            <a:pPr marL="236366" indent="-236366" defTabSz="945465">
              <a:buFontTx/>
              <a:buAutoNum type="arabicParenR"/>
              <a:defRPr/>
            </a:pPr>
            <a:r>
              <a:rPr lang="en-GB" altLang="en-US" sz="800" i="1" dirty="0">
                <a:latin typeface="Gill Sans MT" panose="020B0502020104020203" pitchFamily="34" charset="0"/>
              </a:rPr>
              <a:t>Criminal Exploitation: Gentleman exploiting 15 Slovaks, they had all signed on with the job centre and were being paid benefits/allowance, all into the exploiters bank account. All being dropped off and picked up in a white van once a week.</a:t>
            </a:r>
          </a:p>
        </p:txBody>
      </p:sp>
      <p:sp>
        <p:nvSpPr>
          <p:cNvPr id="297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MS PGothic" pitchFamily="34" charset="-128"/>
              </a:defRPr>
            </a:lvl1pPr>
            <a:lvl2pPr marL="768190" indent="-295458">
              <a:defRPr>
                <a:solidFill>
                  <a:schemeClr val="tx1"/>
                </a:solidFill>
                <a:latin typeface="Calibri" panose="020F0502020204030204" pitchFamily="34" charset="0"/>
                <a:ea typeface="MS PGothic" pitchFamily="34" charset="-128"/>
              </a:defRPr>
            </a:lvl2pPr>
            <a:lvl3pPr marL="1181831" indent="-236366">
              <a:defRPr>
                <a:solidFill>
                  <a:schemeClr val="tx1"/>
                </a:solidFill>
                <a:latin typeface="Calibri" panose="020F0502020204030204" pitchFamily="34" charset="0"/>
                <a:ea typeface="MS PGothic" pitchFamily="34" charset="-128"/>
              </a:defRPr>
            </a:lvl3pPr>
            <a:lvl4pPr marL="1654564" indent="-236366">
              <a:defRPr>
                <a:solidFill>
                  <a:schemeClr val="tx1"/>
                </a:solidFill>
                <a:latin typeface="Calibri" panose="020F0502020204030204" pitchFamily="34" charset="0"/>
                <a:ea typeface="MS PGothic" pitchFamily="34" charset="-128"/>
              </a:defRPr>
            </a:lvl4pPr>
            <a:lvl5pPr marL="2127296" indent="-236366">
              <a:defRPr>
                <a:solidFill>
                  <a:schemeClr val="tx1"/>
                </a:solidFill>
                <a:latin typeface="Calibri" panose="020F0502020204030204" pitchFamily="34" charset="0"/>
                <a:ea typeface="MS PGothic" pitchFamily="34" charset="-128"/>
              </a:defRPr>
            </a:lvl5pPr>
            <a:lvl6pPr marL="2600029" indent="-236366" eaLnBrk="0" fontAlgn="base" hangingPunct="0">
              <a:spcBef>
                <a:spcPct val="0"/>
              </a:spcBef>
              <a:spcAft>
                <a:spcPct val="0"/>
              </a:spcAft>
              <a:defRPr>
                <a:solidFill>
                  <a:schemeClr val="tx1"/>
                </a:solidFill>
                <a:latin typeface="Calibri" panose="020F0502020204030204" pitchFamily="34" charset="0"/>
                <a:ea typeface="MS PGothic" pitchFamily="34" charset="-128"/>
              </a:defRPr>
            </a:lvl6pPr>
            <a:lvl7pPr marL="3072761" indent="-236366" eaLnBrk="0" fontAlgn="base" hangingPunct="0">
              <a:spcBef>
                <a:spcPct val="0"/>
              </a:spcBef>
              <a:spcAft>
                <a:spcPct val="0"/>
              </a:spcAft>
              <a:defRPr>
                <a:solidFill>
                  <a:schemeClr val="tx1"/>
                </a:solidFill>
                <a:latin typeface="Calibri" panose="020F0502020204030204" pitchFamily="34" charset="0"/>
                <a:ea typeface="MS PGothic" pitchFamily="34" charset="-128"/>
              </a:defRPr>
            </a:lvl7pPr>
            <a:lvl8pPr marL="3545494" indent="-236366" eaLnBrk="0" fontAlgn="base" hangingPunct="0">
              <a:spcBef>
                <a:spcPct val="0"/>
              </a:spcBef>
              <a:spcAft>
                <a:spcPct val="0"/>
              </a:spcAft>
              <a:defRPr>
                <a:solidFill>
                  <a:schemeClr val="tx1"/>
                </a:solidFill>
                <a:latin typeface="Calibri" panose="020F0502020204030204" pitchFamily="34" charset="0"/>
                <a:ea typeface="MS PGothic" pitchFamily="34" charset="-128"/>
              </a:defRPr>
            </a:lvl8pPr>
            <a:lvl9pPr marL="4018226" indent="-236366" eaLnBrk="0" fontAlgn="base" hangingPunct="0">
              <a:spcBef>
                <a:spcPct val="0"/>
              </a:spcBef>
              <a:spcAft>
                <a:spcPct val="0"/>
              </a:spcAft>
              <a:defRPr>
                <a:solidFill>
                  <a:schemeClr val="tx1"/>
                </a:solidFill>
                <a:latin typeface="Calibri" panose="020F0502020204030204" pitchFamily="34" charset="0"/>
                <a:ea typeface="MS PGothic" pitchFamily="34" charset="-128"/>
              </a:defRPr>
            </a:lvl9pPr>
          </a:lstStyle>
          <a:p>
            <a:fld id="{FBE244A9-FB7E-4B7D-8B65-69D8BC10EC1B}" type="slidenum">
              <a:rPr lang="en-GB" altLang="en-US">
                <a:solidFill>
                  <a:srgbClr val="000000"/>
                </a:solidFill>
              </a:rPr>
              <a:pPr/>
              <a:t>5</a:t>
            </a:fld>
            <a:endParaRPr lang="en-GB" altLang="en-US">
              <a:solidFill>
                <a:srgbClr val="000000"/>
              </a:solidFill>
            </a:endParaRPr>
          </a:p>
        </p:txBody>
      </p:sp>
    </p:spTree>
    <p:extLst>
      <p:ext uri="{BB962C8B-B14F-4D97-AF65-F5344CB8AC3E}">
        <p14:creationId xmlns:p14="http://schemas.microsoft.com/office/powerpoint/2010/main" val="2129355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fr-FR" altLang="en-US" b="1" dirty="0"/>
              <a:t>Rachel</a:t>
            </a:r>
          </a:p>
          <a:p>
            <a:pPr eaLnBrk="1" hangingPunct="1">
              <a:spcBef>
                <a:spcPct val="0"/>
              </a:spcBef>
            </a:pPr>
            <a:r>
              <a:rPr lang="fr-FR" altLang="en-US" b="1" dirty="0"/>
              <a:t>EXPLAIN:</a:t>
            </a:r>
          </a:p>
          <a:p>
            <a:pPr>
              <a:spcBef>
                <a:spcPct val="0"/>
              </a:spcBef>
            </a:pPr>
            <a:r>
              <a:rPr lang="en-GB" altLang="en-US" dirty="0">
                <a:solidFill>
                  <a:srgbClr val="FF0000"/>
                </a:solidFill>
              </a:rPr>
              <a:t>These statistics on the next few slides are the 2017 stats:</a:t>
            </a:r>
          </a:p>
          <a:p>
            <a:pPr marL="187150" indent="-187150">
              <a:spcBef>
                <a:spcPct val="0"/>
              </a:spcBef>
              <a:buFontTx/>
              <a:buChar char="-"/>
            </a:pPr>
            <a:r>
              <a:rPr lang="en-GB" altLang="en-US" dirty="0">
                <a:solidFill>
                  <a:srgbClr val="FF0000"/>
                </a:solidFill>
              </a:rPr>
              <a:t>Total: 5148 (adults and children)  5148</a:t>
            </a:r>
          </a:p>
          <a:p>
            <a:pPr marL="187150" indent="-187150">
              <a:spcBef>
                <a:spcPct val="0"/>
              </a:spcBef>
              <a:buFontTx/>
              <a:buChar char="-"/>
            </a:pPr>
            <a:r>
              <a:rPr lang="en-GB" altLang="en-US" dirty="0">
                <a:solidFill>
                  <a:srgbClr val="FF0000"/>
                </a:solidFill>
              </a:rPr>
              <a:t>Government released estimates of 10-13,000 in 2014. The discrepancy between the two numbers is due to the National Referral Mechanism Process. We believe these numbers are just the tip of the iceberg. They only represent those victims found, correctly identify, offered and accepted help!</a:t>
            </a:r>
          </a:p>
          <a:p>
            <a:pPr eaLnBrk="1" hangingPunct="1">
              <a:spcBef>
                <a:spcPct val="0"/>
              </a:spcBef>
            </a:pPr>
            <a:endParaRPr lang="fr-FR" altLang="en-US" b="1" dirty="0"/>
          </a:p>
          <a:p>
            <a:pPr marL="311915" indent="-311915">
              <a:spcBef>
                <a:spcPct val="0"/>
              </a:spcBef>
              <a:buFont typeface="Arial" panose="020B0604020202020204" pitchFamily="34" charset="0"/>
              <a:buChar char="•"/>
            </a:pPr>
            <a:r>
              <a:rPr lang="fr-FR" altLang="en-US" dirty="0"/>
              <a:t>Domestic Servitude 488</a:t>
            </a:r>
          </a:p>
          <a:p>
            <a:pPr marL="311915" indent="-311915">
              <a:spcBef>
                <a:spcPct val="0"/>
              </a:spcBef>
              <a:buFont typeface="Arial" panose="020B0604020202020204" pitchFamily="34" charset="0"/>
              <a:buChar char="•"/>
            </a:pPr>
            <a:r>
              <a:rPr lang="fr-FR" altLang="en-US" dirty="0"/>
              <a:t>Labour Exploitation 2327 – 45% of all </a:t>
            </a:r>
            <a:r>
              <a:rPr lang="fr-FR" altLang="en-US" dirty="0" err="1"/>
              <a:t>victims</a:t>
            </a:r>
            <a:endParaRPr lang="fr-FR" altLang="en-US" dirty="0"/>
          </a:p>
          <a:p>
            <a:pPr marL="311915" indent="-311915">
              <a:spcBef>
                <a:spcPct val="0"/>
              </a:spcBef>
              <a:buFont typeface="Arial" panose="020B0604020202020204" pitchFamily="34" charset="0"/>
              <a:buChar char="•"/>
            </a:pPr>
            <a:r>
              <a:rPr lang="fr-FR" altLang="en-US" dirty="0" err="1"/>
              <a:t>Organ</a:t>
            </a:r>
            <a:r>
              <a:rPr lang="fr-FR" altLang="en-US" dirty="0"/>
              <a:t> </a:t>
            </a:r>
            <a:r>
              <a:rPr lang="fr-FR" altLang="en-US" dirty="0" err="1"/>
              <a:t>Harvesting</a:t>
            </a:r>
            <a:r>
              <a:rPr lang="fr-FR" altLang="en-US" dirty="0"/>
              <a:t> 4</a:t>
            </a:r>
          </a:p>
          <a:p>
            <a:pPr marL="311915" indent="-311915">
              <a:spcBef>
                <a:spcPct val="0"/>
              </a:spcBef>
              <a:buFont typeface="Arial" panose="020B0604020202020204" pitchFamily="34" charset="0"/>
              <a:buChar char="•"/>
            </a:pPr>
            <a:r>
              <a:rPr lang="fr-FR" altLang="en-US" dirty="0" err="1"/>
              <a:t>Sexual</a:t>
            </a:r>
            <a:r>
              <a:rPr lang="fr-FR" altLang="en-US" dirty="0"/>
              <a:t> Exploitation 1741 – 34% of all </a:t>
            </a:r>
            <a:r>
              <a:rPr lang="fr-FR" altLang="en-US" dirty="0" err="1"/>
              <a:t>victims</a:t>
            </a:r>
            <a:endParaRPr lang="fr-FR" altLang="en-US" dirty="0"/>
          </a:p>
          <a:p>
            <a:pPr>
              <a:spcBef>
                <a:spcPct val="0"/>
              </a:spcBef>
            </a:pPr>
            <a:endParaRPr lang="fr-FR" altLang="en-US" dirty="0"/>
          </a:p>
          <a:p>
            <a:pPr marL="311915" indent="-311915">
              <a:spcBef>
                <a:spcPct val="0"/>
              </a:spcBef>
              <a:buFont typeface="Arial" panose="020B0604020202020204" pitchFamily="34" charset="0"/>
              <a:buChar char="•"/>
            </a:pPr>
            <a:r>
              <a:rPr lang="fr-FR" altLang="en-US" dirty="0" err="1"/>
              <a:t>Unknown</a:t>
            </a:r>
            <a:r>
              <a:rPr lang="fr-FR" altLang="en-US" dirty="0"/>
              <a:t> Exploitation 589 </a:t>
            </a:r>
          </a:p>
          <a:p>
            <a:pPr marL="311915" indent="-311915">
              <a:spcBef>
                <a:spcPct val="0"/>
              </a:spcBef>
              <a:buFont typeface="Arial" panose="020B0604020202020204" pitchFamily="34" charset="0"/>
              <a:buChar char="•"/>
            </a:pPr>
            <a:endParaRPr lang="fr-FR" altLang="en-US" dirty="0"/>
          </a:p>
          <a:p>
            <a:pPr marL="311915" indent="-311915">
              <a:spcBef>
                <a:spcPct val="0"/>
              </a:spcBef>
              <a:buFont typeface="Arial" panose="020B0604020202020204" pitchFamily="34" charset="0"/>
              <a:buChar char="•"/>
            </a:pPr>
            <a:r>
              <a:rPr lang="fr-FR" altLang="en-US" dirty="0"/>
              <a:t>2455 (48%) </a:t>
            </a:r>
            <a:r>
              <a:rPr lang="fr-FR" altLang="en-US" dirty="0" err="1"/>
              <a:t>were</a:t>
            </a:r>
            <a:r>
              <a:rPr lang="fr-FR" altLang="en-US" dirty="0"/>
              <a:t> </a:t>
            </a:r>
            <a:r>
              <a:rPr lang="fr-FR" altLang="en-US" dirty="0" err="1"/>
              <a:t>Women</a:t>
            </a:r>
            <a:endParaRPr lang="fr-FR" altLang="en-US" dirty="0"/>
          </a:p>
          <a:p>
            <a:pPr marL="311915" indent="-311915">
              <a:spcBef>
                <a:spcPct val="0"/>
              </a:spcBef>
              <a:buFont typeface="Arial" panose="020B0604020202020204" pitchFamily="34" charset="0"/>
              <a:buChar char="•"/>
            </a:pPr>
            <a:r>
              <a:rPr lang="fr-FR" altLang="en-US" dirty="0"/>
              <a:t>2690 (52%) </a:t>
            </a:r>
            <a:r>
              <a:rPr lang="fr-FR" altLang="en-US" dirty="0" err="1"/>
              <a:t>were</a:t>
            </a:r>
            <a:r>
              <a:rPr lang="fr-FR" altLang="en-US" dirty="0"/>
              <a:t> Men</a:t>
            </a:r>
          </a:p>
          <a:p>
            <a:pPr marL="311915" indent="-311915">
              <a:spcBef>
                <a:spcPct val="0"/>
              </a:spcBef>
              <a:buFont typeface="Arial" panose="020B0604020202020204" pitchFamily="34" charset="0"/>
              <a:buChar char="•"/>
            </a:pPr>
            <a:r>
              <a:rPr lang="fr-FR" altLang="en-US" dirty="0"/>
              <a:t>3  (0.5%) </a:t>
            </a:r>
            <a:r>
              <a:rPr lang="fr-FR" altLang="en-US" dirty="0" err="1"/>
              <a:t>were</a:t>
            </a:r>
            <a:r>
              <a:rPr lang="fr-FR" altLang="en-US" dirty="0"/>
              <a:t> </a:t>
            </a:r>
            <a:r>
              <a:rPr lang="fr-FR" altLang="en-US" dirty="0" err="1"/>
              <a:t>transgender</a:t>
            </a:r>
            <a:endParaRPr lang="fr-FR" altLang="en-US" dirty="0"/>
          </a:p>
          <a:p>
            <a:pPr>
              <a:spcBef>
                <a:spcPct val="0"/>
              </a:spcBef>
            </a:pPr>
            <a:endParaRPr lang="en-GB" altLang="en-US" dirty="0">
              <a:solidFill>
                <a:srgbClr val="FF0000"/>
              </a:solidFill>
            </a:endParaRPr>
          </a:p>
          <a:p>
            <a:pPr>
              <a:spcBef>
                <a:spcPct val="0"/>
              </a:spcBef>
            </a:pPr>
            <a:r>
              <a:rPr lang="en-GB" altLang="en-US" dirty="0">
                <a:solidFill>
                  <a:srgbClr val="FF0000"/>
                </a:solidFill>
              </a:rPr>
              <a:t>20.9 million</a:t>
            </a:r>
            <a:r>
              <a:rPr lang="en-GB" altLang="en-US" dirty="0"/>
              <a:t> people trapped in labour exploitation ILO</a:t>
            </a:r>
          </a:p>
          <a:p>
            <a:pPr defTabSz="998128">
              <a:spcBef>
                <a:spcPct val="0"/>
              </a:spcBef>
              <a:defRPr/>
            </a:pPr>
            <a:r>
              <a:rPr lang="en-GB" altLang="en-US" dirty="0"/>
              <a:t>45.8 million people in slavery worldwide according to the Global Slavery Index, 2016</a:t>
            </a:r>
          </a:p>
          <a:p>
            <a:pPr>
              <a:spcBef>
                <a:spcPct val="0"/>
              </a:spcBef>
            </a:pPr>
            <a:endParaRPr lang="en-GB" altLang="en-US" b="1" dirty="0">
              <a:solidFill>
                <a:srgbClr val="FF0000"/>
              </a:solidFill>
            </a:endParaRPr>
          </a:p>
          <a:p>
            <a:pPr>
              <a:spcBef>
                <a:spcPct val="0"/>
              </a:spcBef>
            </a:pPr>
            <a:r>
              <a:rPr lang="en-GB" altLang="en-US" dirty="0"/>
              <a:t>Human trafficking is the </a:t>
            </a:r>
            <a:r>
              <a:rPr lang="en-GB" altLang="en-US" u="sng" dirty="0">
                <a:solidFill>
                  <a:srgbClr val="FF0000"/>
                </a:solidFill>
              </a:rPr>
              <a:t>second largest illegal trade</a:t>
            </a:r>
            <a:r>
              <a:rPr lang="en-GB" altLang="en-US" b="1" dirty="0">
                <a:solidFill>
                  <a:srgbClr val="FF0000"/>
                </a:solidFill>
              </a:rPr>
              <a:t> </a:t>
            </a:r>
            <a:r>
              <a:rPr lang="en-GB" altLang="en-US" dirty="0"/>
              <a:t>in the world and it is the </a:t>
            </a:r>
            <a:r>
              <a:rPr lang="en-GB" altLang="en-US" u="sng" dirty="0">
                <a:solidFill>
                  <a:srgbClr val="FF0000"/>
                </a:solidFill>
              </a:rPr>
              <a:t>fastest growing international crime</a:t>
            </a:r>
          </a:p>
          <a:p>
            <a:pPr>
              <a:spcBef>
                <a:spcPct val="0"/>
              </a:spcBef>
            </a:pPr>
            <a:endParaRPr lang="en-GB" altLang="en-US" u="sng" dirty="0">
              <a:solidFill>
                <a:srgbClr val="FF0000"/>
              </a:solidFill>
            </a:endParaRPr>
          </a:p>
          <a:p>
            <a:pPr>
              <a:spcBef>
                <a:spcPct val="0"/>
              </a:spcBef>
            </a:pPr>
            <a:r>
              <a:rPr lang="en-GB" altLang="en-US" dirty="0">
                <a:solidFill>
                  <a:srgbClr val="FF0000"/>
                </a:solidFill>
              </a:rPr>
              <a:t>Forced labour in the private economy is worth an estimated </a:t>
            </a:r>
            <a:r>
              <a:rPr lang="en-GB" altLang="en-US" u="sng" dirty="0">
                <a:solidFill>
                  <a:srgbClr val="FF0000"/>
                </a:solidFill>
              </a:rPr>
              <a:t>$150 billion profits world wide </a:t>
            </a:r>
            <a:r>
              <a:rPr lang="en-GB" altLang="en-US" dirty="0">
                <a:solidFill>
                  <a:srgbClr val="FF0000"/>
                </a:solidFill>
              </a:rPr>
              <a:t>(International Labour Organisation 2014).</a:t>
            </a:r>
          </a:p>
          <a:p>
            <a:endParaRPr lang="en-GB" altLang="en-US" i="1" dirty="0"/>
          </a:p>
          <a:p>
            <a:pPr>
              <a:spcBef>
                <a:spcPct val="0"/>
              </a:spcBef>
            </a:pPr>
            <a:endParaRPr lang="en-GB" altLang="en-US" dirty="0"/>
          </a:p>
        </p:txBody>
      </p:sp>
      <p:sp>
        <p:nvSpPr>
          <p:cNvPr id="358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MS PGothic" pitchFamily="34" charset="-128"/>
              </a:defRPr>
            </a:lvl1pPr>
            <a:lvl2pPr marL="810978" indent="-311915">
              <a:defRPr>
                <a:solidFill>
                  <a:schemeClr val="tx1"/>
                </a:solidFill>
                <a:latin typeface="Calibri" panose="020F0502020204030204" pitchFamily="34" charset="0"/>
                <a:ea typeface="MS PGothic" pitchFamily="34" charset="-128"/>
              </a:defRPr>
            </a:lvl2pPr>
            <a:lvl3pPr marL="1247659" indent="-249532">
              <a:defRPr>
                <a:solidFill>
                  <a:schemeClr val="tx1"/>
                </a:solidFill>
                <a:latin typeface="Calibri" panose="020F0502020204030204" pitchFamily="34" charset="0"/>
                <a:ea typeface="MS PGothic" pitchFamily="34" charset="-128"/>
              </a:defRPr>
            </a:lvl3pPr>
            <a:lvl4pPr marL="1746723" indent="-249532">
              <a:defRPr>
                <a:solidFill>
                  <a:schemeClr val="tx1"/>
                </a:solidFill>
                <a:latin typeface="Calibri" panose="020F0502020204030204" pitchFamily="34" charset="0"/>
                <a:ea typeface="MS PGothic" pitchFamily="34" charset="-128"/>
              </a:defRPr>
            </a:lvl4pPr>
            <a:lvl5pPr marL="2245787" indent="-249532">
              <a:defRPr>
                <a:solidFill>
                  <a:schemeClr val="tx1"/>
                </a:solidFill>
                <a:latin typeface="Calibri" panose="020F0502020204030204" pitchFamily="34" charset="0"/>
                <a:ea typeface="MS PGothic" pitchFamily="34" charset="-128"/>
              </a:defRPr>
            </a:lvl5pPr>
            <a:lvl6pPr marL="2744851" indent="-249532" eaLnBrk="0" fontAlgn="base" hangingPunct="0">
              <a:spcBef>
                <a:spcPct val="0"/>
              </a:spcBef>
              <a:spcAft>
                <a:spcPct val="0"/>
              </a:spcAft>
              <a:defRPr>
                <a:solidFill>
                  <a:schemeClr val="tx1"/>
                </a:solidFill>
                <a:latin typeface="Calibri" panose="020F0502020204030204" pitchFamily="34" charset="0"/>
                <a:ea typeface="MS PGothic" pitchFamily="34" charset="-128"/>
              </a:defRPr>
            </a:lvl6pPr>
            <a:lvl7pPr marL="3243914" indent="-249532" eaLnBrk="0" fontAlgn="base" hangingPunct="0">
              <a:spcBef>
                <a:spcPct val="0"/>
              </a:spcBef>
              <a:spcAft>
                <a:spcPct val="0"/>
              </a:spcAft>
              <a:defRPr>
                <a:solidFill>
                  <a:schemeClr val="tx1"/>
                </a:solidFill>
                <a:latin typeface="Calibri" panose="020F0502020204030204" pitchFamily="34" charset="0"/>
                <a:ea typeface="MS PGothic" pitchFamily="34" charset="-128"/>
              </a:defRPr>
            </a:lvl7pPr>
            <a:lvl8pPr marL="3742978" indent="-249532" eaLnBrk="0" fontAlgn="base" hangingPunct="0">
              <a:spcBef>
                <a:spcPct val="0"/>
              </a:spcBef>
              <a:spcAft>
                <a:spcPct val="0"/>
              </a:spcAft>
              <a:defRPr>
                <a:solidFill>
                  <a:schemeClr val="tx1"/>
                </a:solidFill>
                <a:latin typeface="Calibri" panose="020F0502020204030204" pitchFamily="34" charset="0"/>
                <a:ea typeface="MS PGothic" pitchFamily="34" charset="-128"/>
              </a:defRPr>
            </a:lvl8pPr>
            <a:lvl9pPr marL="4242042" indent="-249532" eaLnBrk="0" fontAlgn="base" hangingPunct="0">
              <a:spcBef>
                <a:spcPct val="0"/>
              </a:spcBef>
              <a:spcAft>
                <a:spcPct val="0"/>
              </a:spcAft>
              <a:defRPr>
                <a:solidFill>
                  <a:schemeClr val="tx1"/>
                </a:solidFill>
                <a:latin typeface="Calibri" panose="020F0502020204030204" pitchFamily="34" charset="0"/>
                <a:ea typeface="MS PGothic" pitchFamily="34" charset="-128"/>
              </a:defRPr>
            </a:lvl9pPr>
          </a:lstStyle>
          <a:p>
            <a:fld id="{0E68CDDA-0D2E-4BE2-9773-6D693A65E6EB}" type="slidenum">
              <a:rPr lang="en-GB" altLang="en-US" sz="1700">
                <a:solidFill>
                  <a:srgbClr val="000000"/>
                </a:solidFill>
              </a:rPr>
              <a:pPr/>
              <a:t>6</a:t>
            </a:fld>
            <a:endParaRPr lang="en-GB" altLang="en-US" sz="1700">
              <a:solidFill>
                <a:srgbClr val="000000"/>
              </a:solidFill>
            </a:endParaRPr>
          </a:p>
        </p:txBody>
      </p:sp>
    </p:spTree>
    <p:extLst>
      <p:ext uri="{BB962C8B-B14F-4D97-AF65-F5344CB8AC3E}">
        <p14:creationId xmlns:p14="http://schemas.microsoft.com/office/powerpoint/2010/main" val="20708995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GB" altLang="en-US" b="1" dirty="0">
              <a:cs typeface="Arial" panose="020B0604020202020204" pitchFamily="34" charset="0"/>
            </a:endParaRPr>
          </a:p>
          <a:p>
            <a:pPr eaLnBrk="1" hangingPunct="1">
              <a:spcBef>
                <a:spcPct val="0"/>
              </a:spcBef>
            </a:pPr>
            <a:r>
              <a:rPr lang="en-GB" altLang="en-US" dirty="0">
                <a:cs typeface="Arial" panose="020B0604020202020204" pitchFamily="34" charset="0"/>
              </a:rPr>
              <a:t>Compare this slide to the group work.</a:t>
            </a:r>
          </a:p>
          <a:p>
            <a:pPr eaLnBrk="1" hangingPunct="1">
              <a:spcBef>
                <a:spcPct val="0"/>
              </a:spcBef>
            </a:pPr>
            <a:r>
              <a:rPr lang="en-GB" altLang="en-US" dirty="0">
                <a:cs typeface="Arial" panose="020B0604020202020204" pitchFamily="34" charset="0"/>
              </a:rPr>
              <a:t>Offer commentary on reflections where appropriate.</a:t>
            </a:r>
          </a:p>
          <a:p>
            <a:pPr eaLnBrk="1" hangingPunct="1">
              <a:spcBef>
                <a:spcPct val="0"/>
              </a:spcBef>
            </a:pPr>
            <a:endParaRPr lang="en-GB" altLang="en-US" dirty="0">
              <a:cs typeface="Arial" panose="020B0604020202020204" pitchFamily="34" charset="0"/>
            </a:endParaRPr>
          </a:p>
          <a:p>
            <a:pPr eaLnBrk="1" hangingPunct="1">
              <a:spcBef>
                <a:spcPct val="0"/>
              </a:spcBef>
            </a:pPr>
            <a:r>
              <a:rPr lang="en-GB" altLang="en-US" b="1" dirty="0">
                <a:cs typeface="Arial" panose="020B0604020202020204" pitchFamily="34" charset="0"/>
              </a:rPr>
              <a:t>EXPLAIN:</a:t>
            </a:r>
          </a:p>
          <a:p>
            <a:pPr marL="187150" indent="-187150">
              <a:spcBef>
                <a:spcPct val="0"/>
              </a:spcBef>
              <a:buFontTx/>
              <a:buChar char="-"/>
            </a:pPr>
            <a:r>
              <a:rPr lang="en-GB" altLang="en-US" dirty="0"/>
              <a:t>74% of all victims came from the top 10 countries.</a:t>
            </a:r>
          </a:p>
          <a:p>
            <a:pPr marL="187150" indent="-187150">
              <a:spcBef>
                <a:spcPct val="0"/>
              </a:spcBef>
              <a:buFontTx/>
              <a:buChar char="-"/>
            </a:pPr>
            <a:r>
              <a:rPr lang="en-GB" altLang="en-US" dirty="0"/>
              <a:t>Figures can fluctuate dependant on what organisations are taking note of or pursuing. For example, it is known that slavery can be found in Vietnamese nail bars or Albanian car washes, so police have been more vigilant in these areas.</a:t>
            </a:r>
          </a:p>
          <a:p>
            <a:pPr marL="187150" indent="-187150">
              <a:spcBef>
                <a:spcPct val="0"/>
              </a:spcBef>
              <a:buFontTx/>
              <a:buChar char="-"/>
            </a:pPr>
            <a:r>
              <a:rPr lang="en-GB" altLang="en-US" dirty="0"/>
              <a:t>In recent years statistics have possibly been skewed by big cases such as Rochdale in the UK – however, we have also seen 5 British women through our project in 2016 and we had seen none before that.</a:t>
            </a:r>
          </a:p>
          <a:p>
            <a:pPr marL="187150" indent="-187150" defTabSz="966338">
              <a:spcBef>
                <a:spcPct val="0"/>
              </a:spcBef>
              <a:buFontTx/>
              <a:buChar char="-"/>
              <a:defRPr/>
            </a:pPr>
            <a:r>
              <a:rPr lang="en-GB" altLang="en-US" dirty="0"/>
              <a:t>Note: a lot of recorded victims were here legally – EEA nationals, legally able to reside and work in the UK</a:t>
            </a:r>
          </a:p>
          <a:p>
            <a:pPr marL="187150" indent="-187150" defTabSz="966338">
              <a:spcBef>
                <a:spcPct val="0"/>
              </a:spcBef>
              <a:buFontTx/>
              <a:buChar char="-"/>
              <a:defRPr/>
            </a:pPr>
            <a:r>
              <a:rPr lang="en-GB" altLang="en-US" dirty="0"/>
              <a:t>Explain that of those 820 UK victims 677 were minors Under the age of 18 years old. </a:t>
            </a:r>
          </a:p>
          <a:p>
            <a:pPr eaLnBrk="1" hangingPunct="1">
              <a:spcBef>
                <a:spcPct val="0"/>
              </a:spcBef>
            </a:pPr>
            <a:endParaRPr lang="en-GB" altLang="en-US" dirty="0">
              <a:cs typeface="Arial" panose="020B0604020202020204" pitchFamily="34" charset="0"/>
            </a:endParaRPr>
          </a:p>
          <a:p>
            <a:pPr eaLnBrk="1" hangingPunct="1">
              <a:spcBef>
                <a:spcPct val="0"/>
              </a:spcBef>
            </a:pPr>
            <a:r>
              <a:rPr lang="en-GB" altLang="en-US" dirty="0">
                <a:cs typeface="Arial" panose="020B0604020202020204" pitchFamily="34" charset="0"/>
              </a:rPr>
              <a:t>Compare this slide to the group work.</a:t>
            </a:r>
          </a:p>
          <a:p>
            <a:pPr eaLnBrk="1" hangingPunct="1">
              <a:spcBef>
                <a:spcPct val="0"/>
              </a:spcBef>
            </a:pPr>
            <a:r>
              <a:rPr lang="en-GB" altLang="en-US" dirty="0">
                <a:cs typeface="Arial" panose="020B0604020202020204" pitchFamily="34" charset="0"/>
              </a:rPr>
              <a:t>Offer commentary on reflections where appropriate.</a:t>
            </a:r>
          </a:p>
          <a:p>
            <a:pPr eaLnBrk="1" hangingPunct="1">
              <a:spcBef>
                <a:spcPct val="0"/>
              </a:spcBef>
            </a:pPr>
            <a:endParaRPr lang="en-GB" altLang="en-US" dirty="0">
              <a:cs typeface="Arial" panose="020B0604020202020204" pitchFamily="34" charset="0"/>
            </a:endParaRPr>
          </a:p>
          <a:p>
            <a:pPr eaLnBrk="1" hangingPunct="1">
              <a:spcBef>
                <a:spcPct val="0"/>
              </a:spcBef>
            </a:pPr>
            <a:r>
              <a:rPr lang="en-GB" altLang="en-US" b="1" dirty="0"/>
              <a:t>PREVIOUS STATISTICS (2016):</a:t>
            </a:r>
          </a:p>
          <a:p>
            <a:pPr marL="241584" indent="-241584">
              <a:spcBef>
                <a:spcPct val="0"/>
              </a:spcBef>
              <a:buAutoNum type="arabicParenR"/>
            </a:pPr>
            <a:r>
              <a:rPr lang="en-GB" altLang="en-US" dirty="0"/>
              <a:t>Albania </a:t>
            </a:r>
          </a:p>
          <a:p>
            <a:pPr marL="241584" indent="-241584">
              <a:spcBef>
                <a:spcPct val="0"/>
              </a:spcBef>
              <a:buAutoNum type="arabicParenR"/>
            </a:pPr>
            <a:r>
              <a:rPr lang="en-GB" altLang="en-US" dirty="0"/>
              <a:t>Vietnam</a:t>
            </a:r>
          </a:p>
          <a:p>
            <a:pPr marL="241584" indent="-241584">
              <a:spcBef>
                <a:spcPct val="0"/>
              </a:spcBef>
              <a:buAutoNum type="arabicParenR"/>
            </a:pPr>
            <a:r>
              <a:rPr lang="en-GB" altLang="en-US" dirty="0"/>
              <a:t>UK</a:t>
            </a:r>
          </a:p>
          <a:p>
            <a:pPr marL="241584" indent="-241584">
              <a:spcBef>
                <a:spcPct val="0"/>
              </a:spcBef>
              <a:buAutoNum type="arabicParenR"/>
            </a:pPr>
            <a:r>
              <a:rPr lang="en-GB" altLang="en-US" dirty="0"/>
              <a:t>Nigeria</a:t>
            </a:r>
          </a:p>
          <a:p>
            <a:pPr marL="241584" indent="-241584">
              <a:spcBef>
                <a:spcPct val="0"/>
              </a:spcBef>
              <a:buAutoNum type="arabicParenR"/>
            </a:pPr>
            <a:r>
              <a:rPr lang="en-GB" altLang="en-US" dirty="0"/>
              <a:t>China</a:t>
            </a:r>
          </a:p>
          <a:p>
            <a:pPr marL="241584" indent="-241584">
              <a:spcBef>
                <a:spcPct val="0"/>
              </a:spcBef>
              <a:buAutoNum type="arabicParenR"/>
            </a:pPr>
            <a:r>
              <a:rPr lang="en-GB" altLang="en-US" dirty="0"/>
              <a:t>Romania</a:t>
            </a:r>
          </a:p>
          <a:p>
            <a:pPr marL="241584" indent="-241584">
              <a:spcBef>
                <a:spcPct val="0"/>
              </a:spcBef>
              <a:buAutoNum type="arabicParenR"/>
            </a:pPr>
            <a:r>
              <a:rPr lang="en-GB" altLang="en-US" dirty="0"/>
              <a:t>Poland</a:t>
            </a:r>
          </a:p>
          <a:p>
            <a:pPr marL="241584" indent="-241584">
              <a:spcBef>
                <a:spcPct val="0"/>
              </a:spcBef>
              <a:buAutoNum type="arabicParenR"/>
            </a:pPr>
            <a:r>
              <a:rPr lang="en-GB" altLang="en-US" dirty="0"/>
              <a:t>Eritrea</a:t>
            </a:r>
          </a:p>
          <a:p>
            <a:pPr marL="241584" indent="-241584">
              <a:spcBef>
                <a:spcPct val="0"/>
              </a:spcBef>
              <a:buAutoNum type="arabicParenR"/>
            </a:pPr>
            <a:r>
              <a:rPr lang="en-GB" altLang="en-US" dirty="0"/>
              <a:t>India</a:t>
            </a:r>
          </a:p>
          <a:p>
            <a:pPr marL="241584" indent="-241584">
              <a:spcBef>
                <a:spcPct val="0"/>
              </a:spcBef>
              <a:buAutoNum type="arabicParenR"/>
            </a:pPr>
            <a:r>
              <a:rPr lang="en-GB" altLang="en-US" dirty="0" err="1"/>
              <a:t>Afganistan</a:t>
            </a:r>
            <a:endParaRPr lang="en-GB" altLang="en-US" dirty="0"/>
          </a:p>
          <a:p>
            <a:pPr eaLnBrk="1" hangingPunct="1">
              <a:spcBef>
                <a:spcPct val="0"/>
              </a:spcBef>
            </a:pPr>
            <a:endParaRPr lang="en-GB" altLang="en-US" dirty="0">
              <a:cs typeface="Arial" panose="020B0604020202020204" pitchFamily="34" charset="0"/>
            </a:endParaRPr>
          </a:p>
        </p:txBody>
      </p:sp>
      <p:sp>
        <p:nvSpPr>
          <p:cNvPr id="399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MS PGothic" pitchFamily="34" charset="-128"/>
              </a:defRPr>
            </a:lvl1pPr>
            <a:lvl2pPr marL="810978" indent="-311915">
              <a:defRPr>
                <a:solidFill>
                  <a:schemeClr val="tx1"/>
                </a:solidFill>
                <a:latin typeface="Calibri" panose="020F0502020204030204" pitchFamily="34" charset="0"/>
                <a:ea typeface="MS PGothic" pitchFamily="34" charset="-128"/>
              </a:defRPr>
            </a:lvl2pPr>
            <a:lvl3pPr marL="1247659" indent="-249532">
              <a:defRPr>
                <a:solidFill>
                  <a:schemeClr val="tx1"/>
                </a:solidFill>
                <a:latin typeface="Calibri" panose="020F0502020204030204" pitchFamily="34" charset="0"/>
                <a:ea typeface="MS PGothic" pitchFamily="34" charset="-128"/>
              </a:defRPr>
            </a:lvl3pPr>
            <a:lvl4pPr marL="1746723" indent="-249532">
              <a:defRPr>
                <a:solidFill>
                  <a:schemeClr val="tx1"/>
                </a:solidFill>
                <a:latin typeface="Calibri" panose="020F0502020204030204" pitchFamily="34" charset="0"/>
                <a:ea typeface="MS PGothic" pitchFamily="34" charset="-128"/>
              </a:defRPr>
            </a:lvl4pPr>
            <a:lvl5pPr marL="2245787" indent="-249532">
              <a:defRPr>
                <a:solidFill>
                  <a:schemeClr val="tx1"/>
                </a:solidFill>
                <a:latin typeface="Calibri" panose="020F0502020204030204" pitchFamily="34" charset="0"/>
                <a:ea typeface="MS PGothic" pitchFamily="34" charset="-128"/>
              </a:defRPr>
            </a:lvl5pPr>
            <a:lvl6pPr marL="2744851" indent="-249532" eaLnBrk="0" fontAlgn="base" hangingPunct="0">
              <a:spcBef>
                <a:spcPct val="0"/>
              </a:spcBef>
              <a:spcAft>
                <a:spcPct val="0"/>
              </a:spcAft>
              <a:defRPr>
                <a:solidFill>
                  <a:schemeClr val="tx1"/>
                </a:solidFill>
                <a:latin typeface="Calibri" panose="020F0502020204030204" pitchFamily="34" charset="0"/>
                <a:ea typeface="MS PGothic" pitchFamily="34" charset="-128"/>
              </a:defRPr>
            </a:lvl6pPr>
            <a:lvl7pPr marL="3243914" indent="-249532" eaLnBrk="0" fontAlgn="base" hangingPunct="0">
              <a:spcBef>
                <a:spcPct val="0"/>
              </a:spcBef>
              <a:spcAft>
                <a:spcPct val="0"/>
              </a:spcAft>
              <a:defRPr>
                <a:solidFill>
                  <a:schemeClr val="tx1"/>
                </a:solidFill>
                <a:latin typeface="Calibri" panose="020F0502020204030204" pitchFamily="34" charset="0"/>
                <a:ea typeface="MS PGothic" pitchFamily="34" charset="-128"/>
              </a:defRPr>
            </a:lvl7pPr>
            <a:lvl8pPr marL="3742978" indent="-249532" eaLnBrk="0" fontAlgn="base" hangingPunct="0">
              <a:spcBef>
                <a:spcPct val="0"/>
              </a:spcBef>
              <a:spcAft>
                <a:spcPct val="0"/>
              </a:spcAft>
              <a:defRPr>
                <a:solidFill>
                  <a:schemeClr val="tx1"/>
                </a:solidFill>
                <a:latin typeface="Calibri" panose="020F0502020204030204" pitchFamily="34" charset="0"/>
                <a:ea typeface="MS PGothic" pitchFamily="34" charset="-128"/>
              </a:defRPr>
            </a:lvl8pPr>
            <a:lvl9pPr marL="4242042" indent="-249532" eaLnBrk="0" fontAlgn="base" hangingPunct="0">
              <a:spcBef>
                <a:spcPct val="0"/>
              </a:spcBef>
              <a:spcAft>
                <a:spcPct val="0"/>
              </a:spcAft>
              <a:defRPr>
                <a:solidFill>
                  <a:schemeClr val="tx1"/>
                </a:solidFill>
                <a:latin typeface="Calibri" panose="020F0502020204030204" pitchFamily="34" charset="0"/>
                <a:ea typeface="MS PGothic" pitchFamily="34" charset="-128"/>
              </a:defRPr>
            </a:lvl9pPr>
          </a:lstStyle>
          <a:p>
            <a:fld id="{978055EF-B5F8-43FB-B941-B724B03E10FB}" type="slidenum">
              <a:rPr lang="en-GB" altLang="en-US" sz="1700">
                <a:solidFill>
                  <a:srgbClr val="000000"/>
                </a:solidFill>
              </a:rPr>
              <a:pPr/>
              <a:t>7</a:t>
            </a:fld>
            <a:endParaRPr lang="en-GB" altLang="en-US" sz="1700">
              <a:solidFill>
                <a:srgbClr val="000000"/>
              </a:solidFill>
            </a:endParaRPr>
          </a:p>
        </p:txBody>
      </p:sp>
    </p:spTree>
    <p:extLst>
      <p:ext uri="{BB962C8B-B14F-4D97-AF65-F5344CB8AC3E}">
        <p14:creationId xmlns:p14="http://schemas.microsoft.com/office/powerpoint/2010/main" val="35828820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sz="1100" b="1" dirty="0"/>
              <a:t>Dan</a:t>
            </a:r>
          </a:p>
          <a:p>
            <a:r>
              <a:rPr lang="en-GB" altLang="en-US" sz="1100" b="1" dirty="0"/>
              <a:t>ASK: </a:t>
            </a:r>
            <a:r>
              <a:rPr lang="en-GB" altLang="en-US" sz="1100" dirty="0"/>
              <a:t>(</a:t>
            </a:r>
            <a:r>
              <a:rPr lang="en-GB" altLang="en-US" sz="1100" b="1" dirty="0"/>
              <a:t>For statutory agencies only </a:t>
            </a:r>
            <a:r>
              <a:rPr lang="en-GB" altLang="en-US" sz="1100" dirty="0"/>
              <a:t>-assess current knowledge)</a:t>
            </a:r>
          </a:p>
          <a:p>
            <a:r>
              <a:rPr lang="en-GB" altLang="en-US" sz="1100" b="1" dirty="0"/>
              <a:t>Who is aware of their statutory duty?</a:t>
            </a:r>
            <a:r>
              <a:rPr lang="en-GB" sz="1100" dirty="0"/>
              <a:t> </a:t>
            </a:r>
            <a:r>
              <a:rPr lang="en-GB" sz="1100" b="1" dirty="0"/>
              <a:t>Do you know if you are a First Responder?</a:t>
            </a:r>
          </a:p>
          <a:p>
            <a:endParaRPr lang="en-GB" sz="1100" dirty="0"/>
          </a:p>
          <a:p>
            <a:r>
              <a:rPr lang="en-GB" sz="1100" dirty="0"/>
              <a:t>This duty is 2 fold:</a:t>
            </a:r>
          </a:p>
          <a:p>
            <a:r>
              <a:rPr lang="en-GB" sz="1100" dirty="0"/>
              <a:t>1: Allow those who consent and want help to enter the NRM system and access help they need </a:t>
            </a:r>
          </a:p>
          <a:p>
            <a:r>
              <a:rPr lang="en-GB" sz="1100" dirty="0"/>
              <a:t>2. Help the government build a clearer picture of what is happening – by filling in the statutory duty to notify form.</a:t>
            </a:r>
          </a:p>
          <a:p>
            <a:endParaRPr lang="en-GB" altLang="en-US" sz="1100" dirty="0"/>
          </a:p>
          <a:p>
            <a:r>
              <a:rPr lang="en-GB" altLang="en-US" sz="1100" b="1" dirty="0"/>
              <a:t>EXPLAIN:</a:t>
            </a:r>
          </a:p>
          <a:p>
            <a:pPr marL="177275" indent="-177275">
              <a:buFontTx/>
              <a:buChar char="-"/>
            </a:pPr>
            <a:r>
              <a:rPr lang="en-GB" altLang="en-US" sz="1100" dirty="0"/>
              <a:t>Trying to address the disparity between the  5148 recorded and the 10-13,000 estimated victims</a:t>
            </a:r>
          </a:p>
          <a:p>
            <a:pPr marL="177275" indent="-177275">
              <a:buFontTx/>
              <a:buChar char="-"/>
            </a:pPr>
            <a:r>
              <a:rPr lang="en-GB" altLang="en-US" sz="1100" dirty="0"/>
              <a:t>Collating more data, in order to ask questions and address the problem.</a:t>
            </a:r>
          </a:p>
          <a:p>
            <a:pPr marL="177275" indent="-177275">
              <a:buFontTx/>
              <a:buChar char="-"/>
            </a:pPr>
            <a:r>
              <a:rPr lang="en-GB" altLang="en-US" sz="1100" dirty="0"/>
              <a:t>This should be completed if you come across a victim of trafficking or slavery</a:t>
            </a:r>
          </a:p>
          <a:p>
            <a:pPr marL="177275" indent="-177275">
              <a:buFontTx/>
              <a:buChar char="-"/>
            </a:pPr>
            <a:r>
              <a:rPr lang="en-GB" altLang="en-US" sz="1100" dirty="0"/>
              <a:t>DUTY for statutory agencies/VOLUNTARY for non-statutory agencies</a:t>
            </a:r>
          </a:p>
          <a:p>
            <a:pPr marL="177275" indent="-177275">
              <a:buFontTx/>
              <a:buChar char="-"/>
            </a:pPr>
            <a:endParaRPr lang="en-GB" altLang="en-US" sz="1100" dirty="0"/>
          </a:p>
          <a:p>
            <a:r>
              <a:rPr lang="en-GB" altLang="en-US" sz="1100" b="1" dirty="0"/>
              <a:t>PROCESS:</a:t>
            </a:r>
          </a:p>
          <a:p>
            <a:pPr marL="177275" indent="-177275">
              <a:buFontTx/>
              <a:buChar char="-"/>
            </a:pPr>
            <a:r>
              <a:rPr lang="en-GB" altLang="en-US" sz="1100" dirty="0"/>
              <a:t>There is a form to complete which is available on our website or the Home Office website</a:t>
            </a:r>
          </a:p>
          <a:p>
            <a:pPr marL="177275" indent="-177275">
              <a:buFontTx/>
              <a:buChar char="-"/>
            </a:pPr>
            <a:endParaRPr lang="en-GB" altLang="en-US" sz="1100" dirty="0"/>
          </a:p>
          <a:p>
            <a:r>
              <a:rPr lang="en-GB" sz="1100" dirty="0"/>
              <a:t>The “duty to notify” is set out in Section 52 of the Modern Slavery Act 2015, and applies to the following public authorities in England and Wales at the time of publication (additional public authorities can be added through regulations): </a:t>
            </a:r>
          </a:p>
          <a:p>
            <a:endParaRPr lang="en-GB" sz="1100" dirty="0"/>
          </a:p>
          <a:p>
            <a:r>
              <a:rPr lang="en-GB" sz="1100" dirty="0"/>
              <a:t>(a) a chief officer of police for a police area</a:t>
            </a:r>
            <a:br>
              <a:rPr lang="en-GB" sz="1100" dirty="0"/>
            </a:br>
            <a:r>
              <a:rPr lang="en-GB" sz="1100" dirty="0"/>
              <a:t>(b) the chief constable of the British Transport Police Force</a:t>
            </a:r>
            <a:br>
              <a:rPr lang="en-GB" sz="1100" dirty="0"/>
            </a:br>
            <a:r>
              <a:rPr lang="en-GB" sz="1100" dirty="0"/>
              <a:t>(c) the National Crime Agency</a:t>
            </a:r>
            <a:br>
              <a:rPr lang="en-GB" sz="1100" dirty="0"/>
            </a:br>
            <a:r>
              <a:rPr lang="en-GB" sz="1100" dirty="0"/>
              <a:t>(d) a county council</a:t>
            </a:r>
            <a:br>
              <a:rPr lang="en-GB" sz="1100" dirty="0"/>
            </a:br>
            <a:r>
              <a:rPr lang="en-GB" sz="1100" dirty="0"/>
              <a:t>(e) a county borough council</a:t>
            </a:r>
            <a:br>
              <a:rPr lang="en-GB" sz="1100" dirty="0"/>
            </a:br>
            <a:r>
              <a:rPr lang="en-GB" sz="1100" dirty="0"/>
              <a:t>(f) a district council</a:t>
            </a:r>
            <a:br>
              <a:rPr lang="en-GB" sz="1100" dirty="0"/>
            </a:br>
            <a:r>
              <a:rPr lang="en-GB" sz="1100" dirty="0"/>
              <a:t>(g) a London borough council</a:t>
            </a:r>
            <a:br>
              <a:rPr lang="en-GB" sz="1100" dirty="0"/>
            </a:br>
            <a:r>
              <a:rPr lang="en-GB" sz="1100" dirty="0"/>
              <a:t>(h) the Greater London Authority</a:t>
            </a:r>
            <a:br>
              <a:rPr lang="en-GB" sz="1100" dirty="0"/>
            </a:br>
            <a:r>
              <a:rPr lang="en-GB" sz="1100" dirty="0"/>
              <a:t>(</a:t>
            </a:r>
            <a:r>
              <a:rPr lang="en-GB" sz="1100" dirty="0" err="1"/>
              <a:t>i</a:t>
            </a:r>
            <a:r>
              <a:rPr lang="en-GB" sz="1100" dirty="0"/>
              <a:t>) the Common Council of the City of London</a:t>
            </a:r>
            <a:br>
              <a:rPr lang="en-GB" sz="1100" dirty="0"/>
            </a:br>
            <a:r>
              <a:rPr lang="en-GB" sz="1100" dirty="0"/>
              <a:t>(j) the Council of the Isles of Scilly</a:t>
            </a:r>
            <a:br>
              <a:rPr lang="en-GB" sz="1100" dirty="0"/>
            </a:br>
            <a:r>
              <a:rPr lang="en-GB" sz="1100" dirty="0"/>
              <a:t>(k) the </a:t>
            </a:r>
            <a:r>
              <a:rPr lang="en-GB" sz="1100" dirty="0" err="1"/>
              <a:t>Gangmasters</a:t>
            </a:r>
            <a:r>
              <a:rPr lang="en-GB" sz="1100" dirty="0"/>
              <a:t> Licensing Authority</a:t>
            </a:r>
          </a:p>
          <a:p>
            <a:endParaRPr lang="en-GB" altLang="en-US" sz="1100" dirty="0"/>
          </a:p>
          <a:p>
            <a:r>
              <a:rPr lang="en-GB" sz="1100" u="sng" dirty="0">
                <a:hlinkClick r:id="rId3"/>
              </a:rPr>
              <a:t>https://www.gov.uk/government/publications/duty-to-notify-the-home-office-of-potential-victims-of-modern-slavery</a:t>
            </a:r>
            <a:endParaRPr lang="en-GB" sz="1100" dirty="0"/>
          </a:p>
          <a:p>
            <a:r>
              <a:rPr lang="en-GB" sz="1100" dirty="0"/>
              <a:t>A duty to notify referral should not be relied upon to safeguard victims. Existing safeguarding processes should still be followed in tandem with a notification</a:t>
            </a:r>
          </a:p>
          <a:p>
            <a:endParaRPr lang="en-GB" sz="1100" dirty="0"/>
          </a:p>
          <a:p>
            <a:pPr eaLnBrk="1" hangingPunct="1">
              <a:spcBef>
                <a:spcPct val="0"/>
              </a:spcBef>
            </a:pPr>
            <a:r>
              <a:rPr lang="en-GB" altLang="en-US" sz="1100" dirty="0">
                <a:cs typeface="Arial" panose="020B0604020202020204" pitchFamily="34" charset="0"/>
              </a:rPr>
              <a:t>SLOW TIME FORM – DATA COLLATION</a:t>
            </a:r>
          </a:p>
        </p:txBody>
      </p:sp>
      <p:sp>
        <p:nvSpPr>
          <p:cNvPr id="675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MS PGothic" pitchFamily="34" charset="-128"/>
              </a:defRPr>
            </a:lvl1pPr>
            <a:lvl2pPr marL="773798" indent="-297615">
              <a:defRPr>
                <a:solidFill>
                  <a:schemeClr val="tx1"/>
                </a:solidFill>
                <a:latin typeface="Calibri" panose="020F0502020204030204" pitchFamily="34" charset="0"/>
                <a:ea typeface="MS PGothic" pitchFamily="34" charset="-128"/>
              </a:defRPr>
            </a:lvl2pPr>
            <a:lvl3pPr marL="1190459" indent="-238092">
              <a:defRPr>
                <a:solidFill>
                  <a:schemeClr val="tx1"/>
                </a:solidFill>
                <a:latin typeface="Calibri" panose="020F0502020204030204" pitchFamily="34" charset="0"/>
                <a:ea typeface="MS PGothic" pitchFamily="34" charset="-128"/>
              </a:defRPr>
            </a:lvl3pPr>
            <a:lvl4pPr marL="1666641" indent="-238092">
              <a:defRPr>
                <a:solidFill>
                  <a:schemeClr val="tx1"/>
                </a:solidFill>
                <a:latin typeface="Calibri" panose="020F0502020204030204" pitchFamily="34" charset="0"/>
                <a:ea typeface="MS PGothic" pitchFamily="34" charset="-128"/>
              </a:defRPr>
            </a:lvl4pPr>
            <a:lvl5pPr marL="2142826" indent="-238092">
              <a:defRPr>
                <a:solidFill>
                  <a:schemeClr val="tx1"/>
                </a:solidFill>
                <a:latin typeface="Calibri" panose="020F0502020204030204" pitchFamily="34" charset="0"/>
                <a:ea typeface="MS PGothic" pitchFamily="34" charset="-128"/>
              </a:defRPr>
            </a:lvl5pPr>
            <a:lvl6pPr marL="2619009" indent="-238092" eaLnBrk="0" fontAlgn="base" hangingPunct="0">
              <a:spcBef>
                <a:spcPct val="0"/>
              </a:spcBef>
              <a:spcAft>
                <a:spcPct val="0"/>
              </a:spcAft>
              <a:defRPr>
                <a:solidFill>
                  <a:schemeClr val="tx1"/>
                </a:solidFill>
                <a:latin typeface="Calibri" panose="020F0502020204030204" pitchFamily="34" charset="0"/>
                <a:ea typeface="MS PGothic" pitchFamily="34" charset="-128"/>
              </a:defRPr>
            </a:lvl6pPr>
            <a:lvl7pPr marL="3095193" indent="-238092" eaLnBrk="0" fontAlgn="base" hangingPunct="0">
              <a:spcBef>
                <a:spcPct val="0"/>
              </a:spcBef>
              <a:spcAft>
                <a:spcPct val="0"/>
              </a:spcAft>
              <a:defRPr>
                <a:solidFill>
                  <a:schemeClr val="tx1"/>
                </a:solidFill>
                <a:latin typeface="Calibri" panose="020F0502020204030204" pitchFamily="34" charset="0"/>
                <a:ea typeface="MS PGothic" pitchFamily="34" charset="-128"/>
              </a:defRPr>
            </a:lvl7pPr>
            <a:lvl8pPr marL="3571376" indent="-238092" eaLnBrk="0" fontAlgn="base" hangingPunct="0">
              <a:spcBef>
                <a:spcPct val="0"/>
              </a:spcBef>
              <a:spcAft>
                <a:spcPct val="0"/>
              </a:spcAft>
              <a:defRPr>
                <a:solidFill>
                  <a:schemeClr val="tx1"/>
                </a:solidFill>
                <a:latin typeface="Calibri" panose="020F0502020204030204" pitchFamily="34" charset="0"/>
                <a:ea typeface="MS PGothic" pitchFamily="34" charset="-128"/>
              </a:defRPr>
            </a:lvl8pPr>
            <a:lvl9pPr marL="4047559" indent="-238092" eaLnBrk="0" fontAlgn="base" hangingPunct="0">
              <a:spcBef>
                <a:spcPct val="0"/>
              </a:spcBef>
              <a:spcAft>
                <a:spcPct val="0"/>
              </a:spcAft>
              <a:defRPr>
                <a:solidFill>
                  <a:schemeClr val="tx1"/>
                </a:solidFill>
                <a:latin typeface="Calibri" panose="020F0502020204030204" pitchFamily="34" charset="0"/>
                <a:ea typeface="MS PGothic" pitchFamily="34" charset="-128"/>
              </a:defRPr>
            </a:lvl9pPr>
          </a:lstStyle>
          <a:p>
            <a:pPr defTabSz="945465">
              <a:defRPr/>
            </a:pPr>
            <a:fld id="{8D6DB652-1551-48FF-8ED5-161D2B562497}" type="slidenum">
              <a:rPr lang="en-GB" altLang="en-US" sz="1900" kern="0">
                <a:solidFill>
                  <a:srgbClr val="000000"/>
                </a:solidFill>
              </a:rPr>
              <a:pPr defTabSz="945465">
                <a:defRPr/>
              </a:pPr>
              <a:t>8</a:t>
            </a:fld>
            <a:endParaRPr lang="en-GB" altLang="en-US" sz="1900" kern="0">
              <a:solidFill>
                <a:srgbClr val="000000"/>
              </a:solidFill>
            </a:endParaRPr>
          </a:p>
        </p:txBody>
      </p:sp>
    </p:spTree>
    <p:extLst>
      <p:ext uri="{BB962C8B-B14F-4D97-AF65-F5344CB8AC3E}">
        <p14:creationId xmlns:p14="http://schemas.microsoft.com/office/powerpoint/2010/main" val="35243505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sz="1100" b="1" dirty="0"/>
              <a:t>Rachel</a:t>
            </a:r>
          </a:p>
          <a:p>
            <a:r>
              <a:rPr lang="en-GB" altLang="en-US" sz="1100" b="1" dirty="0"/>
              <a:t>EXPLAIN: Point out that this is currently under review </a:t>
            </a:r>
          </a:p>
          <a:p>
            <a:r>
              <a:rPr lang="en-GB" altLang="en-US" sz="1100" b="1" dirty="0"/>
              <a:t>The contract held by the Salvation Army is up for renewal in 2020, Unseen are working closely with the </a:t>
            </a:r>
            <a:r>
              <a:rPr lang="en-GB" altLang="en-US" sz="1100" b="1" dirty="0" err="1"/>
              <a:t>HomeOffice</a:t>
            </a:r>
            <a:r>
              <a:rPr lang="en-GB" altLang="en-US" sz="1100" b="1" dirty="0"/>
              <a:t> to give them the </a:t>
            </a:r>
            <a:r>
              <a:rPr lang="en-GB" altLang="en-US" sz="1100" b="1" dirty="0" err="1"/>
              <a:t>knowledgeand</a:t>
            </a:r>
            <a:r>
              <a:rPr lang="en-GB" altLang="en-US" sz="1100" b="1" dirty="0"/>
              <a:t> experience we have working with Victims </a:t>
            </a:r>
            <a:r>
              <a:rPr lang="en-GB" altLang="en-US" sz="1100" b="1" dirty="0" err="1"/>
              <a:t>unde</a:t>
            </a:r>
            <a:r>
              <a:rPr lang="en-GB" altLang="en-US" sz="1100" b="1" dirty="0"/>
              <a:t> the current System.</a:t>
            </a:r>
          </a:p>
          <a:p>
            <a:pPr marL="177275" indent="-177275">
              <a:buFontTx/>
              <a:buChar char="-"/>
            </a:pPr>
            <a:r>
              <a:rPr lang="en-GB" altLang="en-US" sz="1100" u="sng" dirty="0"/>
              <a:t>Victim Services: </a:t>
            </a:r>
            <a:r>
              <a:rPr lang="en-GB" altLang="en-US" sz="1100" dirty="0"/>
              <a:t>The National Referral Mechanism (NRM) is a framework for identifying victims of human trafficking and ensuring they receive the appropriate protection and support.</a:t>
            </a:r>
          </a:p>
          <a:p>
            <a:pPr marL="177275" indent="-177275">
              <a:buFontTx/>
              <a:buChar char="-"/>
            </a:pPr>
            <a:endParaRPr lang="en-GB" altLang="en-US" sz="1100" dirty="0"/>
          </a:p>
          <a:p>
            <a:pPr marL="177275" indent="-177275">
              <a:buFontTx/>
              <a:buChar char="-"/>
            </a:pPr>
            <a:r>
              <a:rPr lang="en-GB" altLang="en-US" sz="1100" u="sng" dirty="0"/>
              <a:t>Statistics Collection: </a:t>
            </a:r>
            <a:r>
              <a:rPr lang="en-GB" altLang="en-US" sz="1100" dirty="0"/>
              <a:t>The NRM is also the mechanism through which the UKHTC collects data about victims. This information contributes to building a clearer picture about the scope of human trafficking in the UK. </a:t>
            </a:r>
          </a:p>
          <a:p>
            <a:pPr marL="177275" indent="-177275">
              <a:buFontTx/>
              <a:buChar char="-"/>
            </a:pPr>
            <a:endParaRPr lang="en-GB" altLang="en-US" sz="1100" dirty="0"/>
          </a:p>
          <a:p>
            <a:pPr marL="177275" indent="-177275">
              <a:buFontTx/>
              <a:buChar char="-"/>
            </a:pPr>
            <a:r>
              <a:rPr lang="en-GB" altLang="en-US" sz="1100" dirty="0"/>
              <a:t>The NRM was introduced in 2009 to meet the UK’s obligations under the Council of European Convention on Action against Trafficking in Human Beings. At the core of every country’s NRM is the process of locating and identifying “potential victims of trafficking” (</a:t>
            </a:r>
            <a:r>
              <a:rPr lang="en-GB" altLang="en-US" sz="1100" dirty="0" err="1"/>
              <a:t>PVoT</a:t>
            </a:r>
            <a:r>
              <a:rPr lang="en-GB" altLang="en-US" sz="1100" dirty="0"/>
              <a:t>). This requires 30 days but our government has required 45 days.</a:t>
            </a:r>
          </a:p>
          <a:p>
            <a:pPr marL="177275" indent="-177275">
              <a:buFontTx/>
              <a:buChar char="-"/>
            </a:pPr>
            <a:endParaRPr lang="en-GB" altLang="en-US" sz="1100" dirty="0"/>
          </a:p>
          <a:p>
            <a:pPr marL="177275" indent="-177275">
              <a:buFontTx/>
              <a:buChar char="-"/>
            </a:pPr>
            <a:r>
              <a:rPr lang="en-GB" altLang="en-US" sz="1100" dirty="0"/>
              <a:t>The NRM grants a minimum 45-day reflection and recovery period for victims of human trafficking. Trained case owners decide whether individuals referred to them should be considered to be victims of trafficking according to the definition in the Council of Europe Convention – a reasonable grounds decision.</a:t>
            </a:r>
            <a:endParaRPr lang="en-GB" altLang="en-US" sz="1100" b="1" dirty="0">
              <a:cs typeface="Arial" panose="020B0604020202020204" pitchFamily="34" charset="0"/>
            </a:endParaRPr>
          </a:p>
          <a:p>
            <a:pPr>
              <a:spcBef>
                <a:spcPct val="0"/>
              </a:spcBef>
            </a:pPr>
            <a:endParaRPr lang="en-GB" altLang="en-US" sz="800" dirty="0">
              <a:latin typeface="Arial" panose="020B0604020202020204" pitchFamily="34" charset="0"/>
              <a:cs typeface="Arial" panose="020B0604020202020204" pitchFamily="34" charset="0"/>
            </a:endParaRPr>
          </a:p>
          <a:p>
            <a:pPr>
              <a:spcBef>
                <a:spcPct val="0"/>
              </a:spcBef>
            </a:pPr>
            <a:r>
              <a:rPr lang="en-GB" altLang="en-US" sz="800" dirty="0">
                <a:latin typeface="Arial" panose="020B0604020202020204" pitchFamily="34" charset="0"/>
                <a:cs typeface="Arial" panose="020B0604020202020204" pitchFamily="34" charset="0"/>
              </a:rPr>
              <a:t>Its important to note here for some people 90 days will be too long, for others it won’t ne enough. If we only focus on how many days victims are able to be in the NRM then we aren’t focusing on the important thing – the victim as a person.</a:t>
            </a:r>
          </a:p>
        </p:txBody>
      </p:sp>
      <p:sp>
        <p:nvSpPr>
          <p:cNvPr id="675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MS PGothic" pitchFamily="34" charset="-128"/>
              </a:defRPr>
            </a:lvl1pPr>
            <a:lvl2pPr marL="768190" indent="-295458">
              <a:defRPr>
                <a:solidFill>
                  <a:schemeClr val="tx1"/>
                </a:solidFill>
                <a:latin typeface="Calibri" panose="020F0502020204030204" pitchFamily="34" charset="0"/>
                <a:ea typeface="MS PGothic" pitchFamily="34" charset="-128"/>
              </a:defRPr>
            </a:lvl2pPr>
            <a:lvl3pPr marL="1181831" indent="-236366">
              <a:defRPr>
                <a:solidFill>
                  <a:schemeClr val="tx1"/>
                </a:solidFill>
                <a:latin typeface="Calibri" panose="020F0502020204030204" pitchFamily="34" charset="0"/>
                <a:ea typeface="MS PGothic" pitchFamily="34" charset="-128"/>
              </a:defRPr>
            </a:lvl3pPr>
            <a:lvl4pPr marL="1654564" indent="-236366">
              <a:defRPr>
                <a:solidFill>
                  <a:schemeClr val="tx1"/>
                </a:solidFill>
                <a:latin typeface="Calibri" panose="020F0502020204030204" pitchFamily="34" charset="0"/>
                <a:ea typeface="MS PGothic" pitchFamily="34" charset="-128"/>
              </a:defRPr>
            </a:lvl4pPr>
            <a:lvl5pPr marL="2127296" indent="-236366">
              <a:defRPr>
                <a:solidFill>
                  <a:schemeClr val="tx1"/>
                </a:solidFill>
                <a:latin typeface="Calibri" panose="020F0502020204030204" pitchFamily="34" charset="0"/>
                <a:ea typeface="MS PGothic" pitchFamily="34" charset="-128"/>
              </a:defRPr>
            </a:lvl5pPr>
            <a:lvl6pPr marL="2600029" indent="-236366" eaLnBrk="0" fontAlgn="base" hangingPunct="0">
              <a:spcBef>
                <a:spcPct val="0"/>
              </a:spcBef>
              <a:spcAft>
                <a:spcPct val="0"/>
              </a:spcAft>
              <a:defRPr>
                <a:solidFill>
                  <a:schemeClr val="tx1"/>
                </a:solidFill>
                <a:latin typeface="Calibri" panose="020F0502020204030204" pitchFamily="34" charset="0"/>
                <a:ea typeface="MS PGothic" pitchFamily="34" charset="-128"/>
              </a:defRPr>
            </a:lvl6pPr>
            <a:lvl7pPr marL="3072761" indent="-236366" eaLnBrk="0" fontAlgn="base" hangingPunct="0">
              <a:spcBef>
                <a:spcPct val="0"/>
              </a:spcBef>
              <a:spcAft>
                <a:spcPct val="0"/>
              </a:spcAft>
              <a:defRPr>
                <a:solidFill>
                  <a:schemeClr val="tx1"/>
                </a:solidFill>
                <a:latin typeface="Calibri" panose="020F0502020204030204" pitchFamily="34" charset="0"/>
                <a:ea typeface="MS PGothic" pitchFamily="34" charset="-128"/>
              </a:defRPr>
            </a:lvl7pPr>
            <a:lvl8pPr marL="3545494" indent="-236366" eaLnBrk="0" fontAlgn="base" hangingPunct="0">
              <a:spcBef>
                <a:spcPct val="0"/>
              </a:spcBef>
              <a:spcAft>
                <a:spcPct val="0"/>
              </a:spcAft>
              <a:defRPr>
                <a:solidFill>
                  <a:schemeClr val="tx1"/>
                </a:solidFill>
                <a:latin typeface="Calibri" panose="020F0502020204030204" pitchFamily="34" charset="0"/>
                <a:ea typeface="MS PGothic" pitchFamily="34" charset="-128"/>
              </a:defRPr>
            </a:lvl8pPr>
            <a:lvl9pPr marL="4018226" indent="-236366" eaLnBrk="0" fontAlgn="base" hangingPunct="0">
              <a:spcBef>
                <a:spcPct val="0"/>
              </a:spcBef>
              <a:spcAft>
                <a:spcPct val="0"/>
              </a:spcAft>
              <a:defRPr>
                <a:solidFill>
                  <a:schemeClr val="tx1"/>
                </a:solidFill>
                <a:latin typeface="Calibri" panose="020F0502020204030204" pitchFamily="34" charset="0"/>
                <a:ea typeface="MS PGothic" pitchFamily="34" charset="-128"/>
              </a:defRPr>
            </a:lvl9pPr>
          </a:lstStyle>
          <a:p>
            <a:fld id="{8D6DB652-1551-48FF-8ED5-161D2B562497}" type="slidenum">
              <a:rPr lang="en-GB" altLang="en-US" smtClean="0">
                <a:solidFill>
                  <a:srgbClr val="000000"/>
                </a:solidFill>
              </a:rPr>
              <a:pPr/>
              <a:t>9</a:t>
            </a:fld>
            <a:endParaRPr lang="en-GB" altLang="en-US">
              <a:solidFill>
                <a:srgbClr val="000000"/>
              </a:solidFill>
            </a:endParaRPr>
          </a:p>
        </p:txBody>
      </p:sp>
    </p:spTree>
    <p:extLst>
      <p:ext uri="{BB962C8B-B14F-4D97-AF65-F5344CB8AC3E}">
        <p14:creationId xmlns:p14="http://schemas.microsoft.com/office/powerpoint/2010/main" val="16024969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FEDA166-5F57-4759-BDFB-413F18E9F416}" type="datetimeFigureOut">
              <a:rPr lang="en-GB" smtClean="0"/>
              <a:t>05/06/2018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7A7A843-9E5F-4A5B-9E8E-97F278C9A2DF}" type="slidenum">
              <a:rPr lang="en-GB" smtClean="0"/>
              <a:t>‹#›</a:t>
            </a:fld>
            <a:endParaRPr lang="en-GB"/>
          </a:p>
        </p:txBody>
      </p:sp>
    </p:spTree>
    <p:extLst>
      <p:ext uri="{BB962C8B-B14F-4D97-AF65-F5344CB8AC3E}">
        <p14:creationId xmlns:p14="http://schemas.microsoft.com/office/powerpoint/2010/main" val="23546192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FEDA166-5F57-4759-BDFB-413F18E9F416}" type="datetimeFigureOut">
              <a:rPr lang="en-GB" smtClean="0"/>
              <a:t>05/06/2018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7A7A843-9E5F-4A5B-9E8E-97F278C9A2DF}" type="slidenum">
              <a:rPr lang="en-GB" smtClean="0"/>
              <a:t>‹#›</a:t>
            </a:fld>
            <a:endParaRPr lang="en-GB"/>
          </a:p>
        </p:txBody>
      </p:sp>
    </p:spTree>
    <p:extLst>
      <p:ext uri="{BB962C8B-B14F-4D97-AF65-F5344CB8AC3E}">
        <p14:creationId xmlns:p14="http://schemas.microsoft.com/office/powerpoint/2010/main" val="36395267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FEDA166-5F57-4759-BDFB-413F18E9F416}" type="datetimeFigureOut">
              <a:rPr lang="en-GB" smtClean="0"/>
              <a:t>05/06/2018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7A7A843-9E5F-4A5B-9E8E-97F278C9A2DF}" type="slidenum">
              <a:rPr lang="en-GB" smtClean="0"/>
              <a:t>‹#›</a:t>
            </a:fld>
            <a:endParaRPr lang="en-GB"/>
          </a:p>
        </p:txBody>
      </p:sp>
    </p:spTree>
    <p:extLst>
      <p:ext uri="{BB962C8B-B14F-4D97-AF65-F5344CB8AC3E}">
        <p14:creationId xmlns:p14="http://schemas.microsoft.com/office/powerpoint/2010/main" val="4724219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42597750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FEDA166-5F57-4759-BDFB-413F18E9F416}" type="datetimeFigureOut">
              <a:rPr lang="en-GB" smtClean="0"/>
              <a:t>05/06/2018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7A7A843-9E5F-4A5B-9E8E-97F278C9A2DF}" type="slidenum">
              <a:rPr lang="en-GB" smtClean="0"/>
              <a:t>‹#›</a:t>
            </a:fld>
            <a:endParaRPr lang="en-GB"/>
          </a:p>
        </p:txBody>
      </p:sp>
    </p:spTree>
    <p:extLst>
      <p:ext uri="{BB962C8B-B14F-4D97-AF65-F5344CB8AC3E}">
        <p14:creationId xmlns:p14="http://schemas.microsoft.com/office/powerpoint/2010/main" val="5489521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FEDA166-5F57-4759-BDFB-413F18E9F416}" type="datetimeFigureOut">
              <a:rPr lang="en-GB" smtClean="0"/>
              <a:t>05/06/2018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7A7A843-9E5F-4A5B-9E8E-97F278C9A2DF}" type="slidenum">
              <a:rPr lang="en-GB" smtClean="0"/>
              <a:t>‹#›</a:t>
            </a:fld>
            <a:endParaRPr lang="en-GB"/>
          </a:p>
        </p:txBody>
      </p:sp>
    </p:spTree>
    <p:extLst>
      <p:ext uri="{BB962C8B-B14F-4D97-AF65-F5344CB8AC3E}">
        <p14:creationId xmlns:p14="http://schemas.microsoft.com/office/powerpoint/2010/main" val="17782739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FEDA166-5F57-4759-BDFB-413F18E9F416}" type="datetimeFigureOut">
              <a:rPr lang="en-GB" smtClean="0"/>
              <a:t>05/06/2018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7A7A843-9E5F-4A5B-9E8E-97F278C9A2DF}" type="slidenum">
              <a:rPr lang="en-GB" smtClean="0"/>
              <a:t>‹#›</a:t>
            </a:fld>
            <a:endParaRPr lang="en-GB"/>
          </a:p>
        </p:txBody>
      </p:sp>
    </p:spTree>
    <p:extLst>
      <p:ext uri="{BB962C8B-B14F-4D97-AF65-F5344CB8AC3E}">
        <p14:creationId xmlns:p14="http://schemas.microsoft.com/office/powerpoint/2010/main" val="29959157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FEDA166-5F57-4759-BDFB-413F18E9F416}" type="datetimeFigureOut">
              <a:rPr lang="en-GB" smtClean="0"/>
              <a:t>05/06/2018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7A7A843-9E5F-4A5B-9E8E-97F278C9A2DF}" type="slidenum">
              <a:rPr lang="en-GB" smtClean="0"/>
              <a:t>‹#›</a:t>
            </a:fld>
            <a:endParaRPr lang="en-GB"/>
          </a:p>
        </p:txBody>
      </p:sp>
    </p:spTree>
    <p:extLst>
      <p:ext uri="{BB962C8B-B14F-4D97-AF65-F5344CB8AC3E}">
        <p14:creationId xmlns:p14="http://schemas.microsoft.com/office/powerpoint/2010/main" val="40407661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FEDA166-5F57-4759-BDFB-413F18E9F416}" type="datetimeFigureOut">
              <a:rPr lang="en-GB" smtClean="0"/>
              <a:t>05/06/2018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7A7A843-9E5F-4A5B-9E8E-97F278C9A2DF}" type="slidenum">
              <a:rPr lang="en-GB" smtClean="0"/>
              <a:t>‹#›</a:t>
            </a:fld>
            <a:endParaRPr lang="en-GB"/>
          </a:p>
        </p:txBody>
      </p:sp>
    </p:spTree>
    <p:extLst>
      <p:ext uri="{BB962C8B-B14F-4D97-AF65-F5344CB8AC3E}">
        <p14:creationId xmlns:p14="http://schemas.microsoft.com/office/powerpoint/2010/main" val="42428017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EDA166-5F57-4759-BDFB-413F18E9F416}" type="datetimeFigureOut">
              <a:rPr lang="en-GB" smtClean="0"/>
              <a:t>05/06/2018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7A7A843-9E5F-4A5B-9E8E-97F278C9A2DF}" type="slidenum">
              <a:rPr lang="en-GB" smtClean="0"/>
              <a:t>‹#›</a:t>
            </a:fld>
            <a:endParaRPr lang="en-GB"/>
          </a:p>
        </p:txBody>
      </p:sp>
    </p:spTree>
    <p:extLst>
      <p:ext uri="{BB962C8B-B14F-4D97-AF65-F5344CB8AC3E}">
        <p14:creationId xmlns:p14="http://schemas.microsoft.com/office/powerpoint/2010/main" val="32170683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FEDA166-5F57-4759-BDFB-413F18E9F416}" type="datetimeFigureOut">
              <a:rPr lang="en-GB" smtClean="0"/>
              <a:t>05/06/2018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7A7A843-9E5F-4A5B-9E8E-97F278C9A2DF}" type="slidenum">
              <a:rPr lang="en-GB" smtClean="0"/>
              <a:t>‹#›</a:t>
            </a:fld>
            <a:endParaRPr lang="en-GB"/>
          </a:p>
        </p:txBody>
      </p:sp>
    </p:spTree>
    <p:extLst>
      <p:ext uri="{BB962C8B-B14F-4D97-AF65-F5344CB8AC3E}">
        <p14:creationId xmlns:p14="http://schemas.microsoft.com/office/powerpoint/2010/main" val="10486943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FEDA166-5F57-4759-BDFB-413F18E9F416}" type="datetimeFigureOut">
              <a:rPr lang="en-GB" smtClean="0"/>
              <a:t>05/06/2018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7A7A843-9E5F-4A5B-9E8E-97F278C9A2DF}" type="slidenum">
              <a:rPr lang="en-GB" smtClean="0"/>
              <a:t>‹#›</a:t>
            </a:fld>
            <a:endParaRPr lang="en-GB"/>
          </a:p>
        </p:txBody>
      </p:sp>
    </p:spTree>
    <p:extLst>
      <p:ext uri="{BB962C8B-B14F-4D97-AF65-F5344CB8AC3E}">
        <p14:creationId xmlns:p14="http://schemas.microsoft.com/office/powerpoint/2010/main" val="28635056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EDA166-5F57-4759-BDFB-413F18E9F416}" type="datetimeFigureOut">
              <a:rPr lang="en-GB" smtClean="0"/>
              <a:t>05/06/2018</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A7A843-9E5F-4A5B-9E8E-97F278C9A2DF}" type="slidenum">
              <a:rPr lang="en-GB" smtClean="0"/>
              <a:t>‹#›</a:t>
            </a:fld>
            <a:endParaRPr lang="en-GB"/>
          </a:p>
        </p:txBody>
      </p:sp>
    </p:spTree>
    <p:extLst>
      <p:ext uri="{BB962C8B-B14F-4D97-AF65-F5344CB8AC3E}">
        <p14:creationId xmlns:p14="http://schemas.microsoft.com/office/powerpoint/2010/main" val="188326635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r.collins-white@unseenuk.org"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jpeg"/><Relationship Id="rId4" Type="http://schemas.openxmlformats.org/officeDocument/2006/relationships/hyperlink" Target="mailto:d.douglas@unseenuk.org"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chart" Target="../charts/chart1.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chart" Target="../charts/char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a:spLocks noGrp="1"/>
          </p:cNvSpPr>
          <p:nvPr>
            <p:ph type="subTitle" idx="1"/>
          </p:nvPr>
        </p:nvSpPr>
        <p:spPr>
          <a:xfrm>
            <a:off x="323850" y="1276350"/>
            <a:ext cx="8496300" cy="5276851"/>
          </a:xfrm>
        </p:spPr>
        <p:txBody>
          <a:bodyPr/>
          <a:lstStyle/>
          <a:p>
            <a:pPr algn="l" eaLnBrk="1" hangingPunct="1"/>
            <a:endParaRPr lang="en-GB" altLang="en-US" sz="4800" b="1" dirty="0">
              <a:solidFill>
                <a:schemeClr val="tx1"/>
              </a:solidFill>
            </a:endParaRPr>
          </a:p>
          <a:p>
            <a:pPr eaLnBrk="1" hangingPunct="1"/>
            <a:r>
              <a:rPr lang="en-GB" altLang="en-US" sz="4800" b="1" dirty="0">
                <a:solidFill>
                  <a:schemeClr val="tx1"/>
                </a:solidFill>
              </a:rPr>
              <a:t>Modern Slavery </a:t>
            </a:r>
            <a:r>
              <a:rPr lang="en-GB" altLang="en-US" sz="4800" b="1" dirty="0"/>
              <a:t>Overview</a:t>
            </a:r>
            <a:r>
              <a:rPr lang="en-GB" altLang="en-US" sz="4800" b="1" dirty="0">
                <a:solidFill>
                  <a:schemeClr val="tx1"/>
                </a:solidFill>
              </a:rPr>
              <a:t> </a:t>
            </a:r>
          </a:p>
          <a:p>
            <a:pPr eaLnBrk="1" hangingPunct="1"/>
            <a:endParaRPr lang="en-GB" altLang="en-US" sz="1800" b="1" dirty="0">
              <a:solidFill>
                <a:schemeClr val="tx1"/>
              </a:solidFill>
            </a:endParaRPr>
          </a:p>
          <a:p>
            <a:pPr algn="r" eaLnBrk="1" hangingPunct="1"/>
            <a:endParaRPr lang="en-GB" altLang="en-US" b="1" dirty="0"/>
          </a:p>
          <a:p>
            <a:pPr algn="l" eaLnBrk="1" hangingPunct="1"/>
            <a:r>
              <a:rPr lang="en-GB" altLang="en-US" sz="2800" b="1" dirty="0">
                <a:solidFill>
                  <a:schemeClr val="tx1"/>
                </a:solidFill>
              </a:rPr>
              <a:t>    Rachel Collins-White			      Daniel Douglas</a:t>
            </a:r>
          </a:p>
          <a:p>
            <a:pPr algn="l" eaLnBrk="1" hangingPunct="1"/>
            <a:r>
              <a:rPr lang="en-GB" altLang="en-US" sz="2400" i="1" dirty="0">
                <a:solidFill>
                  <a:schemeClr val="tx1"/>
                </a:solidFill>
                <a:hlinkClick r:id="rId3"/>
              </a:rPr>
              <a:t>r.</a:t>
            </a:r>
            <a:r>
              <a:rPr lang="en-GB" altLang="en-US" i="1" dirty="0">
                <a:hlinkClick r:id="rId3"/>
              </a:rPr>
              <a:t>collins-white@unseenuk.org</a:t>
            </a:r>
            <a:r>
              <a:rPr lang="en-GB" altLang="en-US" i="1" dirty="0"/>
              <a:t>                      </a:t>
            </a:r>
            <a:r>
              <a:rPr lang="en-GB" altLang="en-US" i="1" dirty="0">
                <a:hlinkClick r:id="rId4"/>
              </a:rPr>
              <a:t>d.douglas@unseenuk.org</a:t>
            </a:r>
            <a:r>
              <a:rPr lang="en-GB" altLang="en-US" i="1" dirty="0"/>
              <a:t> </a:t>
            </a:r>
          </a:p>
          <a:p>
            <a:pPr algn="l" eaLnBrk="1" hangingPunct="1"/>
            <a:endParaRPr lang="en-GB" altLang="en-US" sz="2400" i="1" dirty="0">
              <a:solidFill>
                <a:schemeClr val="tx1"/>
              </a:solidFill>
            </a:endParaRPr>
          </a:p>
          <a:p>
            <a:pPr eaLnBrk="1" hangingPunct="1"/>
            <a:endParaRPr lang="en-GB" altLang="en-US" sz="2800" dirty="0">
              <a:solidFill>
                <a:schemeClr val="tx1"/>
              </a:solidFill>
            </a:endParaRPr>
          </a:p>
          <a:p>
            <a:pPr eaLnBrk="1" hangingPunct="1"/>
            <a:endParaRPr lang="en-GB" altLang="en-US" sz="2800" dirty="0">
              <a:solidFill>
                <a:schemeClr val="tx1"/>
              </a:solidFill>
            </a:endParaRPr>
          </a:p>
        </p:txBody>
      </p:sp>
      <p:sp>
        <p:nvSpPr>
          <p:cNvPr id="3" name="TextBox 2"/>
          <p:cNvSpPr txBox="1"/>
          <p:nvPr/>
        </p:nvSpPr>
        <p:spPr>
          <a:xfrm>
            <a:off x="6343650" y="6279120"/>
            <a:ext cx="3181350" cy="369332"/>
          </a:xfrm>
          <a:prstGeom prst="rect">
            <a:avLst/>
          </a:prstGeom>
          <a:noFill/>
        </p:spPr>
        <p:txBody>
          <a:bodyPr wrap="square" rtlCol="0">
            <a:spAutoFit/>
          </a:bodyPr>
          <a:lstStyle/>
          <a:p>
            <a:pPr algn="just"/>
            <a:r>
              <a:rPr lang="en-GB" dirty="0">
                <a:solidFill>
                  <a:schemeClr val="bg1">
                    <a:lumMod val="65000"/>
                  </a:schemeClr>
                </a:solidFill>
              </a:rPr>
              <a:t>Copyright © 2017 Unseen</a:t>
            </a:r>
          </a:p>
        </p:txBody>
      </p:sp>
      <p:pic>
        <p:nvPicPr>
          <p:cNvPr id="6" name="Picture 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6902196" y="438150"/>
            <a:ext cx="1835150" cy="129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a:extLst>
              <a:ext uri="{FF2B5EF4-FFF2-40B4-BE49-F238E27FC236}">
                <a16:creationId xmlns:a16="http://schemas.microsoft.com/office/drawing/2014/main" xmlns="" id="{A12D7128-FF99-40E3-AEF5-94D8A8C70EB6}"/>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06654" y="438151"/>
            <a:ext cx="1546514" cy="1119188"/>
          </a:xfrm>
          <a:prstGeom prst="rect">
            <a:avLst/>
          </a:prstGeom>
        </p:spPr>
      </p:pic>
    </p:spTree>
    <p:extLst>
      <p:ext uri="{BB962C8B-B14F-4D97-AF65-F5344CB8AC3E}">
        <p14:creationId xmlns:p14="http://schemas.microsoft.com/office/powerpoint/2010/main" val="29707544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Subtitle 2"/>
          <p:cNvSpPr>
            <a:spLocks noGrp="1"/>
          </p:cNvSpPr>
          <p:nvPr>
            <p:ph type="subTitle" idx="1"/>
          </p:nvPr>
        </p:nvSpPr>
        <p:spPr>
          <a:xfrm>
            <a:off x="318052" y="1125537"/>
            <a:ext cx="8388626" cy="5209001"/>
          </a:xfrm>
          <a:extLst>
            <a:ext uri="{91240B29-F687-4F45-9708-019B960494DF}">
              <a14:hiddenLine xmlns:a14="http://schemas.microsoft.com/office/drawing/2010/main" w="50800">
                <a:solidFill>
                  <a:srgbClr val="000000"/>
                </a:solidFill>
                <a:miter lim="800000"/>
                <a:headEnd/>
                <a:tailEnd/>
              </a14:hiddenLine>
            </a:ext>
          </a:extLst>
        </p:spPr>
        <p:txBody>
          <a:bodyPr/>
          <a:lstStyle/>
          <a:p>
            <a:pPr>
              <a:defRPr/>
            </a:pPr>
            <a:r>
              <a:rPr lang="en-GB" altLang="en-US" b="1" dirty="0">
                <a:solidFill>
                  <a:srgbClr val="000000"/>
                </a:solidFill>
              </a:rPr>
              <a:t>The National Referral Mechanism</a:t>
            </a:r>
            <a:endParaRPr lang="en-GB" altLang="en-US" sz="2400" dirty="0">
              <a:solidFill>
                <a:srgbClr val="000000"/>
              </a:solidFill>
            </a:endParaRPr>
          </a:p>
          <a:p>
            <a:pPr algn="l" eaLnBrk="1" hangingPunct="1">
              <a:defRPr/>
            </a:pPr>
            <a:endParaRPr lang="en-GB" altLang="en-US" sz="2400" i="1" dirty="0">
              <a:solidFill>
                <a:srgbClr val="000000"/>
              </a:solidFill>
            </a:endParaRPr>
          </a:p>
          <a:p>
            <a:pPr algn="l" eaLnBrk="1" hangingPunct="1">
              <a:defRPr/>
            </a:pPr>
            <a:r>
              <a:rPr lang="en-GB" altLang="en-US" sz="2400" dirty="0">
                <a:solidFill>
                  <a:schemeClr val="tx1"/>
                </a:solidFill>
              </a:rPr>
              <a:t>Through the NRM, if they want to leave their situation, they will be able to access:</a:t>
            </a:r>
          </a:p>
          <a:p>
            <a:pPr algn="l" eaLnBrk="1" hangingPunct="1">
              <a:defRPr/>
            </a:pPr>
            <a:endParaRPr lang="en-GB" altLang="en-US" sz="2400" dirty="0">
              <a:solidFill>
                <a:schemeClr val="tx1"/>
              </a:solidFill>
            </a:endParaRPr>
          </a:p>
          <a:p>
            <a:pPr marL="800100" lvl="1" indent="-342900" algn="l" eaLnBrk="1" hangingPunct="1">
              <a:spcBef>
                <a:spcPct val="0"/>
              </a:spcBef>
              <a:buFont typeface="Arial" panose="020B0604020202020204" pitchFamily="34" charset="0"/>
              <a:buChar char="•"/>
              <a:defRPr/>
            </a:pPr>
            <a:r>
              <a:rPr lang="en-GB" altLang="en-US" sz="2400" dirty="0">
                <a:solidFill>
                  <a:schemeClr val="tx1"/>
                </a:solidFill>
                <a:cs typeface="Arial" panose="020B0604020202020204" pitchFamily="34" charset="0"/>
              </a:rPr>
              <a:t>Temporary safe accommodation</a:t>
            </a:r>
          </a:p>
          <a:p>
            <a:pPr marL="800100" lvl="1" indent="-342900" algn="l" eaLnBrk="1" hangingPunct="1">
              <a:spcBef>
                <a:spcPct val="0"/>
              </a:spcBef>
              <a:buFont typeface="Arial" panose="020B0604020202020204" pitchFamily="34" charset="0"/>
              <a:buChar char="•"/>
              <a:defRPr/>
            </a:pPr>
            <a:r>
              <a:rPr lang="en-GB" altLang="en-US" sz="2400" dirty="0">
                <a:solidFill>
                  <a:schemeClr val="tx1"/>
                </a:solidFill>
                <a:cs typeface="Arial" panose="020B0604020202020204" pitchFamily="34" charset="0"/>
              </a:rPr>
              <a:t>Support worker (in accommodation or as outreach)</a:t>
            </a:r>
          </a:p>
          <a:p>
            <a:pPr marL="800100" lvl="1" indent="-342900" algn="l" eaLnBrk="1" hangingPunct="1">
              <a:spcBef>
                <a:spcPct val="0"/>
              </a:spcBef>
              <a:buFont typeface="Arial" panose="020B0604020202020204" pitchFamily="34" charset="0"/>
              <a:buChar char="•"/>
              <a:defRPr/>
            </a:pPr>
            <a:r>
              <a:rPr lang="en-GB" altLang="en-US" sz="2400" dirty="0">
                <a:solidFill>
                  <a:schemeClr val="tx1"/>
                </a:solidFill>
                <a:cs typeface="Arial" panose="020B0604020202020204" pitchFamily="34" charset="0"/>
              </a:rPr>
              <a:t>Medical treatment</a:t>
            </a:r>
          </a:p>
          <a:p>
            <a:pPr marL="800100" lvl="1" indent="-342900" algn="l" eaLnBrk="1" hangingPunct="1">
              <a:spcBef>
                <a:spcPct val="0"/>
              </a:spcBef>
              <a:buFont typeface="Arial" panose="020B0604020202020204" pitchFamily="34" charset="0"/>
              <a:buChar char="•"/>
              <a:defRPr/>
            </a:pPr>
            <a:r>
              <a:rPr lang="en-GB" altLang="en-US" sz="2400" dirty="0">
                <a:solidFill>
                  <a:schemeClr val="tx1"/>
                </a:solidFill>
                <a:cs typeface="Arial" panose="020B0604020202020204" pitchFamily="34" charset="0"/>
              </a:rPr>
              <a:t>Help to cope with experience</a:t>
            </a:r>
          </a:p>
          <a:p>
            <a:pPr marL="800100" lvl="1" indent="-342900" algn="l" eaLnBrk="1" hangingPunct="1">
              <a:spcBef>
                <a:spcPct val="0"/>
              </a:spcBef>
              <a:buFont typeface="Arial" panose="020B0604020202020204" pitchFamily="34" charset="0"/>
              <a:buChar char="•"/>
              <a:defRPr/>
            </a:pPr>
            <a:r>
              <a:rPr lang="en-GB" altLang="en-US" sz="2400" dirty="0">
                <a:solidFill>
                  <a:schemeClr val="tx1"/>
                </a:solidFill>
                <a:cs typeface="Arial" panose="020B0604020202020204" pitchFamily="34" charset="0"/>
              </a:rPr>
              <a:t>Interpreters</a:t>
            </a:r>
          </a:p>
          <a:p>
            <a:pPr marL="800100" lvl="1" indent="-342900" algn="l" eaLnBrk="1" hangingPunct="1">
              <a:spcBef>
                <a:spcPct val="0"/>
              </a:spcBef>
              <a:buFont typeface="Arial" panose="020B0604020202020204" pitchFamily="34" charset="0"/>
              <a:buChar char="•"/>
              <a:defRPr/>
            </a:pPr>
            <a:r>
              <a:rPr lang="en-GB" altLang="en-US" sz="2400" dirty="0">
                <a:solidFill>
                  <a:schemeClr val="tx1"/>
                </a:solidFill>
                <a:cs typeface="Arial" panose="020B0604020202020204" pitchFamily="34" charset="0"/>
              </a:rPr>
              <a:t>Assistance finding independent legal advice</a:t>
            </a:r>
          </a:p>
          <a:p>
            <a:pPr lvl="1" algn="l" eaLnBrk="1" hangingPunct="1">
              <a:spcBef>
                <a:spcPct val="0"/>
              </a:spcBef>
              <a:defRPr/>
            </a:pPr>
            <a:endParaRPr lang="en-GB" altLang="en-US" sz="2400" dirty="0">
              <a:solidFill>
                <a:schemeClr val="tx1"/>
              </a:solidFill>
              <a:cs typeface="Arial" panose="020B0604020202020204" pitchFamily="34" charset="0"/>
            </a:endParaRPr>
          </a:p>
          <a:p>
            <a:pPr lvl="1" algn="l" eaLnBrk="1" hangingPunct="1">
              <a:spcBef>
                <a:spcPct val="0"/>
              </a:spcBef>
              <a:defRPr/>
            </a:pPr>
            <a:r>
              <a:rPr lang="en-GB" altLang="en-US" sz="2400" dirty="0">
                <a:solidFill>
                  <a:schemeClr val="tx1"/>
                </a:solidFill>
                <a:cs typeface="Arial" panose="020B0604020202020204" pitchFamily="34" charset="0"/>
              </a:rPr>
              <a:t>Via The Salvation Army Adult Care Contract  </a:t>
            </a:r>
            <a:r>
              <a:rPr lang="en-GB" sz="2400" b="1" dirty="0">
                <a:solidFill>
                  <a:schemeClr val="tx1"/>
                </a:solidFill>
                <a:latin typeface="Gill Sans MT" panose="020B0502020104020203" pitchFamily="34" charset="0"/>
              </a:rPr>
              <a:t>0300 3038151</a:t>
            </a:r>
          </a:p>
          <a:p>
            <a:pPr lvl="1" algn="l" eaLnBrk="1" hangingPunct="1">
              <a:spcBef>
                <a:spcPct val="0"/>
              </a:spcBef>
              <a:defRPr/>
            </a:pPr>
            <a:endParaRPr lang="en-GB" altLang="en-US" sz="2400" dirty="0">
              <a:solidFill>
                <a:schemeClr val="tx1"/>
              </a:solidFill>
              <a:cs typeface="Arial" panose="020B0604020202020204" pitchFamily="34" charset="0"/>
            </a:endParaRPr>
          </a:p>
        </p:txBody>
      </p:sp>
    </p:spTree>
    <p:extLst>
      <p:ext uri="{BB962C8B-B14F-4D97-AF65-F5344CB8AC3E}">
        <p14:creationId xmlns:p14="http://schemas.microsoft.com/office/powerpoint/2010/main" val="25737636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xmlns="" id="{00498997-5E6E-4BB2-82CB-55340EA54882}"/>
              </a:ext>
            </a:extLst>
          </p:cNvPr>
          <p:cNvSpPr/>
          <p:nvPr/>
        </p:nvSpPr>
        <p:spPr>
          <a:xfrm>
            <a:off x="263631" y="1483747"/>
            <a:ext cx="881539" cy="681146"/>
          </a:xfrm>
          <a:prstGeom prst="rect">
            <a:avLst/>
          </a:prstGeom>
          <a:solidFill>
            <a:schemeClr val="bg1">
              <a:lumMod val="6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p>
            <a:pPr algn="ctr"/>
            <a:r>
              <a:rPr lang="en-GB" sz="900" dirty="0"/>
              <a:t>Home Office </a:t>
            </a:r>
          </a:p>
          <a:p>
            <a:pPr algn="ctr"/>
            <a:r>
              <a:rPr lang="en-GB" sz="900" dirty="0"/>
              <a:t>(42% of Cases)</a:t>
            </a:r>
          </a:p>
        </p:txBody>
      </p:sp>
      <p:sp>
        <p:nvSpPr>
          <p:cNvPr id="11" name="Rectangle 10">
            <a:extLst>
              <a:ext uri="{FF2B5EF4-FFF2-40B4-BE49-F238E27FC236}">
                <a16:creationId xmlns:a16="http://schemas.microsoft.com/office/drawing/2014/main" xmlns="" id="{7FBB3647-0873-40B9-AEC2-DBF642086FCD}"/>
              </a:ext>
            </a:extLst>
          </p:cNvPr>
          <p:cNvSpPr/>
          <p:nvPr/>
        </p:nvSpPr>
        <p:spPr>
          <a:xfrm>
            <a:off x="263631" y="2227367"/>
            <a:ext cx="881539" cy="681146"/>
          </a:xfrm>
          <a:prstGeom prst="rect">
            <a:avLst/>
          </a:prstGeom>
          <a:solidFill>
            <a:schemeClr val="bg1">
              <a:lumMod val="6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p>
            <a:pPr algn="ctr"/>
            <a:r>
              <a:rPr lang="en-GB" sz="975" dirty="0"/>
              <a:t>Police </a:t>
            </a:r>
          </a:p>
          <a:p>
            <a:pPr algn="ctr"/>
            <a:r>
              <a:rPr lang="en-GB" sz="975" dirty="0"/>
              <a:t>(25% of Cases)</a:t>
            </a:r>
          </a:p>
        </p:txBody>
      </p:sp>
      <p:sp>
        <p:nvSpPr>
          <p:cNvPr id="12" name="Rectangle 11">
            <a:extLst>
              <a:ext uri="{FF2B5EF4-FFF2-40B4-BE49-F238E27FC236}">
                <a16:creationId xmlns:a16="http://schemas.microsoft.com/office/drawing/2014/main" xmlns="" id="{19FC683C-A180-4FE8-B885-31D6DB42126E}"/>
              </a:ext>
            </a:extLst>
          </p:cNvPr>
          <p:cNvSpPr/>
          <p:nvPr/>
        </p:nvSpPr>
        <p:spPr>
          <a:xfrm>
            <a:off x="263632" y="4458226"/>
            <a:ext cx="881539" cy="681146"/>
          </a:xfrm>
          <a:prstGeom prst="rect">
            <a:avLst/>
          </a:prstGeom>
          <a:solidFill>
            <a:schemeClr val="bg1">
              <a:lumMod val="6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p>
            <a:pPr algn="ctr"/>
            <a:r>
              <a:rPr lang="en-GB" sz="975" dirty="0"/>
              <a:t>National Crime Agency</a:t>
            </a:r>
          </a:p>
          <a:p>
            <a:pPr algn="ctr"/>
            <a:r>
              <a:rPr lang="en-GB" sz="975" dirty="0"/>
              <a:t>(2% of Cases)</a:t>
            </a:r>
          </a:p>
        </p:txBody>
      </p:sp>
      <p:sp>
        <p:nvSpPr>
          <p:cNvPr id="13" name="Rectangle 12">
            <a:extLst>
              <a:ext uri="{FF2B5EF4-FFF2-40B4-BE49-F238E27FC236}">
                <a16:creationId xmlns:a16="http://schemas.microsoft.com/office/drawing/2014/main" xmlns="" id="{C92B4C34-FA28-4A71-8FAE-D59DBE22DFEA}"/>
              </a:ext>
            </a:extLst>
          </p:cNvPr>
          <p:cNvSpPr/>
          <p:nvPr/>
        </p:nvSpPr>
        <p:spPr>
          <a:xfrm>
            <a:off x="263633" y="2970987"/>
            <a:ext cx="881539" cy="681146"/>
          </a:xfrm>
          <a:prstGeom prst="rect">
            <a:avLst/>
          </a:prstGeom>
          <a:solidFill>
            <a:schemeClr val="bg1">
              <a:lumMod val="6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p>
            <a:pPr algn="ctr"/>
            <a:r>
              <a:rPr lang="en-GB" sz="900" dirty="0"/>
              <a:t>Non-Governmental Organisations</a:t>
            </a:r>
          </a:p>
          <a:p>
            <a:pPr algn="ctr"/>
            <a:r>
              <a:rPr lang="en-GB" sz="900" dirty="0"/>
              <a:t>(21% of Cases)</a:t>
            </a:r>
          </a:p>
        </p:txBody>
      </p:sp>
      <p:sp>
        <p:nvSpPr>
          <p:cNvPr id="14" name="Rectangle 13">
            <a:extLst>
              <a:ext uri="{FF2B5EF4-FFF2-40B4-BE49-F238E27FC236}">
                <a16:creationId xmlns:a16="http://schemas.microsoft.com/office/drawing/2014/main" xmlns="" id="{AE43153B-5172-4DEB-B7B9-DEB06589995B}"/>
              </a:ext>
            </a:extLst>
          </p:cNvPr>
          <p:cNvSpPr/>
          <p:nvPr/>
        </p:nvSpPr>
        <p:spPr>
          <a:xfrm>
            <a:off x="263632" y="5201846"/>
            <a:ext cx="884334" cy="732945"/>
          </a:xfrm>
          <a:prstGeom prst="rect">
            <a:avLst/>
          </a:prstGeom>
          <a:solidFill>
            <a:schemeClr val="bg1">
              <a:lumMod val="6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p>
            <a:pPr algn="ctr"/>
            <a:r>
              <a:rPr lang="en-GB" sz="975" dirty="0" err="1"/>
              <a:t>Gangmasters</a:t>
            </a:r>
            <a:r>
              <a:rPr lang="en-GB" sz="975" dirty="0"/>
              <a:t> and Labour Abuse </a:t>
            </a:r>
            <a:r>
              <a:rPr lang="en-GB" sz="975" dirty="0" err="1"/>
              <a:t>Authroity</a:t>
            </a:r>
            <a:endParaRPr lang="en-GB" sz="975" dirty="0"/>
          </a:p>
          <a:p>
            <a:pPr algn="ctr"/>
            <a:r>
              <a:rPr lang="en-GB" sz="975" dirty="0"/>
              <a:t>(1% of Cases)</a:t>
            </a:r>
          </a:p>
        </p:txBody>
      </p:sp>
      <p:sp>
        <p:nvSpPr>
          <p:cNvPr id="15" name="Rectangle 14">
            <a:extLst>
              <a:ext uri="{FF2B5EF4-FFF2-40B4-BE49-F238E27FC236}">
                <a16:creationId xmlns:a16="http://schemas.microsoft.com/office/drawing/2014/main" xmlns="" id="{C635C7BF-DE8A-48C0-A5E8-5CCA6610EA6E}"/>
              </a:ext>
            </a:extLst>
          </p:cNvPr>
          <p:cNvSpPr/>
          <p:nvPr/>
        </p:nvSpPr>
        <p:spPr>
          <a:xfrm>
            <a:off x="263633" y="3714607"/>
            <a:ext cx="881539" cy="681146"/>
          </a:xfrm>
          <a:prstGeom prst="rect">
            <a:avLst/>
          </a:prstGeom>
          <a:solidFill>
            <a:schemeClr val="bg1">
              <a:lumMod val="6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p>
            <a:pPr algn="ctr"/>
            <a:r>
              <a:rPr lang="en-GB" sz="975" dirty="0"/>
              <a:t>Local Authority</a:t>
            </a:r>
          </a:p>
          <a:p>
            <a:pPr algn="ctr"/>
            <a:r>
              <a:rPr lang="en-GB" sz="975" dirty="0"/>
              <a:t> (9% of Cases)</a:t>
            </a:r>
          </a:p>
        </p:txBody>
      </p:sp>
      <p:sp>
        <p:nvSpPr>
          <p:cNvPr id="16" name="Diamond 15">
            <a:extLst>
              <a:ext uri="{FF2B5EF4-FFF2-40B4-BE49-F238E27FC236}">
                <a16:creationId xmlns:a16="http://schemas.microsoft.com/office/drawing/2014/main" xmlns="" id="{A30D254F-024A-416D-A403-4F779C9334B8}"/>
              </a:ext>
            </a:extLst>
          </p:cNvPr>
          <p:cNvSpPr/>
          <p:nvPr/>
        </p:nvSpPr>
        <p:spPr>
          <a:xfrm>
            <a:off x="1922840" y="3181653"/>
            <a:ext cx="1115568" cy="1084193"/>
          </a:xfrm>
          <a:prstGeom prst="diamond">
            <a:avLst/>
          </a:prstGeom>
          <a:solidFill>
            <a:schemeClr val="bg1">
              <a:lumMod val="8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75" dirty="0">
                <a:solidFill>
                  <a:schemeClr val="tx1"/>
                </a:solidFill>
              </a:rPr>
              <a:t>Referral</a:t>
            </a:r>
          </a:p>
        </p:txBody>
      </p:sp>
      <p:sp>
        <p:nvSpPr>
          <p:cNvPr id="17" name="Diamond 16">
            <a:extLst>
              <a:ext uri="{FF2B5EF4-FFF2-40B4-BE49-F238E27FC236}">
                <a16:creationId xmlns:a16="http://schemas.microsoft.com/office/drawing/2014/main" xmlns="" id="{9CF7359E-EAD8-44E1-845B-C110310C63BB}"/>
              </a:ext>
            </a:extLst>
          </p:cNvPr>
          <p:cNvSpPr/>
          <p:nvPr/>
        </p:nvSpPr>
        <p:spPr>
          <a:xfrm>
            <a:off x="3377293" y="1992819"/>
            <a:ext cx="1115568" cy="1084193"/>
          </a:xfrm>
          <a:prstGeom prst="diamond">
            <a:avLst/>
          </a:prstGeom>
          <a:solidFill>
            <a:schemeClr val="bg1">
              <a:lumMod val="8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75" dirty="0">
                <a:solidFill>
                  <a:schemeClr val="tx1"/>
                </a:solidFill>
              </a:rPr>
              <a:t>Reasonable Grounds</a:t>
            </a:r>
          </a:p>
        </p:txBody>
      </p:sp>
      <p:sp>
        <p:nvSpPr>
          <p:cNvPr id="18" name="Diamond 17">
            <a:extLst>
              <a:ext uri="{FF2B5EF4-FFF2-40B4-BE49-F238E27FC236}">
                <a16:creationId xmlns:a16="http://schemas.microsoft.com/office/drawing/2014/main" xmlns="" id="{1CBD81F0-AFC6-4617-B5E7-32826BDCEB52}"/>
              </a:ext>
            </a:extLst>
          </p:cNvPr>
          <p:cNvSpPr/>
          <p:nvPr/>
        </p:nvSpPr>
        <p:spPr>
          <a:xfrm>
            <a:off x="3377293" y="4323085"/>
            <a:ext cx="1115568" cy="1084193"/>
          </a:xfrm>
          <a:prstGeom prst="diamond">
            <a:avLst/>
          </a:prstGeom>
          <a:solidFill>
            <a:schemeClr val="bg1">
              <a:lumMod val="8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75" dirty="0">
                <a:solidFill>
                  <a:schemeClr val="tx1"/>
                </a:solidFill>
              </a:rPr>
              <a:t>Reasonable Grounds</a:t>
            </a:r>
          </a:p>
        </p:txBody>
      </p:sp>
      <p:sp>
        <p:nvSpPr>
          <p:cNvPr id="19" name="Rectangle 18">
            <a:extLst>
              <a:ext uri="{FF2B5EF4-FFF2-40B4-BE49-F238E27FC236}">
                <a16:creationId xmlns:a16="http://schemas.microsoft.com/office/drawing/2014/main" xmlns="" id="{3769F705-2CE4-42AC-90EB-228E96F84BFB}"/>
              </a:ext>
            </a:extLst>
          </p:cNvPr>
          <p:cNvSpPr/>
          <p:nvPr/>
        </p:nvSpPr>
        <p:spPr>
          <a:xfrm>
            <a:off x="4986509" y="3374033"/>
            <a:ext cx="881539" cy="681146"/>
          </a:xfrm>
          <a:prstGeom prst="rect">
            <a:avLst/>
          </a:prstGeom>
          <a:solidFill>
            <a:schemeClr val="bg1">
              <a:lumMod val="6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p>
            <a:pPr algn="ctr"/>
            <a:r>
              <a:rPr lang="en-GB" sz="900" dirty="0"/>
              <a:t>Care</a:t>
            </a:r>
          </a:p>
        </p:txBody>
      </p:sp>
      <p:sp>
        <p:nvSpPr>
          <p:cNvPr id="20" name="Diamond 19">
            <a:extLst>
              <a:ext uri="{FF2B5EF4-FFF2-40B4-BE49-F238E27FC236}">
                <a16:creationId xmlns:a16="http://schemas.microsoft.com/office/drawing/2014/main" xmlns="" id="{023AA080-DC73-4CD5-B918-ADDB17D2EB62}"/>
              </a:ext>
            </a:extLst>
          </p:cNvPr>
          <p:cNvSpPr/>
          <p:nvPr/>
        </p:nvSpPr>
        <p:spPr>
          <a:xfrm>
            <a:off x="6354451" y="4329902"/>
            <a:ext cx="1115568" cy="1084193"/>
          </a:xfrm>
          <a:prstGeom prst="diamond">
            <a:avLst/>
          </a:prstGeom>
          <a:solidFill>
            <a:schemeClr val="bg1">
              <a:lumMod val="8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75" dirty="0">
                <a:solidFill>
                  <a:schemeClr val="tx1"/>
                </a:solidFill>
              </a:rPr>
              <a:t>Conclusive Grounds</a:t>
            </a:r>
          </a:p>
        </p:txBody>
      </p:sp>
      <p:sp>
        <p:nvSpPr>
          <p:cNvPr id="21" name="Diamond 20">
            <a:extLst>
              <a:ext uri="{FF2B5EF4-FFF2-40B4-BE49-F238E27FC236}">
                <a16:creationId xmlns:a16="http://schemas.microsoft.com/office/drawing/2014/main" xmlns="" id="{9F97D763-A94D-46E1-AB0F-AFEF45CF5401}"/>
              </a:ext>
            </a:extLst>
          </p:cNvPr>
          <p:cNvSpPr/>
          <p:nvPr/>
        </p:nvSpPr>
        <p:spPr>
          <a:xfrm>
            <a:off x="6331335" y="2000923"/>
            <a:ext cx="1115568" cy="1084193"/>
          </a:xfrm>
          <a:prstGeom prst="diamond">
            <a:avLst/>
          </a:prstGeom>
          <a:solidFill>
            <a:schemeClr val="bg1">
              <a:lumMod val="8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75" dirty="0">
                <a:solidFill>
                  <a:schemeClr val="tx1"/>
                </a:solidFill>
              </a:rPr>
              <a:t>Conclusive Grounds</a:t>
            </a:r>
          </a:p>
        </p:txBody>
      </p:sp>
      <p:sp>
        <p:nvSpPr>
          <p:cNvPr id="22" name="Rectangle 21">
            <a:extLst>
              <a:ext uri="{FF2B5EF4-FFF2-40B4-BE49-F238E27FC236}">
                <a16:creationId xmlns:a16="http://schemas.microsoft.com/office/drawing/2014/main" xmlns="" id="{5BAB4FAC-A966-4EED-B0E2-69F5CF985485}"/>
              </a:ext>
            </a:extLst>
          </p:cNvPr>
          <p:cNvSpPr/>
          <p:nvPr/>
        </p:nvSpPr>
        <p:spPr>
          <a:xfrm>
            <a:off x="7871441" y="3374033"/>
            <a:ext cx="881539" cy="681146"/>
          </a:xfrm>
          <a:prstGeom prst="rect">
            <a:avLst/>
          </a:prstGeom>
          <a:solidFill>
            <a:schemeClr val="bg1">
              <a:lumMod val="6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p>
            <a:pPr algn="ctr"/>
            <a:r>
              <a:rPr lang="en-GB" sz="900" dirty="0"/>
              <a:t>Exit</a:t>
            </a:r>
          </a:p>
        </p:txBody>
      </p:sp>
      <p:cxnSp>
        <p:nvCxnSpPr>
          <p:cNvPr id="24" name="Straight Arrow Connector 23">
            <a:extLst>
              <a:ext uri="{FF2B5EF4-FFF2-40B4-BE49-F238E27FC236}">
                <a16:creationId xmlns:a16="http://schemas.microsoft.com/office/drawing/2014/main" xmlns="" id="{5D9D6E9B-5066-4307-A3B1-E2491E256375}"/>
              </a:ext>
            </a:extLst>
          </p:cNvPr>
          <p:cNvCxnSpPr/>
          <p:nvPr/>
        </p:nvCxnSpPr>
        <p:spPr>
          <a:xfrm>
            <a:off x="1511360" y="3723749"/>
            <a:ext cx="411480" cy="0"/>
          </a:xfrm>
          <a:prstGeom prst="straightConnector1">
            <a:avLst/>
          </a:prstGeom>
          <a:ln w="158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xmlns="" id="{23295E83-C366-4404-AAD7-307503C7DE73}"/>
              </a:ext>
            </a:extLst>
          </p:cNvPr>
          <p:cNvCxnSpPr/>
          <p:nvPr/>
        </p:nvCxnSpPr>
        <p:spPr>
          <a:xfrm>
            <a:off x="1511360" y="1824320"/>
            <a:ext cx="0" cy="3582958"/>
          </a:xfrm>
          <a:prstGeom prst="line">
            <a:avLst/>
          </a:prstGeom>
          <a:ln w="158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xmlns="" id="{ACB08F4C-2FD4-4451-90BF-AB190BDCB87A}"/>
              </a:ext>
            </a:extLst>
          </p:cNvPr>
          <p:cNvCxnSpPr>
            <a:cxnSpLocks/>
          </p:cNvCxnSpPr>
          <p:nvPr/>
        </p:nvCxnSpPr>
        <p:spPr>
          <a:xfrm>
            <a:off x="3152708" y="2534916"/>
            <a:ext cx="0" cy="2320775"/>
          </a:xfrm>
          <a:prstGeom prst="line">
            <a:avLst/>
          </a:prstGeom>
          <a:ln w="158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0" name="Straight Arrow Connector 29">
            <a:extLst>
              <a:ext uri="{FF2B5EF4-FFF2-40B4-BE49-F238E27FC236}">
                <a16:creationId xmlns:a16="http://schemas.microsoft.com/office/drawing/2014/main" xmlns="" id="{6098CB05-1037-44E9-BD96-F54788004D35}"/>
              </a:ext>
            </a:extLst>
          </p:cNvPr>
          <p:cNvCxnSpPr>
            <a:cxnSpLocks/>
          </p:cNvCxnSpPr>
          <p:nvPr/>
        </p:nvCxnSpPr>
        <p:spPr>
          <a:xfrm>
            <a:off x="3152708" y="2534915"/>
            <a:ext cx="224585" cy="0"/>
          </a:xfrm>
          <a:prstGeom prst="straightConnector1">
            <a:avLst/>
          </a:prstGeom>
          <a:ln w="158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4" name="Straight Arrow Connector 33">
            <a:extLst>
              <a:ext uri="{FF2B5EF4-FFF2-40B4-BE49-F238E27FC236}">
                <a16:creationId xmlns:a16="http://schemas.microsoft.com/office/drawing/2014/main" xmlns="" id="{4C9656D6-D624-49D7-B102-21DE994A3520}"/>
              </a:ext>
            </a:extLst>
          </p:cNvPr>
          <p:cNvCxnSpPr>
            <a:cxnSpLocks/>
          </p:cNvCxnSpPr>
          <p:nvPr/>
        </p:nvCxnSpPr>
        <p:spPr>
          <a:xfrm>
            <a:off x="3152707" y="4855691"/>
            <a:ext cx="224585" cy="0"/>
          </a:xfrm>
          <a:prstGeom prst="straightConnector1">
            <a:avLst/>
          </a:prstGeom>
          <a:ln w="158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xmlns="" id="{1405BDBF-3F57-4139-8651-2818C5B41A57}"/>
              </a:ext>
            </a:extLst>
          </p:cNvPr>
          <p:cNvCxnSpPr>
            <a:cxnSpLocks/>
          </p:cNvCxnSpPr>
          <p:nvPr/>
        </p:nvCxnSpPr>
        <p:spPr>
          <a:xfrm>
            <a:off x="4656913" y="2534914"/>
            <a:ext cx="0" cy="2330267"/>
          </a:xfrm>
          <a:prstGeom prst="line">
            <a:avLst/>
          </a:prstGeom>
          <a:ln w="158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xmlns="" id="{DFE1AE4A-09A5-4956-B61B-B897842625D3}"/>
              </a:ext>
            </a:extLst>
          </p:cNvPr>
          <p:cNvCxnSpPr>
            <a:cxnSpLocks/>
          </p:cNvCxnSpPr>
          <p:nvPr/>
        </p:nvCxnSpPr>
        <p:spPr>
          <a:xfrm flipH="1">
            <a:off x="6123623" y="2539218"/>
            <a:ext cx="7760" cy="2332781"/>
          </a:xfrm>
          <a:prstGeom prst="line">
            <a:avLst/>
          </a:prstGeom>
          <a:ln w="158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xmlns="" id="{B4DEB6AB-7292-4C90-9867-F22C3502DC6B}"/>
              </a:ext>
            </a:extLst>
          </p:cNvPr>
          <p:cNvCxnSpPr>
            <a:stCxn id="7" idx="3"/>
          </p:cNvCxnSpPr>
          <p:nvPr/>
        </p:nvCxnSpPr>
        <p:spPr>
          <a:xfrm flipV="1">
            <a:off x="1145169" y="1824320"/>
            <a:ext cx="366191" cy="1"/>
          </a:xfrm>
          <a:prstGeom prst="line">
            <a:avLst/>
          </a:prstGeom>
          <a:ln w="158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xmlns="" id="{23C889D6-0BA8-4FD2-9B7A-1FAB8C253887}"/>
              </a:ext>
            </a:extLst>
          </p:cNvPr>
          <p:cNvCxnSpPr/>
          <p:nvPr/>
        </p:nvCxnSpPr>
        <p:spPr>
          <a:xfrm flipV="1">
            <a:off x="1145169" y="2580604"/>
            <a:ext cx="366191" cy="1"/>
          </a:xfrm>
          <a:prstGeom prst="line">
            <a:avLst/>
          </a:prstGeom>
          <a:ln w="158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xmlns="" id="{2E20E1F7-4551-4A68-B859-5CD919E44194}"/>
              </a:ext>
            </a:extLst>
          </p:cNvPr>
          <p:cNvCxnSpPr/>
          <p:nvPr/>
        </p:nvCxnSpPr>
        <p:spPr>
          <a:xfrm flipV="1">
            <a:off x="1143115" y="3336601"/>
            <a:ext cx="366191" cy="1"/>
          </a:xfrm>
          <a:prstGeom prst="line">
            <a:avLst/>
          </a:prstGeom>
          <a:ln w="158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xmlns="" id="{21AB01D1-792D-4D96-91D0-7059DD63B73E}"/>
              </a:ext>
            </a:extLst>
          </p:cNvPr>
          <p:cNvCxnSpPr/>
          <p:nvPr/>
        </p:nvCxnSpPr>
        <p:spPr>
          <a:xfrm flipV="1">
            <a:off x="1143115" y="4080220"/>
            <a:ext cx="366191" cy="1"/>
          </a:xfrm>
          <a:prstGeom prst="line">
            <a:avLst/>
          </a:prstGeom>
          <a:ln w="158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xmlns="" id="{68F20C47-75A6-4A44-867D-AFF9726B6EB5}"/>
              </a:ext>
            </a:extLst>
          </p:cNvPr>
          <p:cNvCxnSpPr/>
          <p:nvPr/>
        </p:nvCxnSpPr>
        <p:spPr>
          <a:xfrm flipV="1">
            <a:off x="1143685" y="4808342"/>
            <a:ext cx="366191" cy="1"/>
          </a:xfrm>
          <a:prstGeom prst="line">
            <a:avLst/>
          </a:prstGeom>
          <a:ln w="158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xmlns="" id="{2D3DAFF7-83A2-4B33-8A7F-4BE973C20902}"/>
              </a:ext>
            </a:extLst>
          </p:cNvPr>
          <p:cNvCxnSpPr/>
          <p:nvPr/>
        </p:nvCxnSpPr>
        <p:spPr>
          <a:xfrm flipV="1">
            <a:off x="1149512" y="5407278"/>
            <a:ext cx="366191" cy="1"/>
          </a:xfrm>
          <a:prstGeom prst="line">
            <a:avLst/>
          </a:prstGeom>
          <a:ln w="158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xmlns="" id="{AC67A3F5-4D06-4C90-B494-486E326F237F}"/>
              </a:ext>
            </a:extLst>
          </p:cNvPr>
          <p:cNvCxnSpPr>
            <a:cxnSpLocks/>
            <a:stCxn id="16" idx="3"/>
          </p:cNvCxnSpPr>
          <p:nvPr/>
        </p:nvCxnSpPr>
        <p:spPr>
          <a:xfrm>
            <a:off x="3038408" y="3723749"/>
            <a:ext cx="114299" cy="0"/>
          </a:xfrm>
          <a:prstGeom prst="line">
            <a:avLst/>
          </a:prstGeom>
          <a:ln w="158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xmlns="" id="{1732A651-BD66-4FF1-AC70-45915BD04D65}"/>
              </a:ext>
            </a:extLst>
          </p:cNvPr>
          <p:cNvCxnSpPr>
            <a:cxnSpLocks/>
          </p:cNvCxnSpPr>
          <p:nvPr/>
        </p:nvCxnSpPr>
        <p:spPr>
          <a:xfrm>
            <a:off x="4492861" y="2534915"/>
            <a:ext cx="164052" cy="0"/>
          </a:xfrm>
          <a:prstGeom prst="line">
            <a:avLst/>
          </a:prstGeom>
          <a:ln w="158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xmlns="" id="{4AEACB37-2E5E-46DC-B48E-69D4C1B489EC}"/>
              </a:ext>
            </a:extLst>
          </p:cNvPr>
          <p:cNvCxnSpPr>
            <a:cxnSpLocks/>
          </p:cNvCxnSpPr>
          <p:nvPr/>
        </p:nvCxnSpPr>
        <p:spPr>
          <a:xfrm>
            <a:off x="4492861" y="4865181"/>
            <a:ext cx="164052" cy="0"/>
          </a:xfrm>
          <a:prstGeom prst="line">
            <a:avLst/>
          </a:prstGeom>
          <a:ln w="158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1" name="Straight Arrow Connector 50">
            <a:extLst>
              <a:ext uri="{FF2B5EF4-FFF2-40B4-BE49-F238E27FC236}">
                <a16:creationId xmlns:a16="http://schemas.microsoft.com/office/drawing/2014/main" xmlns="" id="{E26DFE8A-489E-4D74-9523-6CE7145F2634}"/>
              </a:ext>
            </a:extLst>
          </p:cNvPr>
          <p:cNvCxnSpPr>
            <a:cxnSpLocks/>
          </p:cNvCxnSpPr>
          <p:nvPr/>
        </p:nvCxnSpPr>
        <p:spPr>
          <a:xfrm>
            <a:off x="4656913" y="3723749"/>
            <a:ext cx="335661" cy="0"/>
          </a:xfrm>
          <a:prstGeom prst="straightConnector1">
            <a:avLst/>
          </a:prstGeom>
          <a:ln w="158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xmlns="" id="{50646518-BFC3-4271-9E2B-ED2996AB05DA}"/>
              </a:ext>
            </a:extLst>
          </p:cNvPr>
          <p:cNvCxnSpPr>
            <a:cxnSpLocks/>
          </p:cNvCxnSpPr>
          <p:nvPr/>
        </p:nvCxnSpPr>
        <p:spPr>
          <a:xfrm flipV="1">
            <a:off x="5861745" y="3723749"/>
            <a:ext cx="269638" cy="3285"/>
          </a:xfrm>
          <a:prstGeom prst="line">
            <a:avLst/>
          </a:prstGeom>
          <a:ln w="158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6" name="Straight Arrow Connector 55">
            <a:extLst>
              <a:ext uri="{FF2B5EF4-FFF2-40B4-BE49-F238E27FC236}">
                <a16:creationId xmlns:a16="http://schemas.microsoft.com/office/drawing/2014/main" xmlns="" id="{E602467D-4D8A-40B7-ACEA-A59BE5C2E3EC}"/>
              </a:ext>
            </a:extLst>
          </p:cNvPr>
          <p:cNvCxnSpPr>
            <a:cxnSpLocks/>
          </p:cNvCxnSpPr>
          <p:nvPr/>
        </p:nvCxnSpPr>
        <p:spPr>
          <a:xfrm flipV="1">
            <a:off x="6123622" y="4865181"/>
            <a:ext cx="232346" cy="3999"/>
          </a:xfrm>
          <a:prstGeom prst="straightConnector1">
            <a:avLst/>
          </a:prstGeom>
          <a:ln w="158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57" name="Straight Arrow Connector 56">
            <a:extLst>
              <a:ext uri="{FF2B5EF4-FFF2-40B4-BE49-F238E27FC236}">
                <a16:creationId xmlns:a16="http://schemas.microsoft.com/office/drawing/2014/main" xmlns="" id="{E5E57F6A-248F-4849-B15A-1620E195F502}"/>
              </a:ext>
            </a:extLst>
          </p:cNvPr>
          <p:cNvCxnSpPr>
            <a:cxnSpLocks/>
          </p:cNvCxnSpPr>
          <p:nvPr/>
        </p:nvCxnSpPr>
        <p:spPr>
          <a:xfrm>
            <a:off x="6131383" y="2543020"/>
            <a:ext cx="224585" cy="0"/>
          </a:xfrm>
          <a:prstGeom prst="straightConnector1">
            <a:avLst/>
          </a:prstGeom>
          <a:ln w="158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58" name="Straight Arrow Connector 57">
            <a:extLst>
              <a:ext uri="{FF2B5EF4-FFF2-40B4-BE49-F238E27FC236}">
                <a16:creationId xmlns:a16="http://schemas.microsoft.com/office/drawing/2014/main" xmlns="" id="{FDD1BCE1-09CF-4B7A-9CA3-C1D6B4B2A14D}"/>
              </a:ext>
            </a:extLst>
          </p:cNvPr>
          <p:cNvCxnSpPr>
            <a:cxnSpLocks/>
          </p:cNvCxnSpPr>
          <p:nvPr/>
        </p:nvCxnSpPr>
        <p:spPr>
          <a:xfrm>
            <a:off x="7646856" y="3714605"/>
            <a:ext cx="224585" cy="0"/>
          </a:xfrm>
          <a:prstGeom prst="straightConnector1">
            <a:avLst/>
          </a:prstGeom>
          <a:ln w="158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xmlns="" id="{77AE34FB-5C77-4EA2-B333-AB24E3121062}"/>
              </a:ext>
            </a:extLst>
          </p:cNvPr>
          <p:cNvCxnSpPr>
            <a:cxnSpLocks/>
          </p:cNvCxnSpPr>
          <p:nvPr/>
        </p:nvCxnSpPr>
        <p:spPr>
          <a:xfrm>
            <a:off x="7646855" y="2543020"/>
            <a:ext cx="0" cy="2328979"/>
          </a:xfrm>
          <a:prstGeom prst="line">
            <a:avLst/>
          </a:prstGeom>
          <a:ln w="158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0" name="Straight Connector 59">
            <a:extLst>
              <a:ext uri="{FF2B5EF4-FFF2-40B4-BE49-F238E27FC236}">
                <a16:creationId xmlns:a16="http://schemas.microsoft.com/office/drawing/2014/main" xmlns="" id="{B7CFEA40-5013-44D5-8BC0-231AF1A01AFC}"/>
              </a:ext>
            </a:extLst>
          </p:cNvPr>
          <p:cNvCxnSpPr>
            <a:cxnSpLocks/>
          </p:cNvCxnSpPr>
          <p:nvPr/>
        </p:nvCxnSpPr>
        <p:spPr>
          <a:xfrm>
            <a:off x="7446904" y="2543020"/>
            <a:ext cx="199952" cy="0"/>
          </a:xfrm>
          <a:prstGeom prst="line">
            <a:avLst/>
          </a:prstGeom>
          <a:ln w="158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1" name="Straight Connector 60">
            <a:extLst>
              <a:ext uri="{FF2B5EF4-FFF2-40B4-BE49-F238E27FC236}">
                <a16:creationId xmlns:a16="http://schemas.microsoft.com/office/drawing/2014/main" xmlns="" id="{D303E296-A386-4662-A627-B05703204203}"/>
              </a:ext>
            </a:extLst>
          </p:cNvPr>
          <p:cNvCxnSpPr>
            <a:cxnSpLocks/>
          </p:cNvCxnSpPr>
          <p:nvPr/>
        </p:nvCxnSpPr>
        <p:spPr>
          <a:xfrm>
            <a:off x="7470019" y="4871999"/>
            <a:ext cx="175593" cy="0"/>
          </a:xfrm>
          <a:prstGeom prst="line">
            <a:avLst/>
          </a:prstGeom>
          <a:ln w="15875">
            <a:solidFill>
              <a:srgbClr val="FF0000"/>
            </a:solidFill>
          </a:ln>
        </p:spPr>
        <p:style>
          <a:lnRef idx="1">
            <a:schemeClr val="accent1"/>
          </a:lnRef>
          <a:fillRef idx="0">
            <a:schemeClr val="accent1"/>
          </a:fillRef>
          <a:effectRef idx="0">
            <a:schemeClr val="accent1"/>
          </a:effectRef>
          <a:fontRef idx="minor">
            <a:schemeClr val="tx1"/>
          </a:fontRef>
        </p:style>
      </p:cxnSp>
      <p:sp>
        <p:nvSpPr>
          <p:cNvPr id="71" name="TextBox 70">
            <a:extLst>
              <a:ext uri="{FF2B5EF4-FFF2-40B4-BE49-F238E27FC236}">
                <a16:creationId xmlns:a16="http://schemas.microsoft.com/office/drawing/2014/main" xmlns="" id="{604454C0-576B-4915-B540-4B1DA459B8E5}"/>
              </a:ext>
            </a:extLst>
          </p:cNvPr>
          <p:cNvSpPr txBox="1"/>
          <p:nvPr/>
        </p:nvSpPr>
        <p:spPr>
          <a:xfrm>
            <a:off x="3264072" y="1268186"/>
            <a:ext cx="1419290" cy="738664"/>
          </a:xfrm>
          <a:prstGeom prst="rect">
            <a:avLst/>
          </a:prstGeom>
          <a:noFill/>
        </p:spPr>
        <p:txBody>
          <a:bodyPr wrap="square" rtlCol="0">
            <a:spAutoFit/>
          </a:bodyPr>
          <a:lstStyle/>
          <a:p>
            <a:pPr algn="ctr"/>
            <a:r>
              <a:rPr lang="en-GB" sz="1050" dirty="0"/>
              <a:t>Modern Slavery and Human Trafficking Unit</a:t>
            </a:r>
          </a:p>
          <a:p>
            <a:pPr algn="ctr"/>
            <a:r>
              <a:rPr lang="en-GB" sz="1050" dirty="0"/>
              <a:t>(UK, EU &amp; EEA)</a:t>
            </a:r>
          </a:p>
        </p:txBody>
      </p:sp>
      <p:sp>
        <p:nvSpPr>
          <p:cNvPr id="72" name="TextBox 71">
            <a:extLst>
              <a:ext uri="{FF2B5EF4-FFF2-40B4-BE49-F238E27FC236}">
                <a16:creationId xmlns:a16="http://schemas.microsoft.com/office/drawing/2014/main" xmlns="" id="{C0F13A85-ECF9-4298-AB2D-0DE7CAFDB468}"/>
              </a:ext>
            </a:extLst>
          </p:cNvPr>
          <p:cNvSpPr txBox="1"/>
          <p:nvPr/>
        </p:nvSpPr>
        <p:spPr>
          <a:xfrm>
            <a:off x="6202590" y="1263426"/>
            <a:ext cx="1419290" cy="738664"/>
          </a:xfrm>
          <a:prstGeom prst="rect">
            <a:avLst/>
          </a:prstGeom>
          <a:noFill/>
        </p:spPr>
        <p:txBody>
          <a:bodyPr wrap="square" rtlCol="0">
            <a:spAutoFit/>
          </a:bodyPr>
          <a:lstStyle/>
          <a:p>
            <a:pPr algn="ctr"/>
            <a:r>
              <a:rPr lang="en-GB" sz="1050" dirty="0"/>
              <a:t>Modern Slavery and Human Trafficking Unit</a:t>
            </a:r>
          </a:p>
          <a:p>
            <a:pPr algn="ctr"/>
            <a:r>
              <a:rPr lang="en-GB" sz="1050" dirty="0"/>
              <a:t>(UK, EU &amp; EEA)</a:t>
            </a:r>
          </a:p>
        </p:txBody>
      </p:sp>
      <p:sp>
        <p:nvSpPr>
          <p:cNvPr id="73" name="TextBox 72">
            <a:extLst>
              <a:ext uri="{FF2B5EF4-FFF2-40B4-BE49-F238E27FC236}">
                <a16:creationId xmlns:a16="http://schemas.microsoft.com/office/drawing/2014/main" xmlns="" id="{30308697-DC86-43D5-BEEA-340DA6B768EF}"/>
              </a:ext>
            </a:extLst>
          </p:cNvPr>
          <p:cNvSpPr txBox="1"/>
          <p:nvPr/>
        </p:nvSpPr>
        <p:spPr>
          <a:xfrm>
            <a:off x="3217501" y="3803221"/>
            <a:ext cx="1419290" cy="577081"/>
          </a:xfrm>
          <a:prstGeom prst="rect">
            <a:avLst/>
          </a:prstGeom>
          <a:noFill/>
        </p:spPr>
        <p:txBody>
          <a:bodyPr wrap="square" rtlCol="0">
            <a:spAutoFit/>
          </a:bodyPr>
          <a:lstStyle/>
          <a:p>
            <a:pPr algn="ctr"/>
            <a:r>
              <a:rPr lang="en-GB" sz="1050" dirty="0"/>
              <a:t>UK Visas and Immigration</a:t>
            </a:r>
          </a:p>
          <a:p>
            <a:pPr algn="ctr"/>
            <a:r>
              <a:rPr lang="en-GB" sz="1050" dirty="0"/>
              <a:t>(Non EEA)</a:t>
            </a:r>
          </a:p>
        </p:txBody>
      </p:sp>
      <p:sp>
        <p:nvSpPr>
          <p:cNvPr id="74" name="TextBox 73">
            <a:extLst>
              <a:ext uri="{FF2B5EF4-FFF2-40B4-BE49-F238E27FC236}">
                <a16:creationId xmlns:a16="http://schemas.microsoft.com/office/drawing/2014/main" xmlns="" id="{0080AB40-BBC7-4643-82FD-2EA4BC9AD308}"/>
              </a:ext>
            </a:extLst>
          </p:cNvPr>
          <p:cNvSpPr txBox="1"/>
          <p:nvPr/>
        </p:nvSpPr>
        <p:spPr>
          <a:xfrm>
            <a:off x="6212084" y="3821446"/>
            <a:ext cx="1419290" cy="577081"/>
          </a:xfrm>
          <a:prstGeom prst="rect">
            <a:avLst/>
          </a:prstGeom>
          <a:noFill/>
        </p:spPr>
        <p:txBody>
          <a:bodyPr wrap="square" rtlCol="0">
            <a:spAutoFit/>
          </a:bodyPr>
          <a:lstStyle/>
          <a:p>
            <a:pPr algn="ctr"/>
            <a:r>
              <a:rPr lang="en-GB" sz="1050" dirty="0"/>
              <a:t>UK Visas and Immigration</a:t>
            </a:r>
          </a:p>
          <a:p>
            <a:pPr algn="ctr"/>
            <a:r>
              <a:rPr lang="en-GB" sz="1050" dirty="0"/>
              <a:t>(Non EEA)</a:t>
            </a:r>
          </a:p>
        </p:txBody>
      </p:sp>
      <p:sp>
        <p:nvSpPr>
          <p:cNvPr id="75" name="TextBox 74">
            <a:extLst>
              <a:ext uri="{FF2B5EF4-FFF2-40B4-BE49-F238E27FC236}">
                <a16:creationId xmlns:a16="http://schemas.microsoft.com/office/drawing/2014/main" xmlns="" id="{7AFFF07F-6AB8-44DA-A770-B960D11E201C}"/>
              </a:ext>
            </a:extLst>
          </p:cNvPr>
          <p:cNvSpPr txBox="1"/>
          <p:nvPr/>
        </p:nvSpPr>
        <p:spPr>
          <a:xfrm>
            <a:off x="176861" y="660435"/>
            <a:ext cx="1419290" cy="715581"/>
          </a:xfrm>
          <a:prstGeom prst="rect">
            <a:avLst/>
          </a:prstGeom>
          <a:noFill/>
        </p:spPr>
        <p:txBody>
          <a:bodyPr wrap="square" rtlCol="0">
            <a:spAutoFit/>
          </a:bodyPr>
          <a:lstStyle/>
          <a:p>
            <a:pPr algn="ctr"/>
            <a:r>
              <a:rPr lang="en-GB" sz="1350" b="1" dirty="0"/>
              <a:t>Identification</a:t>
            </a:r>
          </a:p>
          <a:p>
            <a:pPr algn="ctr"/>
            <a:r>
              <a:rPr lang="en-GB" sz="1350" b="1" dirty="0"/>
              <a:t>(First Responders)</a:t>
            </a:r>
            <a:endParaRPr lang="en-GB" sz="1050" b="1" dirty="0"/>
          </a:p>
        </p:txBody>
      </p:sp>
      <p:sp>
        <p:nvSpPr>
          <p:cNvPr id="76" name="TextBox 75">
            <a:extLst>
              <a:ext uri="{FF2B5EF4-FFF2-40B4-BE49-F238E27FC236}">
                <a16:creationId xmlns:a16="http://schemas.microsoft.com/office/drawing/2014/main" xmlns="" id="{F688F246-34BC-44CB-9202-ED445F64104E}"/>
              </a:ext>
            </a:extLst>
          </p:cNvPr>
          <p:cNvSpPr txBox="1"/>
          <p:nvPr/>
        </p:nvSpPr>
        <p:spPr>
          <a:xfrm>
            <a:off x="1707242" y="660435"/>
            <a:ext cx="1419290" cy="715581"/>
          </a:xfrm>
          <a:prstGeom prst="rect">
            <a:avLst/>
          </a:prstGeom>
          <a:noFill/>
        </p:spPr>
        <p:txBody>
          <a:bodyPr wrap="square" rtlCol="0">
            <a:spAutoFit/>
          </a:bodyPr>
          <a:lstStyle/>
          <a:p>
            <a:pPr algn="ctr"/>
            <a:r>
              <a:rPr lang="en-GB" sz="1350" b="1" dirty="0"/>
              <a:t>Referral</a:t>
            </a:r>
          </a:p>
          <a:p>
            <a:pPr algn="ctr"/>
            <a:r>
              <a:rPr lang="en-GB" sz="1350" b="1" dirty="0"/>
              <a:t>(First Responders)</a:t>
            </a:r>
          </a:p>
        </p:txBody>
      </p:sp>
      <p:sp>
        <p:nvSpPr>
          <p:cNvPr id="77" name="TextBox 76">
            <a:extLst>
              <a:ext uri="{FF2B5EF4-FFF2-40B4-BE49-F238E27FC236}">
                <a16:creationId xmlns:a16="http://schemas.microsoft.com/office/drawing/2014/main" xmlns="" id="{E7A0CCD0-20A3-4A6D-B5EB-14348427D0E0}"/>
              </a:ext>
            </a:extLst>
          </p:cNvPr>
          <p:cNvSpPr txBox="1"/>
          <p:nvPr/>
        </p:nvSpPr>
        <p:spPr>
          <a:xfrm>
            <a:off x="3276213" y="566636"/>
            <a:ext cx="1419290" cy="715581"/>
          </a:xfrm>
          <a:prstGeom prst="rect">
            <a:avLst/>
          </a:prstGeom>
          <a:noFill/>
        </p:spPr>
        <p:txBody>
          <a:bodyPr wrap="square" rtlCol="0">
            <a:spAutoFit/>
          </a:bodyPr>
          <a:lstStyle/>
          <a:p>
            <a:pPr algn="ctr"/>
            <a:r>
              <a:rPr lang="en-GB" sz="1350" b="1" dirty="0"/>
              <a:t>Reasonable Ground Decision</a:t>
            </a:r>
          </a:p>
        </p:txBody>
      </p:sp>
      <p:sp>
        <p:nvSpPr>
          <p:cNvPr id="78" name="TextBox 77">
            <a:extLst>
              <a:ext uri="{FF2B5EF4-FFF2-40B4-BE49-F238E27FC236}">
                <a16:creationId xmlns:a16="http://schemas.microsoft.com/office/drawing/2014/main" xmlns="" id="{5799B903-C93A-4161-9D92-D18E90A753ED}"/>
              </a:ext>
            </a:extLst>
          </p:cNvPr>
          <p:cNvSpPr txBox="1"/>
          <p:nvPr/>
        </p:nvSpPr>
        <p:spPr>
          <a:xfrm>
            <a:off x="4704332" y="670510"/>
            <a:ext cx="1419290" cy="507831"/>
          </a:xfrm>
          <a:prstGeom prst="rect">
            <a:avLst/>
          </a:prstGeom>
          <a:noFill/>
        </p:spPr>
        <p:txBody>
          <a:bodyPr wrap="square" rtlCol="0">
            <a:spAutoFit/>
          </a:bodyPr>
          <a:lstStyle/>
          <a:p>
            <a:pPr algn="ctr"/>
            <a:r>
              <a:rPr lang="en-GB" sz="1350" b="1" dirty="0"/>
              <a:t>Support </a:t>
            </a:r>
          </a:p>
          <a:p>
            <a:pPr algn="ctr"/>
            <a:r>
              <a:rPr lang="en-GB" sz="1350" b="1" dirty="0"/>
              <a:t>Contract</a:t>
            </a:r>
          </a:p>
        </p:txBody>
      </p:sp>
      <p:sp>
        <p:nvSpPr>
          <p:cNvPr id="79" name="TextBox 78">
            <a:extLst>
              <a:ext uri="{FF2B5EF4-FFF2-40B4-BE49-F238E27FC236}">
                <a16:creationId xmlns:a16="http://schemas.microsoft.com/office/drawing/2014/main" xmlns="" id="{B1C7BFB2-76DF-4116-A6FB-1BCF988AAF72}"/>
              </a:ext>
            </a:extLst>
          </p:cNvPr>
          <p:cNvSpPr txBox="1"/>
          <p:nvPr/>
        </p:nvSpPr>
        <p:spPr>
          <a:xfrm>
            <a:off x="6179473" y="506838"/>
            <a:ext cx="1419290" cy="715581"/>
          </a:xfrm>
          <a:prstGeom prst="rect">
            <a:avLst/>
          </a:prstGeom>
          <a:noFill/>
        </p:spPr>
        <p:txBody>
          <a:bodyPr wrap="square" rtlCol="0">
            <a:spAutoFit/>
          </a:bodyPr>
          <a:lstStyle/>
          <a:p>
            <a:pPr algn="ctr"/>
            <a:r>
              <a:rPr lang="en-GB" sz="1350" b="1" dirty="0"/>
              <a:t>Conclusive Grounds Decision</a:t>
            </a:r>
          </a:p>
        </p:txBody>
      </p:sp>
      <p:cxnSp>
        <p:nvCxnSpPr>
          <p:cNvPr id="81" name="Straight Connector 80">
            <a:extLst>
              <a:ext uri="{FF2B5EF4-FFF2-40B4-BE49-F238E27FC236}">
                <a16:creationId xmlns:a16="http://schemas.microsoft.com/office/drawing/2014/main" xmlns="" id="{23EA4828-2A28-4135-9D1E-412B09CC7FC3}"/>
              </a:ext>
            </a:extLst>
          </p:cNvPr>
          <p:cNvCxnSpPr>
            <a:cxnSpLocks/>
          </p:cNvCxnSpPr>
          <p:nvPr/>
        </p:nvCxnSpPr>
        <p:spPr>
          <a:xfrm flipH="1">
            <a:off x="2501207" y="1430815"/>
            <a:ext cx="1" cy="1750838"/>
          </a:xfrm>
          <a:prstGeom prst="line">
            <a:avLst/>
          </a:prstGeom>
          <a:ln w="15875">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82" name="Straight Connector 81">
            <a:extLst>
              <a:ext uri="{FF2B5EF4-FFF2-40B4-BE49-F238E27FC236}">
                <a16:creationId xmlns:a16="http://schemas.microsoft.com/office/drawing/2014/main" xmlns="" id="{055060FF-8374-4597-BEDC-15B50404D270}"/>
              </a:ext>
            </a:extLst>
          </p:cNvPr>
          <p:cNvCxnSpPr>
            <a:cxnSpLocks/>
            <a:endCxn id="19" idx="0"/>
          </p:cNvCxnSpPr>
          <p:nvPr/>
        </p:nvCxnSpPr>
        <p:spPr>
          <a:xfrm flipH="1">
            <a:off x="5427278" y="1454895"/>
            <a:ext cx="1055" cy="1919138"/>
          </a:xfrm>
          <a:prstGeom prst="line">
            <a:avLst/>
          </a:prstGeom>
          <a:ln w="15875">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84" name="Straight Connector 83">
            <a:extLst>
              <a:ext uri="{FF2B5EF4-FFF2-40B4-BE49-F238E27FC236}">
                <a16:creationId xmlns:a16="http://schemas.microsoft.com/office/drawing/2014/main" xmlns="" id="{7DC1CE4D-8D20-4EAB-B154-EFFFCF200965}"/>
              </a:ext>
            </a:extLst>
          </p:cNvPr>
          <p:cNvCxnSpPr>
            <a:cxnSpLocks/>
          </p:cNvCxnSpPr>
          <p:nvPr/>
        </p:nvCxnSpPr>
        <p:spPr>
          <a:xfrm flipH="1">
            <a:off x="3917384" y="1350782"/>
            <a:ext cx="183" cy="181970"/>
          </a:xfrm>
          <a:prstGeom prst="line">
            <a:avLst/>
          </a:prstGeom>
          <a:ln w="15875">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87" name="Straight Connector 86">
            <a:extLst>
              <a:ext uri="{FF2B5EF4-FFF2-40B4-BE49-F238E27FC236}">
                <a16:creationId xmlns:a16="http://schemas.microsoft.com/office/drawing/2014/main" xmlns="" id="{E9EDF720-7575-42A9-B822-9B012FB6DD48}"/>
              </a:ext>
            </a:extLst>
          </p:cNvPr>
          <p:cNvCxnSpPr>
            <a:cxnSpLocks/>
          </p:cNvCxnSpPr>
          <p:nvPr/>
        </p:nvCxnSpPr>
        <p:spPr>
          <a:xfrm flipH="1">
            <a:off x="6889118" y="1331283"/>
            <a:ext cx="183" cy="181970"/>
          </a:xfrm>
          <a:prstGeom prst="line">
            <a:avLst/>
          </a:prstGeom>
          <a:ln w="15875">
            <a:solidFill>
              <a:srgbClr val="FF0000"/>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3319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nvPr>
        </p:nvGraphicFramePr>
        <p:xfrm>
          <a:off x="1042988" y="2492375"/>
          <a:ext cx="7273926" cy="3749675"/>
        </p:xfrm>
        <a:graphic>
          <a:graphicData uri="http://schemas.openxmlformats.org/drawingml/2006/table">
            <a:tbl>
              <a:tblPr firstRow="1" bandRow="1">
                <a:tableStyleId>{5C22544A-7EE6-4342-B048-85BDC9FD1C3A}</a:tableStyleId>
              </a:tblPr>
              <a:tblGrid>
                <a:gridCol w="3636963">
                  <a:extLst>
                    <a:ext uri="{9D8B030D-6E8A-4147-A177-3AD203B41FA5}">
                      <a16:colId xmlns:a16="http://schemas.microsoft.com/office/drawing/2014/main" xmlns="" val="20000"/>
                    </a:ext>
                  </a:extLst>
                </a:gridCol>
                <a:gridCol w="3636963">
                  <a:extLst>
                    <a:ext uri="{9D8B030D-6E8A-4147-A177-3AD203B41FA5}">
                      <a16:colId xmlns:a16="http://schemas.microsoft.com/office/drawing/2014/main" xmlns="" val="20001"/>
                    </a:ext>
                  </a:extLst>
                </a:gridCol>
              </a:tblGrid>
              <a:tr h="3749675">
                <a:tc>
                  <a:txBody>
                    <a:bodyPr/>
                    <a:lstStyle/>
                    <a:p>
                      <a:pPr marL="457200" indent="-457200" eaLnBrk="1" fontAlgn="auto" hangingPunct="1">
                        <a:spcAft>
                          <a:spcPts val="0"/>
                        </a:spcAft>
                        <a:buFont typeface="Arial" panose="020B0604020202020204" pitchFamily="34" charset="0"/>
                        <a:buChar char="•"/>
                        <a:defRPr/>
                      </a:pPr>
                      <a:r>
                        <a:rPr lang="en-GB" sz="2400" b="0" dirty="0">
                          <a:solidFill>
                            <a:schemeClr val="tx1"/>
                          </a:solidFill>
                        </a:rPr>
                        <a:t>Language barriers</a:t>
                      </a:r>
                    </a:p>
                    <a:p>
                      <a:pPr marL="457200" indent="-457200" eaLnBrk="1" fontAlgn="auto" hangingPunct="1">
                        <a:spcAft>
                          <a:spcPts val="0"/>
                        </a:spcAft>
                        <a:buFont typeface="Arial" panose="020B0604020202020204" pitchFamily="34" charset="0"/>
                        <a:buChar char="•"/>
                        <a:defRPr/>
                      </a:pPr>
                      <a:r>
                        <a:rPr lang="en-GB" sz="2400" b="0" dirty="0">
                          <a:solidFill>
                            <a:schemeClr val="tx1"/>
                          </a:solidFill>
                        </a:rPr>
                        <a:t>Cultural and Religious barriers</a:t>
                      </a:r>
                    </a:p>
                    <a:p>
                      <a:pPr marL="457200" indent="-457200" eaLnBrk="1" fontAlgn="auto" hangingPunct="1">
                        <a:spcAft>
                          <a:spcPts val="0"/>
                        </a:spcAft>
                        <a:buFont typeface="Arial" panose="020B0604020202020204" pitchFamily="34" charset="0"/>
                        <a:buChar char="•"/>
                        <a:defRPr/>
                      </a:pPr>
                      <a:r>
                        <a:rPr lang="en-GB" sz="2400" b="0" dirty="0">
                          <a:solidFill>
                            <a:schemeClr val="tx1"/>
                          </a:solidFill>
                        </a:rPr>
                        <a:t>Voodoo and Spiritual practices</a:t>
                      </a:r>
                    </a:p>
                    <a:p>
                      <a:pPr marL="457200" indent="-457200" eaLnBrk="1" fontAlgn="auto" hangingPunct="1">
                        <a:spcAft>
                          <a:spcPts val="0"/>
                        </a:spcAft>
                        <a:buFont typeface="Arial" panose="020B0604020202020204" pitchFamily="34" charset="0"/>
                        <a:buChar char="•"/>
                        <a:defRPr/>
                      </a:pPr>
                      <a:r>
                        <a:rPr lang="en-GB" sz="2400" b="0" dirty="0">
                          <a:solidFill>
                            <a:schemeClr val="tx1"/>
                          </a:solidFill>
                        </a:rPr>
                        <a:t>Stockholm</a:t>
                      </a:r>
                      <a:r>
                        <a:rPr lang="en-GB" sz="2400" b="0" baseline="0" dirty="0">
                          <a:solidFill>
                            <a:schemeClr val="tx1"/>
                          </a:solidFill>
                        </a:rPr>
                        <a:t> Syndrome</a:t>
                      </a:r>
                      <a:endParaRPr lang="en-GB" sz="2400" b="0" dirty="0">
                        <a:solidFill>
                          <a:schemeClr val="tx1"/>
                        </a:solidFill>
                      </a:endParaRPr>
                    </a:p>
                    <a:p>
                      <a:pPr marL="457200" indent="-457200" eaLnBrk="1" fontAlgn="auto" hangingPunct="1">
                        <a:spcAft>
                          <a:spcPts val="0"/>
                        </a:spcAft>
                        <a:buFont typeface="Arial" panose="020B0604020202020204" pitchFamily="34" charset="0"/>
                        <a:buChar char="•"/>
                        <a:defRPr/>
                      </a:pPr>
                      <a:r>
                        <a:rPr lang="en-GB" sz="2400" b="0" dirty="0">
                          <a:solidFill>
                            <a:schemeClr val="tx1"/>
                          </a:solidFill>
                        </a:rPr>
                        <a:t>Threats to self</a:t>
                      </a:r>
                    </a:p>
                    <a:p>
                      <a:pPr marL="457200" indent="-457200" eaLnBrk="1" fontAlgn="auto" hangingPunct="1">
                        <a:spcAft>
                          <a:spcPts val="0"/>
                        </a:spcAft>
                        <a:buFont typeface="Arial" panose="020B0604020202020204" pitchFamily="34" charset="0"/>
                        <a:buChar char="•"/>
                        <a:defRPr/>
                      </a:pPr>
                      <a:r>
                        <a:rPr lang="en-GB" sz="2400" b="0" dirty="0">
                          <a:solidFill>
                            <a:schemeClr val="tx1"/>
                          </a:solidFill>
                        </a:rPr>
                        <a:t>Threats to family</a:t>
                      </a:r>
                    </a:p>
                    <a:p>
                      <a:pPr marL="457200" indent="-457200" eaLnBrk="1" fontAlgn="auto" hangingPunct="1">
                        <a:spcAft>
                          <a:spcPts val="0"/>
                        </a:spcAft>
                        <a:buFont typeface="Arial" panose="020B0604020202020204" pitchFamily="34" charset="0"/>
                        <a:buChar char="•"/>
                        <a:defRPr/>
                      </a:pPr>
                      <a:r>
                        <a:rPr lang="en-GB" sz="2400" b="0" dirty="0">
                          <a:solidFill>
                            <a:schemeClr val="tx1"/>
                          </a:solidFill>
                        </a:rPr>
                        <a:t>Debt bondage</a:t>
                      </a:r>
                    </a:p>
                    <a:p>
                      <a:endParaRPr lang="en-GB" sz="2400" b="0" dirty="0"/>
                    </a:p>
                  </a:txBody>
                  <a:tcPr marL="91454" marR="91454" marT="45728" marB="4572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457200" indent="-457200" eaLnBrk="1" fontAlgn="auto" hangingPunct="1">
                        <a:spcAft>
                          <a:spcPts val="0"/>
                        </a:spcAft>
                        <a:buFont typeface="Arial" panose="020B0604020202020204" pitchFamily="34" charset="0"/>
                        <a:buChar char="•"/>
                        <a:defRPr/>
                      </a:pPr>
                      <a:r>
                        <a:rPr lang="en-GB" sz="2400" b="0" dirty="0">
                          <a:solidFill>
                            <a:schemeClr val="tx1"/>
                          </a:solidFill>
                        </a:rPr>
                        <a:t>Family implicit in their exploitation</a:t>
                      </a:r>
                    </a:p>
                    <a:p>
                      <a:pPr marL="457200" indent="-457200" eaLnBrk="1" fontAlgn="auto" hangingPunct="1">
                        <a:spcAft>
                          <a:spcPts val="0"/>
                        </a:spcAft>
                        <a:buFont typeface="Arial" panose="020B0604020202020204" pitchFamily="34" charset="0"/>
                        <a:buChar char="•"/>
                        <a:defRPr/>
                      </a:pPr>
                      <a:r>
                        <a:rPr lang="en-GB" sz="2400" b="0" dirty="0">
                          <a:solidFill>
                            <a:schemeClr val="tx1"/>
                          </a:solidFill>
                        </a:rPr>
                        <a:t>Learning difficulties</a:t>
                      </a:r>
                    </a:p>
                    <a:p>
                      <a:pPr marL="457200" indent="-457200" eaLnBrk="1" fontAlgn="auto" hangingPunct="1">
                        <a:spcAft>
                          <a:spcPts val="0"/>
                        </a:spcAft>
                        <a:buFont typeface="Arial" panose="020B0604020202020204" pitchFamily="34" charset="0"/>
                        <a:buChar char="•"/>
                        <a:defRPr/>
                      </a:pPr>
                      <a:r>
                        <a:rPr lang="en-GB" sz="2400" b="0" dirty="0">
                          <a:solidFill>
                            <a:schemeClr val="tx1"/>
                          </a:solidFill>
                        </a:rPr>
                        <a:t>System not offering them assistance</a:t>
                      </a:r>
                    </a:p>
                    <a:p>
                      <a:pPr marL="457200" indent="-457200" eaLnBrk="1" fontAlgn="auto" hangingPunct="1">
                        <a:spcAft>
                          <a:spcPts val="0"/>
                        </a:spcAft>
                        <a:buFont typeface="Arial" panose="020B0604020202020204" pitchFamily="34" charset="0"/>
                        <a:buChar char="•"/>
                        <a:defRPr/>
                      </a:pPr>
                      <a:r>
                        <a:rPr lang="en-GB" sz="2400" b="0" dirty="0">
                          <a:solidFill>
                            <a:schemeClr val="tx1"/>
                          </a:solidFill>
                        </a:rPr>
                        <a:t>Time</a:t>
                      </a:r>
                    </a:p>
                    <a:p>
                      <a:pPr marL="457200" indent="-457200" eaLnBrk="1" fontAlgn="auto" hangingPunct="1">
                        <a:spcAft>
                          <a:spcPts val="0"/>
                        </a:spcAft>
                        <a:buFont typeface="Arial" panose="020B0604020202020204" pitchFamily="34" charset="0"/>
                        <a:buChar char="•"/>
                        <a:defRPr/>
                      </a:pPr>
                      <a:r>
                        <a:rPr lang="en-GB" sz="2400" b="0" dirty="0">
                          <a:solidFill>
                            <a:schemeClr val="tx1"/>
                          </a:solidFill>
                        </a:rPr>
                        <a:t>Trust </a:t>
                      </a:r>
                    </a:p>
                    <a:p>
                      <a:pPr marL="457200" indent="-457200" eaLnBrk="1" fontAlgn="auto" hangingPunct="1">
                        <a:spcAft>
                          <a:spcPts val="0"/>
                        </a:spcAft>
                        <a:buFont typeface="Arial" panose="020B0604020202020204" pitchFamily="34" charset="0"/>
                        <a:buChar char="•"/>
                        <a:defRPr/>
                      </a:pPr>
                      <a:r>
                        <a:rPr lang="en-GB" sz="2400" b="0" dirty="0">
                          <a:solidFill>
                            <a:schemeClr val="tx1"/>
                          </a:solidFill>
                        </a:rPr>
                        <a:t>Shame and guilt</a:t>
                      </a:r>
                    </a:p>
                    <a:p>
                      <a:pPr marL="457200" indent="-457200" eaLnBrk="1" fontAlgn="auto" hangingPunct="1">
                        <a:spcAft>
                          <a:spcPts val="0"/>
                        </a:spcAft>
                        <a:buFont typeface="Arial" panose="020B0604020202020204" pitchFamily="34" charset="0"/>
                        <a:buChar char="•"/>
                        <a:defRPr/>
                      </a:pPr>
                      <a:r>
                        <a:rPr lang="en-GB" sz="2400" b="0" dirty="0">
                          <a:solidFill>
                            <a:schemeClr val="tx1"/>
                          </a:solidFill>
                        </a:rPr>
                        <a:t>Immigration status</a:t>
                      </a:r>
                    </a:p>
                    <a:p>
                      <a:endParaRPr lang="en-GB" sz="2400" b="0" dirty="0">
                        <a:solidFill>
                          <a:schemeClr val="tx1"/>
                        </a:solidFill>
                      </a:endParaRPr>
                    </a:p>
                  </a:txBody>
                  <a:tcPr marL="91454" marR="91454" marT="45728" marB="4572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 val="10000"/>
                  </a:ext>
                </a:extLst>
              </a:tr>
            </a:tbl>
          </a:graphicData>
        </a:graphic>
      </p:graphicFrame>
      <p:sp>
        <p:nvSpPr>
          <p:cNvPr id="43013" name="Subtitle 2"/>
          <p:cNvSpPr txBox="1">
            <a:spLocks/>
          </p:cNvSpPr>
          <p:nvPr/>
        </p:nvSpPr>
        <p:spPr bwMode="auto">
          <a:xfrm>
            <a:off x="395288" y="1341438"/>
            <a:ext cx="8424862"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Gill Sans MT" panose="020B0502020104020203" pitchFamily="34" charset="0"/>
                <a:ea typeface="MS PGothic" pitchFamily="34" charset="-128"/>
              </a:defRPr>
            </a:lvl1pPr>
            <a:lvl2pPr marL="742950" indent="-285750">
              <a:spcBef>
                <a:spcPct val="20000"/>
              </a:spcBef>
              <a:buFont typeface="Arial" panose="020B0604020202020204" pitchFamily="34" charset="0"/>
              <a:buChar char="–"/>
              <a:defRPr sz="2800">
                <a:solidFill>
                  <a:schemeClr val="tx1"/>
                </a:solidFill>
                <a:latin typeface="Gill Sans MT" panose="020B0502020104020203" pitchFamily="34" charset="0"/>
                <a:ea typeface="MS PGothic" pitchFamily="34" charset="-128"/>
              </a:defRPr>
            </a:lvl2pPr>
            <a:lvl3pPr marL="1143000" indent="-228600">
              <a:spcBef>
                <a:spcPct val="20000"/>
              </a:spcBef>
              <a:buFont typeface="Arial" panose="020B0604020202020204" pitchFamily="34" charset="0"/>
              <a:buChar char="•"/>
              <a:defRPr sz="2400">
                <a:solidFill>
                  <a:schemeClr val="tx1"/>
                </a:solidFill>
                <a:latin typeface="Gill Sans MT" panose="020B0502020104020203" pitchFamily="34" charset="0"/>
                <a:ea typeface="MS PGothic" pitchFamily="34" charset="-128"/>
              </a:defRPr>
            </a:lvl3pPr>
            <a:lvl4pPr marL="1600200" indent="-228600">
              <a:spcBef>
                <a:spcPct val="20000"/>
              </a:spcBef>
              <a:buFont typeface="Arial" panose="020B0604020202020204" pitchFamily="34" charset="0"/>
              <a:buChar char="–"/>
              <a:defRPr sz="2000">
                <a:solidFill>
                  <a:schemeClr val="tx1"/>
                </a:solidFill>
                <a:latin typeface="Gill Sans MT" panose="020B0502020104020203" pitchFamily="34" charset="0"/>
                <a:ea typeface="MS PGothic" pitchFamily="34" charset="-128"/>
              </a:defRPr>
            </a:lvl4pPr>
            <a:lvl5pPr marL="2057400" indent="-228600">
              <a:spcBef>
                <a:spcPct val="20000"/>
              </a:spcBef>
              <a:buFont typeface="Arial" panose="020B0604020202020204" pitchFamily="34" charset="0"/>
              <a:buChar char="»"/>
              <a:defRPr sz="2000">
                <a:solidFill>
                  <a:schemeClr val="tx1"/>
                </a:solidFill>
                <a:latin typeface="Gill Sans MT" panose="020B0502020104020203" pitchFamily="34" charset="0"/>
                <a:ea typeface="MS PGothic"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itchFamily="34" charset="-128"/>
              </a:defRPr>
            </a:lvl9pPr>
          </a:lstStyle>
          <a:p>
            <a:pPr algn="ctr">
              <a:buFont typeface="Arial" panose="020B0604020202020204" pitchFamily="34" charset="0"/>
              <a:buNone/>
            </a:pPr>
            <a:r>
              <a:rPr lang="en-GB" altLang="en-US" b="1" dirty="0">
                <a:solidFill>
                  <a:srgbClr val="000000"/>
                </a:solidFill>
              </a:rPr>
              <a:t>Barriers victims may face</a:t>
            </a:r>
            <a:endParaRPr lang="en-GB" altLang="en-US" dirty="0">
              <a:solidFill>
                <a:srgbClr val="000000"/>
              </a:solidFill>
            </a:endParaRPr>
          </a:p>
        </p:txBody>
      </p:sp>
    </p:spTree>
    <p:extLst>
      <p:ext uri="{BB962C8B-B14F-4D97-AF65-F5344CB8AC3E}">
        <p14:creationId xmlns:p14="http://schemas.microsoft.com/office/powerpoint/2010/main" val="30366514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ubtitle 2"/>
          <p:cNvSpPr>
            <a:spLocks noGrp="1"/>
          </p:cNvSpPr>
          <p:nvPr>
            <p:ph type="subTitle" idx="1"/>
          </p:nvPr>
        </p:nvSpPr>
        <p:spPr>
          <a:xfrm>
            <a:off x="539750" y="1484313"/>
            <a:ext cx="8208963" cy="5040312"/>
          </a:xfrm>
        </p:spPr>
        <p:txBody>
          <a:bodyPr/>
          <a:lstStyle/>
          <a:p>
            <a:r>
              <a:rPr lang="en-GB" altLang="en-US" b="1" dirty="0">
                <a:solidFill>
                  <a:schemeClr val="tx1"/>
                </a:solidFill>
              </a:rPr>
              <a:t>Next Steps…</a:t>
            </a:r>
          </a:p>
          <a:p>
            <a:endParaRPr lang="en-GB" altLang="en-US" b="1" dirty="0">
              <a:solidFill>
                <a:schemeClr val="tx1"/>
              </a:solidFill>
            </a:endParaRPr>
          </a:p>
          <a:p>
            <a:pPr algn="l">
              <a:buFont typeface="Arial" panose="020B0604020202020204" pitchFamily="34" charset="0"/>
              <a:buChar char="•"/>
            </a:pPr>
            <a:r>
              <a:rPr lang="en-GB" altLang="en-US" sz="2400" dirty="0">
                <a:solidFill>
                  <a:schemeClr val="tx1"/>
                </a:solidFill>
              </a:rPr>
              <a:t>Inform yourself – what am I looking out for? What are the alarm bells for my role and who do I go to if concerned?</a:t>
            </a:r>
          </a:p>
          <a:p>
            <a:pPr algn="l"/>
            <a:endParaRPr lang="en-GB" altLang="en-US" sz="2400" dirty="0">
              <a:solidFill>
                <a:schemeClr val="tx1"/>
              </a:solidFill>
            </a:endParaRPr>
          </a:p>
          <a:p>
            <a:pPr algn="l">
              <a:buFont typeface="Arial" panose="020B0604020202020204" pitchFamily="34" charset="0"/>
              <a:buChar char="•"/>
            </a:pPr>
            <a:r>
              <a:rPr lang="en-GB" altLang="en-US" sz="2400" dirty="0">
                <a:solidFill>
                  <a:schemeClr val="tx1"/>
                </a:solidFill>
              </a:rPr>
              <a:t>Identify key risk areas and vulnerabilities in your team/organisation – where might you encounter people</a:t>
            </a:r>
          </a:p>
          <a:p>
            <a:pPr algn="l">
              <a:buFont typeface="Arial" panose="020B0604020202020204" pitchFamily="34" charset="0"/>
              <a:buChar char="•"/>
            </a:pPr>
            <a:endParaRPr lang="en-GB" altLang="en-US" sz="2400" dirty="0">
              <a:solidFill>
                <a:schemeClr val="tx1"/>
              </a:solidFill>
            </a:endParaRPr>
          </a:p>
          <a:p>
            <a:pPr algn="l">
              <a:buFont typeface="Arial" panose="020B0604020202020204" pitchFamily="34" charset="0"/>
              <a:buChar char="•"/>
            </a:pPr>
            <a:r>
              <a:rPr lang="en-GB" altLang="en-US" sz="2400" dirty="0">
                <a:solidFill>
                  <a:schemeClr val="tx1"/>
                </a:solidFill>
              </a:rPr>
              <a:t>What are your organisational policy’s and statutory duties</a:t>
            </a:r>
          </a:p>
          <a:p>
            <a:pPr algn="l">
              <a:buFont typeface="Arial" panose="020B0604020202020204" pitchFamily="34" charset="0"/>
              <a:buChar char="•"/>
            </a:pPr>
            <a:endParaRPr lang="en-GB" altLang="en-US" sz="2400" dirty="0">
              <a:solidFill>
                <a:schemeClr val="tx1"/>
              </a:solidFill>
            </a:endParaRPr>
          </a:p>
          <a:p>
            <a:pPr algn="l" eaLnBrk="1" hangingPunct="1"/>
            <a:endParaRPr lang="en-GB" altLang="en-US" sz="2400" i="1" dirty="0">
              <a:solidFill>
                <a:srgbClr val="000000"/>
              </a:solidFill>
            </a:endParaRPr>
          </a:p>
        </p:txBody>
      </p:sp>
    </p:spTree>
    <p:extLst>
      <p:ext uri="{BB962C8B-B14F-4D97-AF65-F5344CB8AC3E}">
        <p14:creationId xmlns:p14="http://schemas.microsoft.com/office/powerpoint/2010/main" val="11116614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2875" y="-36540"/>
            <a:ext cx="9429750" cy="6645330"/>
          </a:xfrm>
          <a:prstGeom prst="rect">
            <a:avLst/>
          </a:prstGeom>
        </p:spPr>
      </p:pic>
    </p:spTree>
    <p:extLst>
      <p:ext uri="{BB962C8B-B14F-4D97-AF65-F5344CB8AC3E}">
        <p14:creationId xmlns:p14="http://schemas.microsoft.com/office/powerpoint/2010/main" val="37693149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ubtitle 2"/>
          <p:cNvSpPr>
            <a:spLocks noGrp="1"/>
          </p:cNvSpPr>
          <p:nvPr>
            <p:ph type="subTitle" idx="1"/>
          </p:nvPr>
        </p:nvSpPr>
        <p:spPr>
          <a:xfrm>
            <a:off x="1042988" y="2781300"/>
            <a:ext cx="7058025" cy="3960813"/>
          </a:xfrm>
          <a:extLst>
            <a:ext uri="{91240B29-F687-4F45-9708-019B960494DF}">
              <a14:hiddenLine xmlns:a14="http://schemas.microsoft.com/office/drawing/2010/main" w="50800">
                <a:solidFill>
                  <a:srgbClr val="000000"/>
                </a:solidFill>
                <a:miter lim="800000"/>
                <a:headEnd/>
                <a:tailEnd/>
              </a14:hiddenLine>
            </a:ext>
          </a:extLst>
        </p:spPr>
        <p:txBody>
          <a:bodyPr/>
          <a:lstStyle/>
          <a:p>
            <a:pPr eaLnBrk="1" hangingPunct="1"/>
            <a:r>
              <a:rPr lang="en-GB" altLang="en-US" b="1" dirty="0">
                <a:solidFill>
                  <a:schemeClr val="tx1"/>
                </a:solidFill>
              </a:rPr>
              <a:t>Any questions?</a:t>
            </a:r>
          </a:p>
        </p:txBody>
      </p:sp>
      <p:sp>
        <p:nvSpPr>
          <p:cNvPr id="3" name="TextBox 2"/>
          <p:cNvSpPr txBox="1"/>
          <p:nvPr/>
        </p:nvSpPr>
        <p:spPr>
          <a:xfrm>
            <a:off x="6343650" y="6279120"/>
            <a:ext cx="3181350" cy="369332"/>
          </a:xfrm>
          <a:prstGeom prst="rect">
            <a:avLst/>
          </a:prstGeom>
          <a:noFill/>
        </p:spPr>
        <p:txBody>
          <a:bodyPr wrap="square" rtlCol="0">
            <a:spAutoFit/>
          </a:bodyPr>
          <a:lstStyle/>
          <a:p>
            <a:pPr algn="just"/>
            <a:r>
              <a:rPr lang="en-GB" dirty="0">
                <a:solidFill>
                  <a:schemeClr val="bg1">
                    <a:lumMod val="65000"/>
                  </a:schemeClr>
                </a:solidFill>
              </a:rPr>
              <a:t>Copyright © 2016 Unseen</a:t>
            </a:r>
          </a:p>
        </p:txBody>
      </p:sp>
    </p:spTree>
    <p:extLst>
      <p:ext uri="{BB962C8B-B14F-4D97-AF65-F5344CB8AC3E}">
        <p14:creationId xmlns:p14="http://schemas.microsoft.com/office/powerpoint/2010/main" val="11187340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ubtitle 2"/>
          <p:cNvSpPr>
            <a:spLocks noGrp="1"/>
          </p:cNvSpPr>
          <p:nvPr>
            <p:ph type="subTitle" idx="1"/>
          </p:nvPr>
        </p:nvSpPr>
        <p:spPr>
          <a:xfrm>
            <a:off x="539750" y="981075"/>
            <a:ext cx="8064500" cy="5543550"/>
          </a:xfrm>
        </p:spPr>
        <p:txBody>
          <a:bodyPr/>
          <a:lstStyle/>
          <a:p>
            <a:pPr algn="l"/>
            <a:r>
              <a:rPr lang="en-US" altLang="en-US" sz="2400" b="1" dirty="0">
                <a:solidFill>
                  <a:schemeClr val="tx1"/>
                </a:solidFill>
              </a:rPr>
              <a:t>Working</a:t>
            </a:r>
            <a:r>
              <a:rPr lang="en-US" altLang="en-US" sz="2400" dirty="0">
                <a:solidFill>
                  <a:schemeClr val="tx1"/>
                </a:solidFill>
              </a:rPr>
              <a:t> </a:t>
            </a:r>
            <a:r>
              <a:rPr lang="en-US" altLang="en-US" sz="2400" b="1" dirty="0">
                <a:solidFill>
                  <a:schemeClr val="tx1"/>
                </a:solidFill>
              </a:rPr>
              <a:t>towards a world without slavery</a:t>
            </a:r>
            <a:r>
              <a:rPr lang="en-US" altLang="en-US" sz="2400" dirty="0">
                <a:solidFill>
                  <a:schemeClr val="tx1"/>
                </a:solidFill>
              </a:rPr>
              <a:t>;</a:t>
            </a:r>
            <a:endParaRPr lang="en-GB" altLang="en-US" sz="2400" dirty="0">
              <a:solidFill>
                <a:schemeClr val="tx1"/>
              </a:solidFill>
            </a:endParaRPr>
          </a:p>
          <a:p>
            <a:pPr algn="l"/>
            <a:r>
              <a:rPr lang="en-US" altLang="en-US" sz="2400" dirty="0">
                <a:solidFill>
                  <a:schemeClr val="tx1"/>
                </a:solidFill>
              </a:rPr>
              <a:t> </a:t>
            </a:r>
            <a:endParaRPr lang="en-GB" altLang="en-US" sz="2400" dirty="0">
              <a:solidFill>
                <a:schemeClr val="tx1"/>
              </a:solidFill>
            </a:endParaRPr>
          </a:p>
          <a:p>
            <a:pPr algn="l"/>
            <a:r>
              <a:rPr lang="en-US" altLang="en-US" sz="2400" b="1" dirty="0">
                <a:solidFill>
                  <a:schemeClr val="tx1"/>
                </a:solidFill>
              </a:rPr>
              <a:t>Supporting survivors and potential victims of slavery;</a:t>
            </a:r>
            <a:r>
              <a:rPr lang="en-US" altLang="en-US" sz="2400" dirty="0">
                <a:solidFill>
                  <a:schemeClr val="tx1"/>
                </a:solidFill>
              </a:rPr>
              <a:t> by providing access to a range of specialist services, enabling them to safely recover and develop resilient independent lives</a:t>
            </a:r>
            <a:br>
              <a:rPr lang="en-US" altLang="en-US" sz="2400" dirty="0">
                <a:solidFill>
                  <a:schemeClr val="tx1"/>
                </a:solidFill>
              </a:rPr>
            </a:br>
            <a:endParaRPr lang="en-GB" altLang="en-US" sz="2400" dirty="0">
              <a:solidFill>
                <a:schemeClr val="tx1"/>
              </a:solidFill>
            </a:endParaRPr>
          </a:p>
          <a:p>
            <a:pPr algn="l"/>
            <a:r>
              <a:rPr lang="en-US" altLang="en-US" sz="2400" b="1" dirty="0">
                <a:solidFill>
                  <a:schemeClr val="tx1"/>
                </a:solidFill>
              </a:rPr>
              <a:t>Equipping stakeholders;</a:t>
            </a:r>
            <a:r>
              <a:rPr lang="en-US" altLang="en-US" sz="2400" dirty="0">
                <a:solidFill>
                  <a:schemeClr val="tx1"/>
                </a:solidFill>
              </a:rPr>
              <a:t> by providing training, advice and resources to facilitate the identification and support of potential victims of slavery</a:t>
            </a:r>
            <a:br>
              <a:rPr lang="en-US" altLang="en-US" sz="2400" dirty="0">
                <a:solidFill>
                  <a:schemeClr val="tx1"/>
                </a:solidFill>
              </a:rPr>
            </a:br>
            <a:r>
              <a:rPr lang="en-US" altLang="en-US" sz="2400" dirty="0">
                <a:solidFill>
                  <a:schemeClr val="tx1"/>
                </a:solidFill>
              </a:rPr>
              <a:t/>
            </a:r>
            <a:br>
              <a:rPr lang="en-US" altLang="en-US" sz="2400" dirty="0">
                <a:solidFill>
                  <a:schemeClr val="tx1"/>
                </a:solidFill>
              </a:rPr>
            </a:br>
            <a:r>
              <a:rPr lang="en-US" altLang="en-US" sz="2400" b="1" dirty="0">
                <a:solidFill>
                  <a:schemeClr val="tx1"/>
                </a:solidFill>
              </a:rPr>
              <a:t>Influencing systemic changes;</a:t>
            </a:r>
            <a:r>
              <a:rPr lang="en-US" altLang="en-US" sz="2400" dirty="0">
                <a:solidFill>
                  <a:schemeClr val="tx1"/>
                </a:solidFill>
              </a:rPr>
              <a:t> by using our experience and research to impact and inspire transformation across legislation, policy and society.</a:t>
            </a:r>
            <a:endParaRPr lang="en-GB" altLang="en-US" sz="2400" dirty="0">
              <a:solidFill>
                <a:schemeClr val="tx1"/>
              </a:solidFill>
            </a:endParaRPr>
          </a:p>
        </p:txBody>
      </p:sp>
      <p:sp>
        <p:nvSpPr>
          <p:cNvPr id="3" name="TextBox 2"/>
          <p:cNvSpPr txBox="1"/>
          <p:nvPr/>
        </p:nvSpPr>
        <p:spPr>
          <a:xfrm>
            <a:off x="6343650" y="6279120"/>
            <a:ext cx="3181350" cy="369332"/>
          </a:xfrm>
          <a:prstGeom prst="rect">
            <a:avLst/>
          </a:prstGeom>
          <a:noFill/>
        </p:spPr>
        <p:txBody>
          <a:bodyPr wrap="square" rtlCol="0">
            <a:spAutoFit/>
          </a:bodyPr>
          <a:lstStyle/>
          <a:p>
            <a:pPr algn="just"/>
            <a:r>
              <a:rPr lang="en-GB" dirty="0">
                <a:solidFill>
                  <a:schemeClr val="bg1">
                    <a:lumMod val="65000"/>
                  </a:schemeClr>
                </a:solidFill>
              </a:rPr>
              <a:t>Copyright © 2016 Unseen</a:t>
            </a:r>
          </a:p>
        </p:txBody>
      </p:sp>
    </p:spTree>
    <p:extLst>
      <p:ext uri="{BB962C8B-B14F-4D97-AF65-F5344CB8AC3E}">
        <p14:creationId xmlns:p14="http://schemas.microsoft.com/office/powerpoint/2010/main" val="34759395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ubtitle 2"/>
          <p:cNvSpPr>
            <a:spLocks noGrp="1"/>
          </p:cNvSpPr>
          <p:nvPr>
            <p:ph type="subTitle" idx="1"/>
          </p:nvPr>
        </p:nvSpPr>
        <p:spPr>
          <a:xfrm>
            <a:off x="539750" y="1989138"/>
            <a:ext cx="8064500" cy="5184775"/>
          </a:xfrm>
          <a:extLst/>
        </p:spPr>
        <p:txBody>
          <a:bodyPr/>
          <a:lstStyle/>
          <a:p>
            <a:pPr>
              <a:buFont typeface="Arial" charset="0"/>
              <a:buNone/>
              <a:defRPr/>
            </a:pPr>
            <a:r>
              <a:rPr lang="en-GB" dirty="0">
                <a:solidFill>
                  <a:srgbClr val="000000"/>
                </a:solidFill>
                <a:ea typeface="ＭＳ Ｐゴシック" charset="-128"/>
              </a:rPr>
              <a:t>Trafficking is the </a:t>
            </a:r>
            <a:r>
              <a:rPr lang="en-GB" b="1" dirty="0">
                <a:solidFill>
                  <a:srgbClr val="FF0000"/>
                </a:solidFill>
                <a:ea typeface="ＭＳ Ｐゴシック" charset="-128"/>
              </a:rPr>
              <a:t>movement </a:t>
            </a:r>
            <a:r>
              <a:rPr lang="en-GB" dirty="0">
                <a:solidFill>
                  <a:srgbClr val="000000"/>
                </a:solidFill>
                <a:ea typeface="ＭＳ Ｐゴシック" charset="-128"/>
              </a:rPr>
              <a:t>of people by means such as </a:t>
            </a:r>
            <a:r>
              <a:rPr lang="en-GB" b="1" dirty="0">
                <a:solidFill>
                  <a:srgbClr val="FF0000"/>
                </a:solidFill>
                <a:ea typeface="ＭＳ Ｐゴシック" charset="-128"/>
              </a:rPr>
              <a:t>force</a:t>
            </a:r>
            <a:r>
              <a:rPr lang="en-GB" dirty="0">
                <a:solidFill>
                  <a:srgbClr val="000000"/>
                </a:solidFill>
                <a:ea typeface="ＭＳ Ｐゴシック" charset="-128"/>
              </a:rPr>
              <a:t>,</a:t>
            </a:r>
            <a:r>
              <a:rPr lang="en-GB" dirty="0">
                <a:ea typeface="ＭＳ Ｐゴシック" charset="-128"/>
              </a:rPr>
              <a:t> </a:t>
            </a:r>
            <a:r>
              <a:rPr lang="en-GB" b="1" dirty="0">
                <a:solidFill>
                  <a:srgbClr val="FF0000"/>
                </a:solidFill>
                <a:ea typeface="ＭＳ Ｐゴシック" charset="-128"/>
              </a:rPr>
              <a:t>fraud</a:t>
            </a:r>
            <a:r>
              <a:rPr lang="en-GB" dirty="0">
                <a:solidFill>
                  <a:srgbClr val="000000"/>
                </a:solidFill>
                <a:ea typeface="ＭＳ Ｐゴシック" charset="-128"/>
              </a:rPr>
              <a:t>,</a:t>
            </a:r>
            <a:r>
              <a:rPr lang="en-GB" dirty="0">
                <a:ea typeface="ＭＳ Ｐゴシック" charset="-128"/>
              </a:rPr>
              <a:t> </a:t>
            </a:r>
            <a:r>
              <a:rPr lang="en-GB" b="1" dirty="0">
                <a:solidFill>
                  <a:srgbClr val="FF0000"/>
                </a:solidFill>
                <a:ea typeface="ＭＳ Ｐゴシック" charset="-128"/>
              </a:rPr>
              <a:t>coercion</a:t>
            </a:r>
            <a:r>
              <a:rPr lang="en-GB" b="1" dirty="0">
                <a:ea typeface="ＭＳ Ｐゴシック" charset="-128"/>
              </a:rPr>
              <a:t> </a:t>
            </a:r>
            <a:r>
              <a:rPr lang="en-GB" dirty="0">
                <a:solidFill>
                  <a:srgbClr val="000000"/>
                </a:solidFill>
                <a:ea typeface="ＭＳ Ｐゴシック" charset="-128"/>
              </a:rPr>
              <a:t>or</a:t>
            </a:r>
            <a:r>
              <a:rPr lang="en-GB" b="1" dirty="0">
                <a:ea typeface="ＭＳ Ｐゴシック" charset="-128"/>
              </a:rPr>
              <a:t> </a:t>
            </a:r>
            <a:r>
              <a:rPr lang="en-GB" b="1" dirty="0">
                <a:solidFill>
                  <a:srgbClr val="FF0000"/>
                </a:solidFill>
                <a:ea typeface="ＭＳ Ｐゴシック" charset="-128"/>
              </a:rPr>
              <a:t>deception</a:t>
            </a:r>
            <a:r>
              <a:rPr lang="en-GB" b="1" dirty="0">
                <a:ea typeface="ＭＳ Ｐゴシック" charset="-128"/>
              </a:rPr>
              <a:t> </a:t>
            </a:r>
            <a:r>
              <a:rPr lang="en-GB" dirty="0">
                <a:solidFill>
                  <a:srgbClr val="000000"/>
                </a:solidFill>
                <a:ea typeface="ＭＳ Ｐゴシック" charset="-128"/>
              </a:rPr>
              <a:t>with the aim of </a:t>
            </a:r>
            <a:r>
              <a:rPr lang="en-GB" b="1" dirty="0">
                <a:solidFill>
                  <a:srgbClr val="FF0000"/>
                </a:solidFill>
                <a:ea typeface="ＭＳ Ｐゴシック" charset="-128"/>
              </a:rPr>
              <a:t>exploiting</a:t>
            </a:r>
            <a:r>
              <a:rPr lang="en-GB" b="1" dirty="0">
                <a:ea typeface="ＭＳ Ｐゴシック" charset="-128"/>
              </a:rPr>
              <a:t> </a:t>
            </a:r>
            <a:r>
              <a:rPr lang="en-GB" dirty="0">
                <a:solidFill>
                  <a:srgbClr val="000000"/>
                </a:solidFill>
                <a:ea typeface="ＭＳ Ｐゴシック" charset="-128"/>
              </a:rPr>
              <a:t>them.</a:t>
            </a:r>
          </a:p>
          <a:p>
            <a:pPr>
              <a:buFont typeface="Arial" charset="0"/>
              <a:buNone/>
              <a:defRPr/>
            </a:pPr>
            <a:endParaRPr lang="en-GB" dirty="0">
              <a:ea typeface="ＭＳ Ｐゴシック" charset="-128"/>
            </a:endParaRPr>
          </a:p>
          <a:p>
            <a:pPr>
              <a:buFont typeface="Arial" charset="0"/>
              <a:buNone/>
              <a:defRPr/>
            </a:pPr>
            <a:r>
              <a:rPr lang="en-GB" dirty="0">
                <a:solidFill>
                  <a:srgbClr val="000000"/>
                </a:solidFill>
                <a:ea typeface="ＭＳ Ｐゴシック" charset="-128"/>
              </a:rPr>
              <a:t>It is modern day </a:t>
            </a:r>
            <a:r>
              <a:rPr lang="en-GB" b="1" dirty="0">
                <a:solidFill>
                  <a:srgbClr val="FF0000"/>
                </a:solidFill>
                <a:ea typeface="ＭＳ Ｐゴシック" charset="-128"/>
              </a:rPr>
              <a:t>SLAVERY</a:t>
            </a:r>
          </a:p>
        </p:txBody>
      </p:sp>
      <p:sp>
        <p:nvSpPr>
          <p:cNvPr id="3" name="TextBox 2"/>
          <p:cNvSpPr txBox="1"/>
          <p:nvPr/>
        </p:nvSpPr>
        <p:spPr>
          <a:xfrm>
            <a:off x="6343650" y="6279120"/>
            <a:ext cx="3181350" cy="369332"/>
          </a:xfrm>
          <a:prstGeom prst="rect">
            <a:avLst/>
          </a:prstGeom>
          <a:noFill/>
        </p:spPr>
        <p:txBody>
          <a:bodyPr wrap="square" rtlCol="0">
            <a:spAutoFit/>
          </a:bodyPr>
          <a:lstStyle/>
          <a:p>
            <a:pPr algn="just"/>
            <a:r>
              <a:rPr lang="en-GB" dirty="0">
                <a:solidFill>
                  <a:schemeClr val="bg1">
                    <a:lumMod val="65000"/>
                  </a:schemeClr>
                </a:solidFill>
              </a:rPr>
              <a:t>Copyright © 2016 Unseen</a:t>
            </a:r>
          </a:p>
        </p:txBody>
      </p:sp>
    </p:spTree>
    <p:extLst>
      <p:ext uri="{BB962C8B-B14F-4D97-AF65-F5344CB8AC3E}">
        <p14:creationId xmlns:p14="http://schemas.microsoft.com/office/powerpoint/2010/main" val="7480372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ubtitle 2"/>
          <p:cNvSpPr>
            <a:spLocks noGrp="1"/>
          </p:cNvSpPr>
          <p:nvPr>
            <p:ph type="subTitle" idx="1"/>
          </p:nvPr>
        </p:nvSpPr>
        <p:spPr>
          <a:xfrm>
            <a:off x="684213" y="1673225"/>
            <a:ext cx="7920037" cy="5184775"/>
          </a:xfrm>
          <a:extLst/>
        </p:spPr>
        <p:txBody>
          <a:bodyPr/>
          <a:lstStyle/>
          <a:p>
            <a:pPr>
              <a:buFont typeface="Arial" charset="0"/>
              <a:buNone/>
              <a:defRPr/>
            </a:pPr>
            <a:r>
              <a:rPr lang="en-GB" b="1" dirty="0">
                <a:solidFill>
                  <a:srgbClr val="000000"/>
                </a:solidFill>
                <a:ea typeface="ＭＳ Ｐゴシック" charset="-128"/>
              </a:rPr>
              <a:t>Someone is in slavery if they are</a:t>
            </a:r>
            <a:r>
              <a:rPr lang="en-GB" dirty="0">
                <a:solidFill>
                  <a:srgbClr val="000000"/>
                </a:solidFill>
                <a:ea typeface="ＭＳ Ｐゴシック" charset="-128"/>
              </a:rPr>
              <a:t>:</a:t>
            </a:r>
          </a:p>
          <a:p>
            <a:pPr algn="l">
              <a:buFont typeface="Arial" charset="0"/>
              <a:buNone/>
              <a:defRPr/>
            </a:pPr>
            <a:endParaRPr lang="en-GB" sz="2400" dirty="0">
              <a:solidFill>
                <a:srgbClr val="000000"/>
              </a:solidFill>
              <a:ea typeface="ＭＳ Ｐゴシック" charset="-128"/>
            </a:endParaRPr>
          </a:p>
          <a:p>
            <a:pPr marL="342900" indent="-342900" algn="l">
              <a:buFont typeface="Arial" panose="020B0604020202020204" pitchFamily="34" charset="0"/>
              <a:buChar char="•"/>
              <a:defRPr/>
            </a:pPr>
            <a:r>
              <a:rPr lang="en-GB" sz="2400" dirty="0">
                <a:solidFill>
                  <a:srgbClr val="000000"/>
                </a:solidFill>
                <a:ea typeface="ＭＳ Ｐゴシック" charset="-128"/>
              </a:rPr>
              <a:t>forced to work - through mental or physical threat</a:t>
            </a:r>
          </a:p>
          <a:p>
            <a:pPr marL="342900" indent="-342900" algn="l">
              <a:buFont typeface="Arial" panose="020B0604020202020204" pitchFamily="34" charset="0"/>
              <a:buChar char="•"/>
              <a:defRPr/>
            </a:pPr>
            <a:r>
              <a:rPr lang="en-GB" sz="2400" dirty="0">
                <a:solidFill>
                  <a:srgbClr val="000000"/>
                </a:solidFill>
                <a:ea typeface="ＭＳ Ｐゴシック" charset="-128"/>
              </a:rPr>
              <a:t>owned or controlled by an 'employer', usually through mental or physical abuse or the threat of abuse</a:t>
            </a:r>
          </a:p>
          <a:p>
            <a:pPr marL="342900" indent="-342900" algn="l">
              <a:buFont typeface="Arial" panose="020B0604020202020204" pitchFamily="34" charset="0"/>
              <a:buChar char="•"/>
              <a:defRPr/>
            </a:pPr>
            <a:r>
              <a:rPr lang="en-GB" sz="2400" dirty="0">
                <a:solidFill>
                  <a:srgbClr val="000000"/>
                </a:solidFill>
                <a:ea typeface="ＭＳ Ｐゴシック" charset="-128"/>
              </a:rPr>
              <a:t>dehumanised, treated as a commodity or bought and sold as 'property'</a:t>
            </a:r>
          </a:p>
          <a:p>
            <a:pPr marL="342900" indent="-342900" algn="l">
              <a:buFont typeface="Arial" panose="020B0604020202020204" pitchFamily="34" charset="0"/>
              <a:buChar char="•"/>
              <a:defRPr/>
            </a:pPr>
            <a:r>
              <a:rPr lang="en-GB" sz="2400" dirty="0">
                <a:solidFill>
                  <a:srgbClr val="000000"/>
                </a:solidFill>
                <a:ea typeface="ＭＳ Ｐゴシック" charset="-128"/>
              </a:rPr>
              <a:t>physically constrained or has restrictions placed on his/her freedom</a:t>
            </a:r>
          </a:p>
          <a:p>
            <a:pPr marL="514350" indent="-514350" algn="l" eaLnBrk="1" hangingPunct="1">
              <a:buFont typeface="Arial"/>
              <a:buChar char="•"/>
              <a:defRPr/>
            </a:pPr>
            <a:endParaRPr lang="en-GB" sz="2400" b="1" dirty="0">
              <a:solidFill>
                <a:srgbClr val="000000"/>
              </a:solidFill>
              <a:ea typeface="ＭＳ Ｐゴシック" charset="0"/>
            </a:endParaRPr>
          </a:p>
        </p:txBody>
      </p:sp>
      <p:sp>
        <p:nvSpPr>
          <p:cNvPr id="3" name="TextBox 2"/>
          <p:cNvSpPr txBox="1"/>
          <p:nvPr/>
        </p:nvSpPr>
        <p:spPr>
          <a:xfrm>
            <a:off x="6343650" y="6279120"/>
            <a:ext cx="3181350" cy="369332"/>
          </a:xfrm>
          <a:prstGeom prst="rect">
            <a:avLst/>
          </a:prstGeom>
          <a:noFill/>
        </p:spPr>
        <p:txBody>
          <a:bodyPr wrap="square" rtlCol="0">
            <a:spAutoFit/>
          </a:bodyPr>
          <a:lstStyle/>
          <a:p>
            <a:pPr algn="just"/>
            <a:r>
              <a:rPr lang="en-GB" dirty="0">
                <a:solidFill>
                  <a:schemeClr val="bg1">
                    <a:lumMod val="65000"/>
                  </a:schemeClr>
                </a:solidFill>
              </a:rPr>
              <a:t>Copyright © 2016 Unseen</a:t>
            </a:r>
          </a:p>
        </p:txBody>
      </p:sp>
    </p:spTree>
    <p:extLst>
      <p:ext uri="{BB962C8B-B14F-4D97-AF65-F5344CB8AC3E}">
        <p14:creationId xmlns:p14="http://schemas.microsoft.com/office/powerpoint/2010/main" val="27516220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ubtitle 2"/>
          <p:cNvSpPr>
            <a:spLocks noGrp="1"/>
          </p:cNvSpPr>
          <p:nvPr>
            <p:ph type="subTitle" idx="1"/>
          </p:nvPr>
        </p:nvSpPr>
        <p:spPr>
          <a:xfrm>
            <a:off x="1258888" y="1196975"/>
            <a:ext cx="6553200" cy="5184775"/>
          </a:xfrm>
          <a:extLst/>
        </p:spPr>
        <p:txBody>
          <a:bodyPr/>
          <a:lstStyle/>
          <a:p>
            <a:pPr>
              <a:buFont typeface="Arial" charset="0"/>
              <a:buNone/>
              <a:defRPr/>
            </a:pPr>
            <a:r>
              <a:rPr lang="en-GB" b="1" dirty="0">
                <a:solidFill>
                  <a:srgbClr val="000000"/>
                </a:solidFill>
                <a:ea typeface="ＭＳ Ｐゴシック" charset="-128"/>
              </a:rPr>
              <a:t>Types of Slavery</a:t>
            </a:r>
            <a:endParaRPr lang="en-GB" dirty="0">
              <a:solidFill>
                <a:srgbClr val="000000"/>
              </a:solidFill>
              <a:ea typeface="ＭＳ Ｐゴシック" charset="-128"/>
            </a:endParaRPr>
          </a:p>
          <a:p>
            <a:pPr>
              <a:buFont typeface="Arial" charset="0"/>
              <a:buNone/>
              <a:defRPr/>
            </a:pPr>
            <a:endParaRPr lang="en-GB" sz="2400" dirty="0">
              <a:ea typeface="ＭＳ Ｐゴシック" charset="-128"/>
            </a:endParaRPr>
          </a:p>
          <a:p>
            <a:pPr marL="342900" indent="-342900" algn="l">
              <a:buFont typeface="Arial"/>
              <a:buChar char="•"/>
              <a:defRPr/>
            </a:pPr>
            <a:r>
              <a:rPr lang="en-GB" sz="2400" dirty="0">
                <a:solidFill>
                  <a:srgbClr val="000000"/>
                </a:solidFill>
                <a:ea typeface="ＭＳ Ｐゴシック" charset="-128"/>
              </a:rPr>
              <a:t>Sexual Exploitation</a:t>
            </a:r>
          </a:p>
          <a:p>
            <a:pPr marL="342900" indent="-342900" algn="l">
              <a:buFont typeface="Arial"/>
              <a:buChar char="•"/>
              <a:defRPr/>
            </a:pPr>
            <a:r>
              <a:rPr lang="en-GB" sz="2400" dirty="0">
                <a:solidFill>
                  <a:srgbClr val="000000"/>
                </a:solidFill>
                <a:ea typeface="ＭＳ Ｐゴシック" charset="-128"/>
              </a:rPr>
              <a:t>Domestic Servitude</a:t>
            </a:r>
          </a:p>
          <a:p>
            <a:pPr marL="342900" indent="-342900" algn="l">
              <a:buFont typeface="Arial"/>
              <a:buChar char="•"/>
              <a:defRPr/>
            </a:pPr>
            <a:r>
              <a:rPr lang="en-GB" sz="2400" dirty="0">
                <a:solidFill>
                  <a:srgbClr val="000000"/>
                </a:solidFill>
                <a:ea typeface="ＭＳ Ｐゴシック" charset="-128"/>
              </a:rPr>
              <a:t>Forced Labour</a:t>
            </a:r>
          </a:p>
          <a:p>
            <a:pPr marL="342900" indent="-342900" algn="l">
              <a:buFont typeface="Arial"/>
              <a:buChar char="•"/>
              <a:defRPr/>
            </a:pPr>
            <a:r>
              <a:rPr lang="en-GB" sz="2400" dirty="0">
                <a:solidFill>
                  <a:srgbClr val="000000"/>
                </a:solidFill>
                <a:ea typeface="ＭＳ Ｐゴシック" charset="-128"/>
              </a:rPr>
              <a:t>Debt Bondage</a:t>
            </a:r>
          </a:p>
          <a:p>
            <a:pPr marL="342900" indent="-342900" algn="l">
              <a:buFont typeface="Arial"/>
              <a:buChar char="•"/>
              <a:defRPr/>
            </a:pPr>
            <a:r>
              <a:rPr lang="en-GB" sz="2400" dirty="0">
                <a:solidFill>
                  <a:srgbClr val="000000"/>
                </a:solidFill>
                <a:ea typeface="ＭＳ Ｐゴシック" charset="-128"/>
              </a:rPr>
              <a:t>Organ Harvesting</a:t>
            </a:r>
          </a:p>
          <a:p>
            <a:pPr marL="342900" indent="-342900" algn="l">
              <a:buFont typeface="Arial"/>
              <a:buChar char="•"/>
              <a:defRPr/>
            </a:pPr>
            <a:r>
              <a:rPr lang="en-GB" sz="2400" dirty="0">
                <a:solidFill>
                  <a:srgbClr val="000000"/>
                </a:solidFill>
                <a:ea typeface="ＭＳ Ｐゴシック" charset="-128"/>
              </a:rPr>
              <a:t>Criminal Exploitation</a:t>
            </a:r>
          </a:p>
          <a:p>
            <a:pPr marL="342900" indent="-342900" algn="l">
              <a:buFont typeface="Arial"/>
              <a:buChar char="•"/>
              <a:defRPr/>
            </a:pPr>
            <a:r>
              <a:rPr lang="en-GB" sz="2400" dirty="0">
                <a:solidFill>
                  <a:srgbClr val="000000"/>
                </a:solidFill>
                <a:ea typeface="ＭＳ Ｐゴシック" charset="-128"/>
              </a:rPr>
              <a:t>Child Trafficking</a:t>
            </a:r>
          </a:p>
          <a:p>
            <a:pPr marL="514350" indent="-514350" algn="l" eaLnBrk="1" hangingPunct="1">
              <a:buFont typeface="Arial"/>
              <a:buChar char="•"/>
              <a:defRPr/>
            </a:pPr>
            <a:endParaRPr lang="en-GB" sz="2400" b="1" dirty="0">
              <a:solidFill>
                <a:srgbClr val="000000"/>
              </a:solidFill>
              <a:ea typeface="ＭＳ Ｐゴシック" charset="0"/>
            </a:endParaRPr>
          </a:p>
        </p:txBody>
      </p:sp>
    </p:spTree>
    <p:extLst>
      <p:ext uri="{BB962C8B-B14F-4D97-AF65-F5344CB8AC3E}">
        <p14:creationId xmlns:p14="http://schemas.microsoft.com/office/powerpoint/2010/main" val="2881709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xmlns="" id="{DC220216-ABAE-442A-A116-D9AE42F86B23}"/>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14300"/>
            <a:ext cx="1776412" cy="1255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819" name="Subtitle 2"/>
          <p:cNvSpPr txBox="1">
            <a:spLocks/>
          </p:cNvSpPr>
          <p:nvPr/>
        </p:nvSpPr>
        <p:spPr bwMode="auto">
          <a:xfrm>
            <a:off x="109538" y="5433972"/>
            <a:ext cx="8424862" cy="792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Gill Sans MT" panose="020B0502020104020203" pitchFamily="34" charset="0"/>
                <a:ea typeface="MS PGothic" pitchFamily="34" charset="-128"/>
              </a:defRPr>
            </a:lvl1pPr>
            <a:lvl2pPr marL="742950" indent="-285750">
              <a:spcBef>
                <a:spcPct val="20000"/>
              </a:spcBef>
              <a:buFont typeface="Arial" panose="020B0604020202020204" pitchFamily="34" charset="0"/>
              <a:buChar char="–"/>
              <a:defRPr sz="2800">
                <a:solidFill>
                  <a:schemeClr val="tx1"/>
                </a:solidFill>
                <a:latin typeface="Gill Sans MT" panose="020B0502020104020203" pitchFamily="34" charset="0"/>
                <a:ea typeface="MS PGothic" pitchFamily="34" charset="-128"/>
              </a:defRPr>
            </a:lvl2pPr>
            <a:lvl3pPr marL="1143000" indent="-228600">
              <a:spcBef>
                <a:spcPct val="20000"/>
              </a:spcBef>
              <a:buFont typeface="Arial" panose="020B0604020202020204" pitchFamily="34" charset="0"/>
              <a:buChar char="•"/>
              <a:defRPr sz="2400">
                <a:solidFill>
                  <a:schemeClr val="tx1"/>
                </a:solidFill>
                <a:latin typeface="Gill Sans MT" panose="020B0502020104020203" pitchFamily="34" charset="0"/>
                <a:ea typeface="MS PGothic" pitchFamily="34" charset="-128"/>
              </a:defRPr>
            </a:lvl3pPr>
            <a:lvl4pPr marL="1600200" indent="-228600">
              <a:spcBef>
                <a:spcPct val="20000"/>
              </a:spcBef>
              <a:buFont typeface="Arial" panose="020B0604020202020204" pitchFamily="34" charset="0"/>
              <a:buChar char="–"/>
              <a:defRPr sz="2000">
                <a:solidFill>
                  <a:schemeClr val="tx1"/>
                </a:solidFill>
                <a:latin typeface="Gill Sans MT" panose="020B0502020104020203" pitchFamily="34" charset="0"/>
                <a:ea typeface="MS PGothic" pitchFamily="34" charset="-128"/>
              </a:defRPr>
            </a:lvl4pPr>
            <a:lvl5pPr marL="2057400" indent="-228600">
              <a:spcBef>
                <a:spcPct val="20000"/>
              </a:spcBef>
              <a:buFont typeface="Arial" panose="020B0604020202020204" pitchFamily="34" charset="0"/>
              <a:buChar char="»"/>
              <a:defRPr sz="2000">
                <a:solidFill>
                  <a:schemeClr val="tx1"/>
                </a:solidFill>
                <a:latin typeface="Gill Sans MT" panose="020B0502020104020203" pitchFamily="34" charset="0"/>
                <a:ea typeface="MS PGothic"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itchFamily="34" charset="-128"/>
              </a:defRPr>
            </a:lvl9pPr>
          </a:lstStyle>
          <a:p>
            <a:pPr algn="ctr">
              <a:buFont typeface="Arial" panose="020B0604020202020204" pitchFamily="34" charset="0"/>
              <a:buNone/>
            </a:pPr>
            <a:r>
              <a:rPr lang="en-GB" altLang="en-US" b="1" dirty="0">
                <a:solidFill>
                  <a:srgbClr val="000000"/>
                </a:solidFill>
              </a:rPr>
              <a:t>Numbers based on type of exploitation</a:t>
            </a:r>
            <a:endParaRPr lang="en-GB" altLang="en-US" dirty="0">
              <a:solidFill>
                <a:srgbClr val="000000"/>
              </a:solidFill>
            </a:endParaRPr>
          </a:p>
        </p:txBody>
      </p:sp>
      <p:graphicFrame>
        <p:nvGraphicFramePr>
          <p:cNvPr id="5" name="Chart 4"/>
          <p:cNvGraphicFramePr>
            <a:graphicFrameLocks/>
          </p:cNvGraphicFramePr>
          <p:nvPr>
            <p:extLst>
              <p:ext uri="{D42A27DB-BD31-4B8C-83A1-F6EECF244321}">
                <p14:modId xmlns:p14="http://schemas.microsoft.com/office/powerpoint/2010/main" val="975284564"/>
              </p:ext>
            </p:extLst>
          </p:nvPr>
        </p:nvGraphicFramePr>
        <p:xfrm>
          <a:off x="395288" y="114299"/>
          <a:ext cx="8639174" cy="5809435"/>
        </p:xfrm>
        <a:graphic>
          <a:graphicData uri="http://schemas.openxmlformats.org/drawingml/2006/chart">
            <c:chart xmlns:c="http://schemas.openxmlformats.org/drawingml/2006/chart" xmlns:r="http://schemas.openxmlformats.org/officeDocument/2006/relationships" r:id="rId4"/>
          </a:graphicData>
        </a:graphic>
      </p:graphicFrame>
      <p:pic>
        <p:nvPicPr>
          <p:cNvPr id="4" name="Picture 3">
            <a:extLst>
              <a:ext uri="{FF2B5EF4-FFF2-40B4-BE49-F238E27FC236}">
                <a16:creationId xmlns:a16="http://schemas.microsoft.com/office/drawing/2014/main" xmlns="" id="{E55F6963-079B-40DC-BA32-0F77F6D77D14}"/>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921595" y="5923735"/>
            <a:ext cx="1160491" cy="839829"/>
          </a:xfrm>
          <a:prstGeom prst="rect">
            <a:avLst/>
          </a:prstGeom>
        </p:spPr>
      </p:pic>
    </p:spTree>
    <p:extLst>
      <p:ext uri="{BB962C8B-B14F-4D97-AF65-F5344CB8AC3E}">
        <p14:creationId xmlns:p14="http://schemas.microsoft.com/office/powerpoint/2010/main" val="14706677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xmlns="" id="{DC220216-ABAE-442A-A116-D9AE42F86B23}"/>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 y="0"/>
            <a:ext cx="2236289" cy="1580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8915" name="Subtitle 1"/>
          <p:cNvSpPr>
            <a:spLocks noGrp="1"/>
          </p:cNvSpPr>
          <p:nvPr>
            <p:ph type="subTitle" idx="1"/>
          </p:nvPr>
        </p:nvSpPr>
        <p:spPr>
          <a:xfrm>
            <a:off x="1003299" y="5728163"/>
            <a:ext cx="6400800" cy="744538"/>
          </a:xfrm>
        </p:spPr>
        <p:txBody>
          <a:bodyPr/>
          <a:lstStyle/>
          <a:p>
            <a:r>
              <a:rPr lang="en-GB" altLang="en-US" b="1" dirty="0">
                <a:solidFill>
                  <a:srgbClr val="000000"/>
                </a:solidFill>
              </a:rPr>
              <a:t>Where people came from</a:t>
            </a:r>
          </a:p>
        </p:txBody>
      </p:sp>
      <p:graphicFrame>
        <p:nvGraphicFramePr>
          <p:cNvPr id="5" name="Chart 4"/>
          <p:cNvGraphicFramePr>
            <a:graphicFrameLocks/>
          </p:cNvGraphicFramePr>
          <p:nvPr>
            <p:extLst/>
          </p:nvPr>
        </p:nvGraphicFramePr>
        <p:xfrm>
          <a:off x="1118143" y="541803"/>
          <a:ext cx="7482187" cy="5029857"/>
        </p:xfrm>
        <a:graphic>
          <a:graphicData uri="http://schemas.openxmlformats.org/drawingml/2006/chart">
            <c:chart xmlns:c="http://schemas.openxmlformats.org/drawingml/2006/chart" xmlns:r="http://schemas.openxmlformats.org/officeDocument/2006/relationships" r:id="rId4"/>
          </a:graphicData>
        </a:graphic>
      </p:graphicFrame>
      <p:pic>
        <p:nvPicPr>
          <p:cNvPr id="4" name="Picture 3">
            <a:extLst>
              <a:ext uri="{FF2B5EF4-FFF2-40B4-BE49-F238E27FC236}">
                <a16:creationId xmlns:a16="http://schemas.microsoft.com/office/drawing/2014/main" xmlns="" id="{3A6A42E0-1157-4953-BA3B-7361908C98CD}"/>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728170" y="4758860"/>
            <a:ext cx="2151957" cy="1557338"/>
          </a:xfrm>
          <a:prstGeom prst="rect">
            <a:avLst/>
          </a:prstGeom>
        </p:spPr>
      </p:pic>
    </p:spTree>
    <p:extLst>
      <p:ext uri="{BB962C8B-B14F-4D97-AF65-F5344CB8AC3E}">
        <p14:creationId xmlns:p14="http://schemas.microsoft.com/office/powerpoint/2010/main" val="35860106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ubtitle 2"/>
          <p:cNvSpPr>
            <a:spLocks noGrp="1"/>
          </p:cNvSpPr>
          <p:nvPr>
            <p:ph type="subTitle" idx="1"/>
          </p:nvPr>
        </p:nvSpPr>
        <p:spPr>
          <a:xfrm>
            <a:off x="583337" y="1277982"/>
            <a:ext cx="8064500" cy="4824412"/>
          </a:xfrm>
          <a:extLst/>
        </p:spPr>
        <p:txBody>
          <a:bodyPr/>
          <a:lstStyle/>
          <a:p>
            <a:pPr>
              <a:defRPr/>
            </a:pPr>
            <a:r>
              <a:rPr lang="en-GB" b="1">
                <a:solidFill>
                  <a:schemeClr val="tx1"/>
                </a:solidFill>
                <a:ea typeface="ＭＳ Ｐゴシック" charset="-128"/>
              </a:rPr>
              <a:t>Statutory </a:t>
            </a:r>
            <a:r>
              <a:rPr lang="en-GB" b="1">
                <a:solidFill>
                  <a:srgbClr val="000000"/>
                </a:solidFill>
                <a:ea typeface="ＭＳ Ｐゴシック" charset="-128"/>
              </a:rPr>
              <a:t>Duty to Notify </a:t>
            </a:r>
          </a:p>
          <a:p>
            <a:pPr>
              <a:buFont typeface="Arial" charset="0"/>
              <a:buNone/>
              <a:defRPr/>
            </a:pPr>
            <a:r>
              <a:rPr lang="en-GB" b="1">
                <a:solidFill>
                  <a:srgbClr val="000000"/>
                </a:solidFill>
                <a:ea typeface="ＭＳ Ｐゴシック" charset="-128"/>
              </a:rPr>
              <a:t>(Modern Slavery Act 2015)</a:t>
            </a:r>
          </a:p>
          <a:p>
            <a:pPr>
              <a:buFont typeface="Arial" charset="0"/>
              <a:buNone/>
              <a:defRPr/>
            </a:pPr>
            <a:endParaRPr lang="en-GB" b="1">
              <a:solidFill>
                <a:srgbClr val="000000"/>
              </a:solidFill>
              <a:ea typeface="ＭＳ Ｐゴシック" charset="-128"/>
            </a:endParaRPr>
          </a:p>
          <a:p>
            <a:pPr>
              <a:defRPr/>
            </a:pPr>
            <a:r>
              <a:rPr lang="en-GB" sz="2400">
                <a:solidFill>
                  <a:schemeClr val="tx1"/>
                </a:solidFill>
              </a:rPr>
              <a:t>Certain frontline staff who encounter a potential victim of modern slavery are required to notify the Home Office under Section 52 of the Modern Slavery Act </a:t>
            </a:r>
          </a:p>
          <a:p>
            <a:pPr>
              <a:defRPr/>
            </a:pPr>
            <a:endParaRPr lang="en-GB" sz="2400" u="sng">
              <a:solidFill>
                <a:schemeClr val="tx1"/>
              </a:solidFill>
              <a:hlinkClick r:id="" action="ppaction://noaction"/>
            </a:endParaRPr>
          </a:p>
          <a:p>
            <a:pPr>
              <a:defRPr/>
            </a:pPr>
            <a:r>
              <a:rPr lang="en-GB" sz="2400" u="sng">
                <a:solidFill>
                  <a:schemeClr val="tx1"/>
                </a:solidFill>
                <a:hlinkClick r:id="" action="ppaction://noaction"/>
              </a:rPr>
              <a:t>https://www.gov.uk/government/publications/duty-to-notify-the-home-office-of-potential-victims-of-modern-slavery</a:t>
            </a:r>
            <a:endParaRPr lang="en-GB" sz="2400">
              <a:solidFill>
                <a:schemeClr val="tx1"/>
              </a:solidFill>
            </a:endParaRPr>
          </a:p>
          <a:p>
            <a:pPr>
              <a:buFont typeface="Arial" charset="0"/>
              <a:buNone/>
              <a:defRPr/>
            </a:pPr>
            <a:endParaRPr lang="en-GB" b="1">
              <a:solidFill>
                <a:srgbClr val="000000"/>
              </a:solidFill>
              <a:ea typeface="ＭＳ Ｐゴシック" charset="-128"/>
            </a:endParaRPr>
          </a:p>
          <a:p>
            <a:pPr>
              <a:buFont typeface="Arial" charset="0"/>
              <a:buNone/>
              <a:defRPr/>
            </a:pPr>
            <a:endParaRPr lang="en-GB" b="1">
              <a:solidFill>
                <a:srgbClr val="000000"/>
              </a:solidFill>
              <a:ea typeface="ＭＳ Ｐゴシック" charset="-128"/>
            </a:endParaRPr>
          </a:p>
          <a:p>
            <a:pPr>
              <a:buFont typeface="Arial" charset="0"/>
              <a:buNone/>
              <a:defRPr/>
            </a:pPr>
            <a:endParaRPr lang="en-GB" sz="2400" b="1">
              <a:solidFill>
                <a:srgbClr val="000000"/>
              </a:solidFill>
              <a:ea typeface="ＭＳ Ｐゴシック" charset="-128"/>
            </a:endParaRPr>
          </a:p>
        </p:txBody>
      </p:sp>
    </p:spTree>
    <p:extLst>
      <p:ext uri="{BB962C8B-B14F-4D97-AF65-F5344CB8AC3E}">
        <p14:creationId xmlns:p14="http://schemas.microsoft.com/office/powerpoint/2010/main" val="23861035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ubtitle 2"/>
          <p:cNvSpPr>
            <a:spLocks noGrp="1"/>
          </p:cNvSpPr>
          <p:nvPr>
            <p:ph type="subTitle" idx="1"/>
          </p:nvPr>
        </p:nvSpPr>
        <p:spPr>
          <a:xfrm>
            <a:off x="856034" y="1299065"/>
            <a:ext cx="7556568" cy="4824412"/>
          </a:xfrm>
          <a:extLst/>
        </p:spPr>
        <p:txBody>
          <a:bodyPr/>
          <a:lstStyle/>
          <a:p>
            <a:pPr>
              <a:buFont typeface="Arial" charset="0"/>
              <a:buNone/>
              <a:defRPr/>
            </a:pPr>
            <a:r>
              <a:rPr lang="en-GB" b="1" dirty="0">
                <a:solidFill>
                  <a:srgbClr val="000000"/>
                </a:solidFill>
                <a:ea typeface="ＭＳ Ｐゴシック" charset="-128"/>
              </a:rPr>
              <a:t>The National Referral Mechanism </a:t>
            </a:r>
          </a:p>
          <a:p>
            <a:pPr>
              <a:buFont typeface="Arial" charset="0"/>
              <a:buNone/>
              <a:defRPr/>
            </a:pPr>
            <a:r>
              <a:rPr lang="en-GB" b="1" dirty="0">
                <a:solidFill>
                  <a:srgbClr val="000000"/>
                </a:solidFill>
                <a:ea typeface="ＭＳ Ｐゴシック" charset="-128"/>
              </a:rPr>
              <a:t>(NRM)</a:t>
            </a:r>
          </a:p>
          <a:p>
            <a:pPr>
              <a:buFont typeface="Arial" charset="0"/>
              <a:buNone/>
              <a:defRPr/>
            </a:pPr>
            <a:endParaRPr lang="en-GB" sz="1600" b="1" dirty="0">
              <a:solidFill>
                <a:srgbClr val="000000"/>
              </a:solidFill>
              <a:ea typeface="ＭＳ Ｐゴシック" charset="-128"/>
            </a:endParaRPr>
          </a:p>
          <a:p>
            <a:pPr marL="342900" indent="-342900" algn="l">
              <a:buFont typeface="Arial"/>
              <a:buChar char="•"/>
              <a:defRPr/>
            </a:pPr>
            <a:r>
              <a:rPr lang="en-GB" sz="2400" dirty="0">
                <a:solidFill>
                  <a:srgbClr val="000000"/>
                </a:solidFill>
                <a:ea typeface="ＭＳ Ｐゴシック" charset="-128"/>
              </a:rPr>
              <a:t>Framework used to identify victims and collate data</a:t>
            </a:r>
          </a:p>
          <a:p>
            <a:pPr marL="342900" indent="-342900" algn="l">
              <a:buFont typeface="Arial"/>
              <a:buChar char="•"/>
              <a:defRPr/>
            </a:pPr>
            <a:r>
              <a:rPr lang="en-GB" sz="2400" dirty="0">
                <a:solidFill>
                  <a:srgbClr val="000000"/>
                </a:solidFill>
                <a:ea typeface="ＭＳ Ｐゴシック" charset="-128"/>
              </a:rPr>
              <a:t>Used to provide appropriate support and protection (via Salvation Army)</a:t>
            </a:r>
          </a:p>
          <a:p>
            <a:pPr marL="342900" indent="-342900" algn="l">
              <a:buFont typeface="Arial"/>
              <a:buChar char="•"/>
              <a:defRPr/>
            </a:pPr>
            <a:r>
              <a:rPr lang="en-GB" sz="2400" dirty="0">
                <a:solidFill>
                  <a:srgbClr val="000000"/>
                </a:solidFill>
                <a:ea typeface="ＭＳ Ｐゴシック" charset="-128"/>
              </a:rPr>
              <a:t>Grants a minimum </a:t>
            </a:r>
            <a:r>
              <a:rPr lang="en-GB" dirty="0">
                <a:solidFill>
                  <a:srgbClr val="000000"/>
                </a:solidFill>
                <a:ea typeface="ＭＳ Ｐゴシック" charset="-128"/>
              </a:rPr>
              <a:t>45</a:t>
            </a:r>
            <a:r>
              <a:rPr lang="en-GB" sz="2400" dirty="0">
                <a:solidFill>
                  <a:srgbClr val="000000"/>
                </a:solidFill>
                <a:ea typeface="ＭＳ Ｐゴシック" charset="-128"/>
              </a:rPr>
              <a:t>-day reflection and recovery period during the process – with access to counselling, housing, finance, legal advice</a:t>
            </a:r>
          </a:p>
          <a:p>
            <a:pPr marL="342900" indent="-342900" algn="l">
              <a:buFont typeface="Arial"/>
              <a:buChar char="•"/>
              <a:defRPr/>
            </a:pPr>
            <a:r>
              <a:rPr lang="en-GB" sz="2400" dirty="0">
                <a:solidFill>
                  <a:srgbClr val="000000"/>
                </a:solidFill>
                <a:ea typeface="ＭＳ Ｐゴシック" charset="-128"/>
              </a:rPr>
              <a:t>Any one can identify a potential victim but referrals into this mechanism must be made by First Responders</a:t>
            </a:r>
          </a:p>
        </p:txBody>
      </p:sp>
    </p:spTree>
    <p:extLst>
      <p:ext uri="{BB962C8B-B14F-4D97-AF65-F5344CB8AC3E}">
        <p14:creationId xmlns:p14="http://schemas.microsoft.com/office/powerpoint/2010/main" val="341601592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126</TotalTime>
  <Words>3305</Words>
  <Application>Microsoft Office PowerPoint</Application>
  <PresentationFormat>On-screen Show (4:3)</PresentationFormat>
  <Paragraphs>396</Paragraphs>
  <Slides>15</Slides>
  <Notes>15</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Gemma Davis</dc:creator>
  <cp:lastModifiedBy>Natalie Chamberlain</cp:lastModifiedBy>
  <cp:revision>6</cp:revision>
  <cp:lastPrinted>2018-06-05T08:58:48Z</cp:lastPrinted>
  <dcterms:created xsi:type="dcterms:W3CDTF">2018-04-09T14:40:28Z</dcterms:created>
  <dcterms:modified xsi:type="dcterms:W3CDTF">2018-06-05T11:34:26Z</dcterms:modified>
</cp:coreProperties>
</file>