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8" r:id="rId5"/>
    <p:sldId id="260" r:id="rId6"/>
    <p:sldId id="264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3D63D8A-FAFF-4397-97BE-F21EF4603575}" type="datetime1">
              <a:rPr lang="en-GB" smtClean="0"/>
              <a:t>11/06/2018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B51157-AEC5-4F43-BCAF-AF549AC9E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7460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24C4DA8-9DBC-4941-B9FA-E7C4A62C4A19}" type="datetime1">
              <a:rPr lang="en-GB" smtClean="0"/>
              <a:t>11/06/2018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37F4AE9-A8E1-4C5B-BD3D-B556412C4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8592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679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28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41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50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3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4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08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15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6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66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49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B605-0F93-4BD5-B59D-87E6598BB362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89902-2CE3-4097-9CF4-A2C2BC5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212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Mental Capacity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John White &amp; </a:t>
            </a:r>
          </a:p>
          <a:p>
            <a:r>
              <a:rPr lang="en-GB" dirty="0" smtClean="0"/>
              <a:t>Gary Cunningham</a:t>
            </a:r>
            <a:endParaRPr lang="en-GB" dirty="0"/>
          </a:p>
        </p:txBody>
      </p:sp>
      <p:pic>
        <p:nvPicPr>
          <p:cNvPr id="4" name="Picture 3" descr="Safeguarding Logos 2017_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184910" cy="1153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93286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1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few warm up questions!</a:t>
            </a:r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118909"/>
            <a:ext cx="4508861" cy="3561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570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5 Principles -</a:t>
            </a:r>
            <a:br>
              <a:rPr lang="en-GB" dirty="0" smtClean="0"/>
            </a:br>
            <a:r>
              <a:rPr lang="en-GB" dirty="0" smtClean="0"/>
              <a:t>a refresher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Assumption of Capacity </a:t>
            </a:r>
          </a:p>
          <a:p>
            <a:pPr marL="914400" lvl="1" indent="-514350"/>
            <a:r>
              <a:rPr lang="en-GB" dirty="0" smtClean="0"/>
              <a:t>Starting point is, the person has the ability to make the decision for themselves, </a:t>
            </a:r>
            <a:r>
              <a:rPr lang="en-GB" b="1" u="sng" dirty="0" smtClean="0"/>
              <a:t>unless</a:t>
            </a:r>
            <a:r>
              <a:rPr lang="en-GB" dirty="0" smtClean="0"/>
              <a:t> established otherwise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Practicable Steps</a:t>
            </a:r>
          </a:p>
          <a:p>
            <a:pPr marL="914400" lvl="1" indent="-514350"/>
            <a:r>
              <a:rPr lang="en-GB" dirty="0" smtClean="0"/>
              <a:t>Have all the practical, reasonable and feasible steps been undertaken to enable the person to make the decision for themselves been tried e.g. have family present to support the person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Unwise Decisions</a:t>
            </a:r>
          </a:p>
          <a:p>
            <a:pPr lvl="1"/>
            <a:r>
              <a:rPr lang="en-GB" dirty="0" smtClean="0"/>
              <a:t>Just because the person wants to make a decision that others think is ‘unwise’, it doesn’t mean they lack capacity e.g. stop taking medication</a:t>
            </a:r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522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5 Principles -</a:t>
            </a:r>
            <a:br>
              <a:rPr lang="en-GB" dirty="0" smtClean="0"/>
            </a:br>
            <a:r>
              <a:rPr lang="en-GB" dirty="0" smtClean="0"/>
              <a:t>a refresher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GB" dirty="0" smtClean="0"/>
              <a:t>Best Interests</a:t>
            </a:r>
          </a:p>
          <a:p>
            <a:pPr lvl="1"/>
            <a:r>
              <a:rPr lang="en-GB" dirty="0" smtClean="0"/>
              <a:t>Any decision made for the person who lacks capacity </a:t>
            </a:r>
            <a:r>
              <a:rPr lang="en-GB" b="1" u="sng" dirty="0" smtClean="0"/>
              <a:t>must</a:t>
            </a:r>
            <a:r>
              <a:rPr lang="en-GB" dirty="0" smtClean="0"/>
              <a:t> be made in their best interests. To understand this we use the Best Interest Checklist</a:t>
            </a:r>
          </a:p>
          <a:p>
            <a:pPr marL="514350" indent="-514350">
              <a:buFont typeface="Arial" pitchFamily="34" charset="0"/>
              <a:buAutoNum type="arabicPeriod" startAt="4"/>
            </a:pPr>
            <a:r>
              <a:rPr lang="en-GB" dirty="0" smtClean="0"/>
              <a:t>Less Restrictive Option</a:t>
            </a:r>
          </a:p>
          <a:p>
            <a:pPr lvl="1"/>
            <a:r>
              <a:rPr lang="en-GB" dirty="0" smtClean="0"/>
              <a:t>Is there a less restrictive option? Is it in the person’s Best Interests to use it? If not what is the next more restrictive option?</a:t>
            </a:r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889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Capacity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 smtClean="0"/>
              <a:t>2 Stage Assessment – in 6 parts!</a:t>
            </a:r>
          </a:p>
          <a:p>
            <a:r>
              <a:rPr lang="en-GB" dirty="0" smtClean="0"/>
              <a:t>Stage 1 – Diagnostic stage</a:t>
            </a:r>
          </a:p>
          <a:p>
            <a:pPr marL="400050" lvl="1" indent="0">
              <a:buNone/>
            </a:pPr>
            <a:r>
              <a:rPr lang="en-GB" sz="2000" dirty="0" smtClean="0"/>
              <a:t>Is there an impairment of, or disturbance in, the functioning of the persons mind or brain</a:t>
            </a:r>
          </a:p>
          <a:p>
            <a:r>
              <a:rPr lang="en-GB" dirty="0" smtClean="0"/>
              <a:t>Stage 2 – Functional stage</a:t>
            </a:r>
          </a:p>
          <a:p>
            <a:pPr marL="400050" lvl="1" indent="0">
              <a:buNone/>
            </a:pPr>
            <a:r>
              <a:rPr lang="en-GB" sz="2000" dirty="0" smtClean="0"/>
              <a:t>Is the impairment or disturbance sufficient that the person lacks the capacity to make that particular decision?</a:t>
            </a:r>
          </a:p>
          <a:p>
            <a:pPr marL="1371600" lvl="3" indent="0">
              <a:buNone/>
            </a:pPr>
            <a:r>
              <a:rPr lang="en-GB" dirty="0" smtClean="0"/>
              <a:t>- Understand the information		- Retain the information</a:t>
            </a:r>
          </a:p>
          <a:p>
            <a:pPr lvl="3">
              <a:buFontTx/>
              <a:buChar char="-"/>
            </a:pPr>
            <a:r>
              <a:rPr lang="en-GB" dirty="0" smtClean="0"/>
              <a:t>Use/weigh the information		- Communicate</a:t>
            </a:r>
          </a:p>
          <a:p>
            <a:r>
              <a:rPr lang="en-GB" dirty="0" smtClean="0"/>
              <a:t>The Causative Nexus</a:t>
            </a:r>
          </a:p>
          <a:p>
            <a:pPr lvl="1"/>
            <a:r>
              <a:rPr lang="en-GB" sz="2000" dirty="0" smtClean="0"/>
              <a:t>P &amp; Anor v City of York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94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 to you!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dirty="0" smtClean="0"/>
              <a:t>Questions?</a:t>
            </a:r>
          </a:p>
          <a:p>
            <a:pPr marL="0" indent="0" algn="ctr">
              <a:buNone/>
            </a:pPr>
            <a:endParaRPr lang="en-GB" sz="6000" dirty="0"/>
          </a:p>
        </p:txBody>
      </p:sp>
      <p:pic>
        <p:nvPicPr>
          <p:cNvPr id="4" name="Content Placeholder 3" descr="Safeguarding Logos 2017_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2314"/>
            <a:ext cx="1184621" cy="1151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BSAB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2314"/>
            <a:ext cx="1264285" cy="1192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Program Files\Common Files\Microsoft Shared\Clipart\cagcat50\BD00028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2517020"/>
            <a:ext cx="3600399" cy="316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949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3478</TotalTime>
  <Words>232</Words>
  <Application>Microsoft Office PowerPoint</Application>
  <PresentationFormat>On-screen Show (4:3)</PresentationFormat>
  <Paragraphs>28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Mental Capacity</vt:lpstr>
      <vt:lpstr>A few warm up questions!</vt:lpstr>
      <vt:lpstr>The 5 Principles - a refresher</vt:lpstr>
      <vt:lpstr>The 5 Principles - a refresher</vt:lpstr>
      <vt:lpstr>The Capacity Assessment</vt:lpstr>
      <vt:lpstr>Over to you!</vt:lpstr>
    </vt:vector>
  </TitlesOfParts>
  <Company>Bristol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Capacity</dc:title>
  <dc:creator>Gary Cunningham</dc:creator>
  <cp:lastModifiedBy>Natalie Chamberlain</cp:lastModifiedBy>
  <cp:revision>8</cp:revision>
  <dcterms:created xsi:type="dcterms:W3CDTF">2018-06-05T12:27:59Z</dcterms:created>
  <dcterms:modified xsi:type="dcterms:W3CDTF">2018-06-11T08:45:50Z</dcterms:modified>
</cp:coreProperties>
</file>