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9" r:id="rId2"/>
    <p:sldId id="274" r:id="rId3"/>
    <p:sldId id="279"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5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8" autoAdjust="0"/>
    <p:restoredTop sz="94660"/>
  </p:normalViewPr>
  <p:slideViewPr>
    <p:cSldViewPr>
      <p:cViewPr varScale="1">
        <p:scale>
          <a:sx n="91" d="100"/>
          <a:sy n="91" d="100"/>
        </p:scale>
        <p:origin x="1260" y="84"/>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29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pitchFamily="34"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pitchFamily="34" charset="0"/>
              </a:defRPr>
            </a:lvl1pPr>
          </a:lstStyle>
          <a:p>
            <a:pPr>
              <a:defRPr/>
            </a:pPr>
            <a:fld id="{721C22D6-4F40-4E7C-A3BE-AD1DBCD0546C}" type="datetimeFigureOut">
              <a:rPr lang="en-GB"/>
              <a:pPr>
                <a:defRPr/>
              </a:pPr>
              <a:t>08/01/2018</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819DAED-D6D5-43F2-AD00-534B4BC2C1B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8D0DE668-C560-4862-86E1-D9E06CE6651D}" type="datetimeFigureOut">
              <a:rPr lang="en-GB"/>
              <a:pPr>
                <a:defRPr/>
              </a:pPr>
              <a:t>08/01/2018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055E36E-1A8F-470B-9481-3DB485B3EC9F}"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 Id="rId9" Type="http://schemas.openxmlformats.org/officeDocument/2006/relationships/image" Target="../media/image1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179388" y="188913"/>
            <a:ext cx="8785225" cy="6480175"/>
          </a:xfrm>
          <a:prstGeom prst="rect">
            <a:avLst/>
          </a:prstGeom>
          <a:noFill/>
          <a:ln w="174625" cap="rn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5"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r="78981"/>
          <a:stretch>
            <a:fillRect/>
          </a:stretch>
        </p:blipFill>
        <p:spPr bwMode="auto">
          <a:xfrm>
            <a:off x="8027988" y="368300"/>
            <a:ext cx="693737"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Zephyrlogo"/>
          <p:cNvPicPr>
            <a:picLocks noChangeAspect="1" noChangeArrowheads="1"/>
          </p:cNvPicPr>
          <p:nvPr userDrawn="1"/>
        </p:nvPicPr>
        <p:blipFill>
          <a:blip r:embed="rId3"/>
          <a:srcRect/>
          <a:stretch>
            <a:fillRect/>
          </a:stretch>
        </p:blipFill>
        <p:spPr bwMode="auto">
          <a:xfrm>
            <a:off x="6443663" y="339725"/>
            <a:ext cx="1344612" cy="10080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24"/>
          <p:cNvGrpSpPr>
            <a:grpSpLocks/>
          </p:cNvGrpSpPr>
          <p:nvPr userDrawn="1"/>
        </p:nvGrpSpPr>
        <p:grpSpPr bwMode="auto">
          <a:xfrm>
            <a:off x="587375" y="368300"/>
            <a:ext cx="5205413" cy="979488"/>
            <a:chOff x="277641" y="0"/>
            <a:chExt cx="8091526" cy="1506049"/>
          </a:xfrm>
        </p:grpSpPr>
        <p:pic>
          <p:nvPicPr>
            <p:cNvPr id="8"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641" y="147316"/>
              <a:ext cx="1029964" cy="1248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 name="Group 35"/>
            <p:cNvGrpSpPr>
              <a:grpSpLocks/>
            </p:cNvGrpSpPr>
            <p:nvPr/>
          </p:nvGrpSpPr>
          <p:grpSpPr bwMode="auto">
            <a:xfrm>
              <a:off x="1935716" y="90412"/>
              <a:ext cx="1087615" cy="1324446"/>
              <a:chOff x="1935716" y="90412"/>
              <a:chExt cx="2476025" cy="3199861"/>
            </a:xfrm>
          </p:grpSpPr>
          <p:pic>
            <p:nvPicPr>
              <p:cNvPr id="13" name="Picture 39" descr="http://www.theexeterdaily.co.uk/sites/default/files/field/image/DCPoliceLogo.jpg"/>
              <p:cNvPicPr>
                <a:picLocks noChangeAspect="1" noChangeArrowheads="1"/>
              </p:cNvPicPr>
              <p:nvPr/>
            </p:nvPicPr>
            <p:blipFill>
              <a:blip r:embed="rId5">
                <a:extLst>
                  <a:ext uri="{28A0092B-C50C-407E-A947-70E740481C1C}">
                    <a14:useLocalDpi xmlns:a14="http://schemas.microsoft.com/office/drawing/2010/main" val="0"/>
                  </a:ext>
                </a:extLst>
              </a:blip>
              <a:srcRect r="77222"/>
              <a:stretch>
                <a:fillRect/>
              </a:stretch>
            </p:blipFill>
            <p:spPr bwMode="auto">
              <a:xfrm>
                <a:off x="1935716" y="90412"/>
                <a:ext cx="2476025" cy="3106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0" descr="http://www.theexeterdaily.co.uk/sites/default/files/field/image/DCPoliceLogo.jpg"/>
              <p:cNvPicPr>
                <a:picLocks noChangeAspect="1" noChangeArrowheads="1"/>
              </p:cNvPicPr>
              <p:nvPr/>
            </p:nvPicPr>
            <p:blipFill>
              <a:blip r:embed="rId6">
                <a:extLst>
                  <a:ext uri="{28A0092B-C50C-407E-A947-70E740481C1C}">
                    <a14:useLocalDpi xmlns:a14="http://schemas.microsoft.com/office/drawing/2010/main" val="0"/>
                  </a:ext>
                </a:extLst>
              </a:blip>
              <a:srcRect l="22485" t="30209" r="4068" b="47041"/>
              <a:stretch>
                <a:fillRect/>
              </a:stretch>
            </p:blipFill>
            <p:spPr bwMode="auto">
              <a:xfrm>
                <a:off x="2136913" y="3102736"/>
                <a:ext cx="2118660" cy="18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 name="Picture 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6273" y="166722"/>
              <a:ext cx="1576086" cy="1209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43043" y="0"/>
              <a:ext cx="1440160" cy="1506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8"/>
            <p:cNvPicPr>
              <a:picLocks noChangeAspect="1" noChangeArrowheads="1"/>
            </p:cNvPicPr>
            <p:nvPr/>
          </p:nvPicPr>
          <p:blipFill>
            <a:blip r:embed="rId9">
              <a:extLst>
                <a:ext uri="{28A0092B-C50C-407E-A947-70E740481C1C}">
                  <a14:useLocalDpi xmlns:a14="http://schemas.microsoft.com/office/drawing/2010/main" val="0"/>
                </a:ext>
              </a:extLst>
            </a:blip>
            <a:srcRect l="148" t="12074" r="63347" b="3810"/>
            <a:stretch>
              <a:fillRect/>
            </a:stretch>
          </p:blipFill>
          <p:spPr bwMode="auto">
            <a:xfrm>
              <a:off x="7325559" y="95049"/>
              <a:ext cx="1043608" cy="1352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 name="Title 1"/>
          <p:cNvSpPr>
            <a:spLocks noGrp="1"/>
          </p:cNvSpPr>
          <p:nvPr>
            <p:ph type="ctrTitle"/>
          </p:nvPr>
        </p:nvSpPr>
        <p:spPr>
          <a:xfrm>
            <a:off x="526558" y="1628800"/>
            <a:ext cx="2664296" cy="432049"/>
          </a:xfrm>
          <a:prstGeom prst="rect">
            <a:avLst/>
          </a:prstGeom>
        </p:spPr>
        <p:txBody>
          <a:bodyPr>
            <a:normAutofit/>
          </a:bodyPr>
          <a:lstStyle>
            <a:lvl1pPr>
              <a:defRPr sz="1800" b="1" baseline="0">
                <a:solidFill>
                  <a:schemeClr val="tx2"/>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237572" y="242088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15" name="Date Placeholder 3"/>
          <p:cNvSpPr>
            <a:spLocks noGrp="1"/>
          </p:cNvSpPr>
          <p:nvPr>
            <p:ph type="dt" sz="half" idx="10"/>
          </p:nvPr>
        </p:nvSpPr>
        <p:spPr>
          <a:xfrm>
            <a:off x="323850" y="6165850"/>
            <a:ext cx="2133600" cy="365125"/>
          </a:xfrm>
          <a:prstGeom prst="rect">
            <a:avLst/>
          </a:prstGeom>
        </p:spPr>
        <p:txBody>
          <a:bodyPr/>
          <a:lstStyle>
            <a:lvl1pPr fontAlgn="auto">
              <a:spcBef>
                <a:spcPts val="0"/>
              </a:spcBef>
              <a:spcAft>
                <a:spcPts val="0"/>
              </a:spcAft>
              <a:defRPr b="1">
                <a:solidFill>
                  <a:schemeClr val="tx2"/>
                </a:solidFill>
                <a:latin typeface="+mn-lt"/>
                <a:cs typeface="+mn-cs"/>
              </a:defRPr>
            </a:lvl1pPr>
          </a:lstStyle>
          <a:p>
            <a:pPr>
              <a:defRPr/>
            </a:pPr>
            <a:fld id="{A98382FB-542F-4B61-8F3F-21C94DED1709}" type="datetimeFigureOut">
              <a:rPr lang="en-GB"/>
              <a:pPr>
                <a:defRPr/>
              </a:pPr>
              <a:t>08/01/2018</a:t>
            </a:fld>
            <a:endParaRPr lang="en-GB" dirty="0"/>
          </a:p>
        </p:txBody>
      </p:sp>
    </p:spTree>
    <p:extLst>
      <p:ext uri="{BB962C8B-B14F-4D97-AF65-F5344CB8AC3E}">
        <p14:creationId xmlns:p14="http://schemas.microsoft.com/office/powerpoint/2010/main" val="245221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3705C6B-A4C6-4D58-B05B-5EA1435A7BF3}" type="datetimeFigureOut">
              <a:rPr lang="en-GB"/>
              <a:pPr>
                <a:defRPr/>
              </a:pPr>
              <a:t>08/01/2018</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D837BAB-1E27-44A3-B6B2-7886A62ACF94}" type="slidenum">
              <a:rPr lang="en-GB" altLang="en-US"/>
              <a:pPr/>
              <a:t>‹#›</a:t>
            </a:fld>
            <a:endParaRPr lang="en-GB" altLang="en-US"/>
          </a:p>
        </p:txBody>
      </p:sp>
    </p:spTree>
    <p:extLst>
      <p:ext uri="{BB962C8B-B14F-4D97-AF65-F5344CB8AC3E}">
        <p14:creationId xmlns:p14="http://schemas.microsoft.com/office/powerpoint/2010/main" val="409128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0874839-BDB5-4BF7-9D35-8BB5C3BDB7EA}" type="datetimeFigureOut">
              <a:rPr lang="en-GB"/>
              <a:pPr>
                <a:defRPr/>
              </a:pPr>
              <a:t>08/01/2018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51CADD0-F52F-421E-B3EB-1062E1CEE1D4}" type="slidenum">
              <a:rPr lang="en-GB" altLang="en-US"/>
              <a:pPr/>
              <a:t>‹#›</a:t>
            </a:fld>
            <a:endParaRPr lang="en-GB" altLang="en-US"/>
          </a:p>
        </p:txBody>
      </p:sp>
    </p:spTree>
    <p:extLst>
      <p:ext uri="{BB962C8B-B14F-4D97-AF65-F5344CB8AC3E}">
        <p14:creationId xmlns:p14="http://schemas.microsoft.com/office/powerpoint/2010/main" val="372039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A9A7484-DEB5-4CFE-8E83-F2A94D46F0AE}" type="datetimeFigureOut">
              <a:rPr lang="en-GB"/>
              <a:pPr>
                <a:defRPr/>
              </a:pPr>
              <a:t>08/01/2018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78772A3-D8E0-4AEB-8376-11A62C5A43CD}" type="slidenum">
              <a:rPr lang="en-GB" altLang="en-US"/>
              <a:pPr/>
              <a:t>‹#›</a:t>
            </a:fld>
            <a:endParaRPr lang="en-GB" altLang="en-US"/>
          </a:p>
        </p:txBody>
      </p:sp>
    </p:spTree>
    <p:extLst>
      <p:ext uri="{BB962C8B-B14F-4D97-AF65-F5344CB8AC3E}">
        <p14:creationId xmlns:p14="http://schemas.microsoft.com/office/powerpoint/2010/main" val="819267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3"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E5132C6-DF0A-4676-B6C1-65BFF6AEF05D}" type="slidenum">
              <a:rPr lang="en-GB" altLang="en-US"/>
              <a:pPr/>
              <a:t>‹#›</a:t>
            </a:fld>
            <a:endParaRPr lang="en-GB" altLang="en-US"/>
          </a:p>
        </p:txBody>
      </p:sp>
    </p:spTree>
    <p:extLst>
      <p:ext uri="{BB962C8B-B14F-4D97-AF65-F5344CB8AC3E}">
        <p14:creationId xmlns:p14="http://schemas.microsoft.com/office/powerpoint/2010/main" val="834404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478A375-E8A7-457F-B408-02D866639777}" type="datetimeFigureOut">
              <a:rPr lang="en-GB"/>
              <a:pPr>
                <a:defRPr/>
              </a:pPr>
              <a:t>08/01/2018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6BE7EC0-3214-486F-83AB-43DEBA59CB38}" type="slidenum">
              <a:rPr lang="en-GB" altLang="en-US"/>
              <a:pPr/>
              <a:t>‹#›</a:t>
            </a:fld>
            <a:endParaRPr lang="en-GB" altLang="en-US"/>
          </a:p>
        </p:txBody>
      </p:sp>
    </p:spTree>
    <p:extLst>
      <p:ext uri="{BB962C8B-B14F-4D97-AF65-F5344CB8AC3E}">
        <p14:creationId xmlns:p14="http://schemas.microsoft.com/office/powerpoint/2010/main" val="57953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6E5AD48-CA5F-4B0C-BD2A-C9DCC8E6E3CA}" type="datetimeFigureOut">
              <a:rPr lang="en-GB"/>
              <a:pPr>
                <a:defRPr/>
              </a:pPr>
              <a:t>08/01/2018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15D22F2-DF22-4FFF-8A3B-160939463238}" type="slidenum">
              <a:rPr lang="en-GB" altLang="en-US"/>
              <a:pPr/>
              <a:t>‹#›</a:t>
            </a:fld>
            <a:endParaRPr lang="en-GB" altLang="en-US"/>
          </a:p>
        </p:txBody>
      </p:sp>
    </p:spTree>
    <p:extLst>
      <p:ext uri="{BB962C8B-B14F-4D97-AF65-F5344CB8AC3E}">
        <p14:creationId xmlns:p14="http://schemas.microsoft.com/office/powerpoint/2010/main" val="274393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C340513-581B-4B97-8657-23023D553933}" type="datetimeFigureOut">
              <a:rPr lang="en-GB"/>
              <a:pPr>
                <a:defRPr/>
              </a:pPr>
              <a:t>08/01/2018</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245DDC2-090C-48A8-8B12-6B809D77BAC2}" type="slidenum">
              <a:rPr lang="en-GB" altLang="en-US"/>
              <a:pPr/>
              <a:t>‹#›</a:t>
            </a:fld>
            <a:endParaRPr lang="en-GB" altLang="en-US"/>
          </a:p>
        </p:txBody>
      </p:sp>
    </p:spTree>
    <p:extLst>
      <p:ext uri="{BB962C8B-B14F-4D97-AF65-F5344CB8AC3E}">
        <p14:creationId xmlns:p14="http://schemas.microsoft.com/office/powerpoint/2010/main" val="232395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6DC4010-712F-46C1-8B03-03D795689184}" type="datetimeFigureOut">
              <a:rPr lang="en-GB"/>
              <a:pPr>
                <a:defRPr/>
              </a:pPr>
              <a:t>08/01/2018</a:t>
            </a:fld>
            <a:endParaRPr lang="en-GB"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F311532-1467-4E79-932F-D62814676362}" type="slidenum">
              <a:rPr lang="en-GB" altLang="en-US"/>
              <a:pPr/>
              <a:t>‹#›</a:t>
            </a:fld>
            <a:endParaRPr lang="en-GB" altLang="en-US"/>
          </a:p>
        </p:txBody>
      </p:sp>
    </p:spTree>
    <p:extLst>
      <p:ext uri="{BB962C8B-B14F-4D97-AF65-F5344CB8AC3E}">
        <p14:creationId xmlns:p14="http://schemas.microsoft.com/office/powerpoint/2010/main" val="426994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DB850F-3640-4350-8D76-C4C375B63A88}" type="datetimeFigureOut">
              <a:rPr lang="en-GB"/>
              <a:pPr>
                <a:defRPr/>
              </a:pPr>
              <a:t>08/01/2018</a:t>
            </a:fld>
            <a:endParaRPr lang="en-GB"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DA508C4-3719-4764-8645-B6BB05921E05}" type="slidenum">
              <a:rPr lang="en-GB" altLang="en-US"/>
              <a:pPr/>
              <a:t>‹#›</a:t>
            </a:fld>
            <a:endParaRPr lang="en-GB" altLang="en-US"/>
          </a:p>
        </p:txBody>
      </p:sp>
    </p:spTree>
    <p:extLst>
      <p:ext uri="{BB962C8B-B14F-4D97-AF65-F5344CB8AC3E}">
        <p14:creationId xmlns:p14="http://schemas.microsoft.com/office/powerpoint/2010/main" val="252682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94649BF-D4DB-4B4C-90C4-B6E7F50166DA}" type="datetimeFigureOut">
              <a:rPr lang="en-GB"/>
              <a:pPr>
                <a:defRPr/>
              </a:pPr>
              <a:t>08/01/2018</a:t>
            </a:fld>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9FEA6F-D7D5-43F8-AABB-9BA970B61239}" type="slidenum">
              <a:rPr lang="en-GB" altLang="en-US"/>
              <a:pPr/>
              <a:t>‹#›</a:t>
            </a:fld>
            <a:endParaRPr lang="en-GB" altLang="en-US"/>
          </a:p>
        </p:txBody>
      </p:sp>
    </p:spTree>
    <p:extLst>
      <p:ext uri="{BB962C8B-B14F-4D97-AF65-F5344CB8AC3E}">
        <p14:creationId xmlns:p14="http://schemas.microsoft.com/office/powerpoint/2010/main" val="18602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3978CAC-279D-42EB-AA15-E304E325464B}" type="datetimeFigureOut">
              <a:rPr lang="en-GB"/>
              <a:pPr>
                <a:defRPr/>
              </a:pPr>
              <a:t>08/01/2018</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CC9688D-7544-4238-99C2-007D21F34303}" type="slidenum">
              <a:rPr lang="en-GB" altLang="en-US"/>
              <a:pPr/>
              <a:t>‹#›</a:t>
            </a:fld>
            <a:endParaRPr lang="en-GB" altLang="en-US"/>
          </a:p>
        </p:txBody>
      </p:sp>
    </p:spTree>
    <p:extLst>
      <p:ext uri="{BB962C8B-B14F-4D97-AF65-F5344CB8AC3E}">
        <p14:creationId xmlns:p14="http://schemas.microsoft.com/office/powerpoint/2010/main" val="2600265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8.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2060575"/>
            <a:ext cx="8229600" cy="406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7" name="Title 1"/>
          <p:cNvSpPr txBox="1">
            <a:spLocks/>
          </p:cNvSpPr>
          <p:nvPr userDrawn="1"/>
        </p:nvSpPr>
        <p:spPr>
          <a:xfrm>
            <a:off x="2384425" y="1393825"/>
            <a:ext cx="4375150" cy="431800"/>
          </a:xfrm>
          <a:prstGeom prst="rect">
            <a:avLst/>
          </a:prstGeom>
        </p:spPr>
        <p:txBody>
          <a:bodyPr/>
          <a:lstStyle>
            <a:lvl1pPr algn="ctr" defTabSz="914400" rtl="0" eaLnBrk="1" latinLnBrk="0" hangingPunct="1">
              <a:spcBef>
                <a:spcPct val="0"/>
              </a:spcBef>
              <a:buNone/>
              <a:defRPr sz="1800" b="1" kern="1200" baseline="0">
                <a:solidFill>
                  <a:schemeClr val="tx2"/>
                </a:solidFill>
                <a:latin typeface="+mj-lt"/>
                <a:ea typeface="+mj-ea"/>
                <a:cs typeface="+mj-cs"/>
              </a:defRPr>
            </a:lvl1pPr>
          </a:lstStyle>
          <a:p>
            <a:pPr fontAlgn="auto">
              <a:spcAft>
                <a:spcPts val="0"/>
              </a:spcAft>
              <a:defRPr/>
            </a:pPr>
            <a:r>
              <a:rPr lang="en-GB" sz="2800" dirty="0" smtClean="0"/>
              <a:t>Social Media APP Bulletin</a:t>
            </a:r>
          </a:p>
        </p:txBody>
      </p:sp>
      <p:sp>
        <p:nvSpPr>
          <p:cNvPr id="8" name="Date Placeholder 3"/>
          <p:cNvSpPr txBox="1">
            <a:spLocks/>
          </p:cNvSpPr>
          <p:nvPr userDrawn="1"/>
        </p:nvSpPr>
        <p:spPr>
          <a:xfrm>
            <a:off x="323850" y="6165850"/>
            <a:ext cx="2133600" cy="365125"/>
          </a:xfrm>
          <a:prstGeom prst="rect">
            <a:avLst/>
          </a:prstGeom>
        </p:spPr>
        <p:txBody>
          <a:bodyPr anchor="b"/>
          <a:lstStyle>
            <a:defPPr>
              <a:defRPr lang="en-US"/>
            </a:defPPr>
            <a:lvl1pPr marL="0" algn="l" defTabSz="914400" rtl="0" eaLnBrk="1" latinLnBrk="0" hangingPunct="1">
              <a:defRPr sz="18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2D67C15E-290B-4E07-B7B8-7517E4867606}" type="datetimeFigureOut">
              <a:rPr lang="en-GB" sz="900" smtClean="0"/>
              <a:pPr fontAlgn="auto">
                <a:spcBef>
                  <a:spcPts val="0"/>
                </a:spcBef>
                <a:spcAft>
                  <a:spcPts val="0"/>
                </a:spcAft>
                <a:defRPr/>
              </a:pPr>
              <a:t>08/01/2018</a:t>
            </a:fld>
            <a:endParaRPr lang="en-GB" sz="900" dirty="0" smtClean="0"/>
          </a:p>
        </p:txBody>
      </p:sp>
      <p:sp>
        <p:nvSpPr>
          <p:cNvPr id="9" name="Footer Placeholder 4"/>
          <p:cNvSpPr txBox="1">
            <a:spLocks/>
          </p:cNvSpPr>
          <p:nvPr userDrawn="1"/>
        </p:nvSpPr>
        <p:spPr>
          <a:xfrm>
            <a:off x="3124200" y="6165850"/>
            <a:ext cx="2895600" cy="365125"/>
          </a:xfrm>
          <a:prstGeom prst="rect">
            <a:avLst/>
          </a:prstGeom>
        </p:spPr>
        <p:txBody>
          <a:bodyPr/>
          <a:lstStyle>
            <a:defPPr>
              <a:defRPr lang="en-US"/>
            </a:defPPr>
            <a:lvl1pPr marL="0" algn="l" defTabSz="914400" rtl="0" eaLnBrk="1" latinLnBrk="0" hangingPunct="1">
              <a:defRPr sz="18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GB" sz="1200" dirty="0" smtClean="0"/>
              <a:t>- OFFICIAL- </a:t>
            </a:r>
          </a:p>
        </p:txBody>
      </p:sp>
      <p:sp>
        <p:nvSpPr>
          <p:cNvPr id="10" name="Rectangle 9"/>
          <p:cNvSpPr/>
          <p:nvPr userDrawn="1"/>
        </p:nvSpPr>
        <p:spPr>
          <a:xfrm>
            <a:off x="179388" y="188913"/>
            <a:ext cx="8785225" cy="6480175"/>
          </a:xfrm>
          <a:prstGeom prst="rect">
            <a:avLst/>
          </a:prstGeom>
          <a:noFill/>
          <a:ln w="174625" cap="rn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1031" name="Picture 10"/>
          <p:cNvPicPr>
            <a:picLocks noChangeAspect="1" noChangeArrowheads="1"/>
          </p:cNvPicPr>
          <p:nvPr userDrawn="1"/>
        </p:nvPicPr>
        <p:blipFill>
          <a:blip r:embed="rId14">
            <a:extLst>
              <a:ext uri="{28A0092B-C50C-407E-A947-70E740481C1C}">
                <a14:useLocalDpi xmlns:a14="http://schemas.microsoft.com/office/drawing/2010/main" val="0"/>
              </a:ext>
            </a:extLst>
          </a:blip>
          <a:srcRect r="78981"/>
          <a:stretch>
            <a:fillRect/>
          </a:stretch>
        </p:blipFill>
        <p:spPr bwMode="auto">
          <a:xfrm>
            <a:off x="8027988" y="476250"/>
            <a:ext cx="693737"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32" name="Group 24"/>
          <p:cNvGrpSpPr>
            <a:grpSpLocks/>
          </p:cNvGrpSpPr>
          <p:nvPr userDrawn="1"/>
        </p:nvGrpSpPr>
        <p:grpSpPr bwMode="auto">
          <a:xfrm>
            <a:off x="417513" y="463550"/>
            <a:ext cx="5018087" cy="788988"/>
            <a:chOff x="277641" y="0"/>
            <a:chExt cx="8091526" cy="1506049"/>
          </a:xfrm>
        </p:grpSpPr>
        <p:pic>
          <p:nvPicPr>
            <p:cNvPr id="1034" name="Picture 3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7641" y="147316"/>
              <a:ext cx="1029964" cy="1248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035" name="Group 35"/>
            <p:cNvGrpSpPr>
              <a:grpSpLocks/>
            </p:cNvGrpSpPr>
            <p:nvPr/>
          </p:nvGrpSpPr>
          <p:grpSpPr bwMode="auto">
            <a:xfrm>
              <a:off x="1935716" y="90412"/>
              <a:ext cx="1087615" cy="1324446"/>
              <a:chOff x="1935716" y="90412"/>
              <a:chExt cx="2476025" cy="3199861"/>
            </a:xfrm>
          </p:grpSpPr>
          <p:pic>
            <p:nvPicPr>
              <p:cNvPr id="1039" name="Picture 39" descr="http://www.theexeterdaily.co.uk/sites/default/files/field/image/DCPoliceLogo.jpg"/>
              <p:cNvPicPr>
                <a:picLocks noChangeAspect="1" noChangeArrowheads="1"/>
              </p:cNvPicPr>
              <p:nvPr/>
            </p:nvPicPr>
            <p:blipFill>
              <a:blip r:embed="rId16">
                <a:extLst>
                  <a:ext uri="{28A0092B-C50C-407E-A947-70E740481C1C}">
                    <a14:useLocalDpi xmlns:a14="http://schemas.microsoft.com/office/drawing/2010/main" val="0"/>
                  </a:ext>
                </a:extLst>
              </a:blip>
              <a:srcRect r="77222"/>
              <a:stretch>
                <a:fillRect/>
              </a:stretch>
            </p:blipFill>
            <p:spPr bwMode="auto">
              <a:xfrm>
                <a:off x="1935716" y="90412"/>
                <a:ext cx="2476025" cy="3106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40" descr="http://www.theexeterdaily.co.uk/sites/default/files/field/image/DCPoliceLogo.jpg"/>
              <p:cNvPicPr>
                <a:picLocks noChangeAspect="1" noChangeArrowheads="1"/>
              </p:cNvPicPr>
              <p:nvPr/>
            </p:nvPicPr>
            <p:blipFill>
              <a:blip r:embed="rId17">
                <a:extLst>
                  <a:ext uri="{28A0092B-C50C-407E-A947-70E740481C1C}">
                    <a14:useLocalDpi xmlns:a14="http://schemas.microsoft.com/office/drawing/2010/main" val="0"/>
                  </a:ext>
                </a:extLst>
              </a:blip>
              <a:srcRect l="22485" t="30209" r="4068" b="47041"/>
              <a:stretch>
                <a:fillRect/>
              </a:stretch>
            </p:blipFill>
            <p:spPr bwMode="auto">
              <a:xfrm>
                <a:off x="2136913" y="3102736"/>
                <a:ext cx="2118660" cy="18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36" name="Picture 3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36273" y="166722"/>
              <a:ext cx="1576086" cy="1209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3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543043" y="0"/>
              <a:ext cx="1440160" cy="1506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8" name="Picture 38"/>
            <p:cNvPicPr>
              <a:picLocks noChangeAspect="1" noChangeArrowheads="1"/>
            </p:cNvPicPr>
            <p:nvPr/>
          </p:nvPicPr>
          <p:blipFill>
            <a:blip r:embed="rId20">
              <a:extLst>
                <a:ext uri="{28A0092B-C50C-407E-A947-70E740481C1C}">
                  <a14:useLocalDpi xmlns:a14="http://schemas.microsoft.com/office/drawing/2010/main" val="0"/>
                </a:ext>
              </a:extLst>
            </a:blip>
            <a:srcRect l="148" t="12074" r="63347" b="3810"/>
            <a:stretch>
              <a:fillRect/>
            </a:stretch>
          </p:blipFill>
          <p:spPr bwMode="auto">
            <a:xfrm>
              <a:off x="7325559" y="95049"/>
              <a:ext cx="1043608" cy="1352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033" name="Picture 2" descr="\\home\user6$\6974\WindowsProfile\Desktop\SW_Police_ROCU_Logo.jpg"/>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5599113" y="514350"/>
            <a:ext cx="2447925"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951" r:id="rId1"/>
    <p:sldLayoutId id="2147484952" r:id="rId2"/>
    <p:sldLayoutId id="2147484953" r:id="rId3"/>
    <p:sldLayoutId id="2147484954" r:id="rId4"/>
    <p:sldLayoutId id="2147484955" r:id="rId5"/>
    <p:sldLayoutId id="2147484956" r:id="rId6"/>
    <p:sldLayoutId id="2147484957" r:id="rId7"/>
    <p:sldLayoutId id="2147484958" r:id="rId8"/>
    <p:sldLayoutId id="2147484959" r:id="rId9"/>
    <p:sldLayoutId id="2147484960" r:id="rId10"/>
    <p:sldLayoutId id="2147484961" r:id="rId11"/>
    <p:sldLayoutId id="2147484962"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pencer.Akerman@avonandsomerset.pnn.police.uk"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google.co.uk/url?sa=i&amp;rct=j&amp;q=&amp;esrc=s&amp;source=images&amp;cd=&amp;cad=rja&amp;uact=8&amp;ved=0ahUKEwjv4fao8KnYAhVS56QKHSlwCDIQjRwIBw&amp;url=http%3A%2F%2Fwww.hardwarezone.com.ph%2Ftech-news-bigo-live-now-supports-game-broadcasting&amp;psig=AOvVaw0Fr9LD9rE7g4X8fVdnOwL6&amp;ust=151445329530591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hyperlink" Target="mailto:helpline@saferinternet.org.uk" TargetMode="External"/><Relationship Id="rId7" Type="http://schemas.openxmlformats.org/officeDocument/2006/relationships/hyperlink" Target="https://www.saferinternet.org.uk/professionals-online-safety-helpline" TargetMode="External"/><Relationship Id="rId2" Type="http://schemas.openxmlformats.org/officeDocument/2006/relationships/hyperlink" Target="https://www.saferinternet.org.uk/blog/it%E2%80%99s-good-talk-protecting-young-people-online-grooming" TargetMode="External"/><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hyperlink" Target="http://www.crowdfunder.co.uk/revenge-porn-helpline" TargetMode="External"/><Relationship Id="rId5" Type="http://schemas.openxmlformats.org/officeDocument/2006/relationships/hyperlink" Target="https://www.saferinternet.org.uk/" TargetMode="External"/><Relationship Id="rId10" Type="http://schemas.openxmlformats.org/officeDocument/2006/relationships/image" Target="../media/image22.png"/><Relationship Id="rId4" Type="http://schemas.openxmlformats.org/officeDocument/2006/relationships/image" Target="../media/image19.png"/><Relationship Id="rId9" Type="http://schemas.openxmlformats.org/officeDocument/2006/relationships/hyperlink" Target="https://revengepornhelpline.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220072" y="2393156"/>
            <a:ext cx="3602381" cy="3605212"/>
          </a:xfrm>
          <a:prstGeom prst="rect">
            <a:avLst/>
          </a:prstGeom>
          <a:blipFill dpi="0" rotWithShape="1">
            <a:blip r:embed="rId2">
              <a:alphaModFix amt="73000"/>
            </a:blip>
            <a:srcRect/>
            <a:stretch>
              <a:fillRect r="-364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TextBox 2"/>
          <p:cNvSpPr txBox="1"/>
          <p:nvPr/>
        </p:nvSpPr>
        <p:spPr>
          <a:xfrm>
            <a:off x="647700" y="1916113"/>
            <a:ext cx="6661150" cy="954087"/>
          </a:xfrm>
          <a:prstGeom prst="rect">
            <a:avLst/>
          </a:prstGeom>
          <a:noFill/>
        </p:spPr>
        <p:txBody>
          <a:bodyPr>
            <a:spAutoFit/>
          </a:bodyPr>
          <a:lstStyle/>
          <a:p>
            <a:pPr>
              <a:defRPr/>
            </a:pPr>
            <a:r>
              <a:rPr lang="en-GB" sz="1400" b="1" dirty="0">
                <a:latin typeface="+mn-lt"/>
                <a:cs typeface="Arial" charset="0"/>
              </a:rPr>
              <a:t>Author</a:t>
            </a:r>
            <a:r>
              <a:rPr lang="en-GB" sz="1400" dirty="0">
                <a:latin typeface="+mn-lt"/>
                <a:cs typeface="Arial" charset="0"/>
              </a:rPr>
              <a:t>: 	Spencer Akerman</a:t>
            </a:r>
          </a:p>
          <a:p>
            <a:pPr>
              <a:defRPr/>
            </a:pPr>
            <a:r>
              <a:rPr lang="en-GB" sz="1400" dirty="0">
                <a:latin typeface="+mn-lt"/>
                <a:cs typeface="Arial" charset="0"/>
              </a:rPr>
              <a:t>	CSE Analyst at South West Regional Organised Crime Unit</a:t>
            </a:r>
          </a:p>
          <a:p>
            <a:pPr>
              <a:defRPr/>
            </a:pPr>
            <a:r>
              <a:rPr lang="en-GB" sz="1400" dirty="0">
                <a:latin typeface="+mn-lt"/>
                <a:cs typeface="Arial" charset="0"/>
              </a:rPr>
              <a:t>	</a:t>
            </a:r>
            <a:r>
              <a:rPr lang="en-GB" sz="1400" dirty="0">
                <a:latin typeface="+mn-lt"/>
                <a:cs typeface="Arial" charset="0"/>
                <a:hlinkClick r:id="rId3"/>
              </a:rPr>
              <a:t>Spencer.Akerman@avonandsomerset.pnn.police.uk</a:t>
            </a:r>
            <a:endParaRPr lang="en-GB" sz="1400" dirty="0">
              <a:latin typeface="+mn-lt"/>
              <a:cs typeface="Arial" charset="0"/>
            </a:endParaRPr>
          </a:p>
          <a:p>
            <a:pPr>
              <a:defRPr/>
            </a:pPr>
            <a:r>
              <a:rPr lang="en-GB" sz="1400" b="1" dirty="0">
                <a:latin typeface="+mn-lt"/>
                <a:cs typeface="Arial" charset="0"/>
              </a:rPr>
              <a:t>Month: </a:t>
            </a:r>
            <a:r>
              <a:rPr lang="en-GB" sz="1400" dirty="0">
                <a:latin typeface="+mn-lt"/>
                <a:cs typeface="Arial" charset="0"/>
              </a:rPr>
              <a:t>	December</a:t>
            </a:r>
          </a:p>
        </p:txBody>
      </p:sp>
      <p:sp>
        <p:nvSpPr>
          <p:cNvPr id="14342" name="TextBox 5"/>
          <p:cNvSpPr txBox="1">
            <a:spLocks noChangeArrowheads="1"/>
          </p:cNvSpPr>
          <p:nvPr/>
        </p:nvSpPr>
        <p:spPr bwMode="auto">
          <a:xfrm>
            <a:off x="647700" y="2924175"/>
            <a:ext cx="4284663"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GB" altLang="en-US" sz="1400"/>
              <a:t>This document contains apps/websites of note that have appeared in Child Sexual Exploitation or Abuse cases in the Southwest region for the month stated above. The document may also contain apps/websites that are prominent in other regions or are believed to be an emerging issue.</a:t>
            </a:r>
          </a:p>
          <a:p>
            <a:pPr algn="just" eaLnBrk="1" hangingPunct="1">
              <a:spcBef>
                <a:spcPct val="0"/>
              </a:spcBef>
              <a:buFontTx/>
              <a:buNone/>
            </a:pPr>
            <a:endParaRPr lang="en-GB" altLang="en-US" sz="1400"/>
          </a:p>
          <a:p>
            <a:pPr algn="just" eaLnBrk="1" hangingPunct="1">
              <a:spcBef>
                <a:spcPct val="0"/>
              </a:spcBef>
              <a:buFontTx/>
              <a:buNone/>
            </a:pPr>
            <a:r>
              <a:rPr lang="en-GB" altLang="en-US" sz="1400"/>
              <a:t>If you have any apps you believe may be used in the facilitation of CSE/A please send an email to the above address.</a:t>
            </a:r>
          </a:p>
        </p:txBody>
      </p:sp>
      <p:sp>
        <p:nvSpPr>
          <p:cNvPr id="14343" name="TextBox 5"/>
          <p:cNvSpPr txBox="1">
            <a:spLocks noChangeArrowheads="1"/>
          </p:cNvSpPr>
          <p:nvPr/>
        </p:nvSpPr>
        <p:spPr bwMode="auto">
          <a:xfrm>
            <a:off x="990600" y="5322888"/>
            <a:ext cx="3598863" cy="7699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GB" altLang="en-US" sz="1100"/>
              <a:t>For the latest social media library created by Jasvinder Chohhan (</a:t>
            </a:r>
            <a:r>
              <a:rPr lang="en-GB" altLang="en-US" sz="1100" i="1" u="sng"/>
              <a:t>jasvinder.chohhan@west-midlands.pnn.police.uk)</a:t>
            </a:r>
            <a:r>
              <a:rPr lang="en-GB" altLang="en-US" sz="1100"/>
              <a:t> or the latest version of the Social media APP bulletin please visit https://https://www.swrocu.org.uk/home/cse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1" name="Picture 7" descr="Image result for bigo logo">
            <a:hlinkClick r:id="rId2"/>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9964" t="11409" r="17395" b="29056"/>
          <a:stretch/>
        </p:blipFill>
        <p:spPr bwMode="auto">
          <a:xfrm>
            <a:off x="468000" y="2070000"/>
            <a:ext cx="1287865" cy="12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15363" name="TextBox 3"/>
          <p:cNvSpPr txBox="1">
            <a:spLocks noChangeArrowheads="1"/>
          </p:cNvSpPr>
          <p:nvPr/>
        </p:nvSpPr>
        <p:spPr bwMode="auto">
          <a:xfrm>
            <a:off x="377825" y="3600450"/>
            <a:ext cx="1457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b="1" i="1">
                <a:solidFill>
                  <a:schemeClr val="tx2"/>
                </a:solidFill>
              </a:rPr>
              <a:t>BIGO LIVE</a:t>
            </a:r>
          </a:p>
        </p:txBody>
      </p:sp>
      <p:sp>
        <p:nvSpPr>
          <p:cNvPr id="15364" name="AutoShape 6" descr="Image result for whatsapp messenger"/>
          <p:cNvSpPr>
            <a:spLocks noChangeAspect="1" noChangeArrowheads="1"/>
          </p:cNvSpPr>
          <p:nvPr/>
        </p:nvSpPr>
        <p:spPr bwMode="auto">
          <a:xfrm>
            <a:off x="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5365" name="AutoShape 8" descr="Image result for whatsapp messenger"/>
          <p:cNvSpPr>
            <a:spLocks noChangeAspect="1" noChangeArrowheads="1"/>
          </p:cNvSpPr>
          <p:nvPr/>
        </p:nvSpPr>
        <p:spPr bwMode="auto">
          <a:xfrm>
            <a:off x="152400"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5366" name="Rectangle 1"/>
          <p:cNvSpPr>
            <a:spLocks noChangeArrowheads="1"/>
          </p:cNvSpPr>
          <p:nvPr/>
        </p:nvSpPr>
        <p:spPr bwMode="auto">
          <a:xfrm>
            <a:off x="1862138" y="2101850"/>
            <a:ext cx="651192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t>Bigo Live is a live-streaming video app made by a Singaporean team, connected to the Chinese YY social network,  and as such resonates a lot more with young people in Southeast Asia, however is starting to make a ripple in the UK. </a:t>
            </a:r>
          </a:p>
          <a:p>
            <a:pPr eaLnBrk="1" hangingPunct="1">
              <a:spcBef>
                <a:spcPct val="0"/>
              </a:spcBef>
              <a:buFontTx/>
              <a:buNone/>
            </a:pPr>
            <a:endParaRPr lang="en-US" altLang="en-US" sz="1400"/>
          </a:p>
          <a:p>
            <a:pPr eaLnBrk="1" hangingPunct="1">
              <a:spcBef>
                <a:spcPct val="0"/>
              </a:spcBef>
              <a:buFontTx/>
              <a:buNone/>
            </a:pPr>
            <a:r>
              <a:rPr lang="en-US" altLang="en-US" sz="1400"/>
              <a:t>Users range from teenagers to twentysomethings and the broadcasts mostly feature them going about their lives, just with a camera pointed at them. Conversations go on between users and the broadcaster.</a:t>
            </a:r>
          </a:p>
          <a:p>
            <a:pPr eaLnBrk="1" hangingPunct="1">
              <a:spcBef>
                <a:spcPct val="0"/>
              </a:spcBef>
              <a:buFontTx/>
              <a:buNone/>
            </a:pPr>
            <a:endParaRPr lang="en-US" altLang="en-US" sz="1400"/>
          </a:p>
          <a:p>
            <a:pPr eaLnBrk="1" hangingPunct="1">
              <a:spcBef>
                <a:spcPct val="0"/>
              </a:spcBef>
              <a:buFontTx/>
              <a:buNone/>
            </a:pPr>
            <a:r>
              <a:rPr lang="en-US" altLang="en-US" sz="1400"/>
              <a:t>The app has the same premise as live.me. You can “gift” virtual items to the streamer-items bought with the apps currency  diamonds.  These gifts are then translated into “beans” which can then be cashed out by the streamer for real money. The money can be withdrawn into a bank account or digital wallet.</a:t>
            </a:r>
          </a:p>
          <a:p>
            <a:pPr eaLnBrk="1" hangingPunct="1">
              <a:spcBef>
                <a:spcPct val="0"/>
              </a:spcBef>
              <a:buFontTx/>
              <a:buNone/>
            </a:pPr>
            <a:endParaRPr lang="en-US" altLang="en-US" sz="1400"/>
          </a:p>
          <a:p>
            <a:pPr eaLnBrk="1" hangingPunct="1">
              <a:spcBef>
                <a:spcPct val="0"/>
              </a:spcBef>
              <a:buFontTx/>
              <a:buNone/>
            </a:pPr>
            <a:r>
              <a:rPr lang="en-US" altLang="en-US" sz="1400"/>
              <a:t>The gamey nature and the gift and currency systems in Bigo are a big part of the appeal. Unlike Periscope, where your follower and viewer count are your only real feedback, Bigo keeps you engaged by getting you invested in its community, both literally and figuratively. The payout for prolific streamers is an extra incentive to keep using the app but also allows users to be exploited.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592138" y="2371725"/>
            <a:ext cx="7777162"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Font typeface="Arial" panose="020B0604020202020204" pitchFamily="34" charset="0"/>
              <a:buNone/>
            </a:pPr>
            <a:r>
              <a:rPr lang="en-GB" altLang="en-US" sz="1400"/>
              <a:t>Chatrandom is a live streaming website much like the popular sites omegle and chatroulette. The website matches two random people via webcam to make new friends, however this can be exploited in many ways. The case study below is an example of how young people are being exploited on the site. </a:t>
            </a:r>
            <a:endParaRPr lang="en-US" altLang="en-US" sz="1400"/>
          </a:p>
        </p:txBody>
      </p:sp>
      <p:pic>
        <p:nvPicPr>
          <p:cNvPr id="16387" name="Picture 3"/>
          <p:cNvPicPr>
            <a:picLocks noChangeAspect="1" noChangeArrowheads="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36550" y="1590675"/>
            <a:ext cx="428625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1"/>
          <p:cNvSpPr txBox="1">
            <a:spLocks noChangeArrowheads="1"/>
          </p:cNvSpPr>
          <p:nvPr/>
        </p:nvSpPr>
        <p:spPr bwMode="auto">
          <a:xfrm>
            <a:off x="657225" y="3176588"/>
            <a:ext cx="7546975" cy="2949575"/>
          </a:xfrm>
          <a:prstGeom prst="rect">
            <a:avLst/>
          </a:prstGeom>
          <a:solidFill>
            <a:srgbClr val="E8E5D4"/>
          </a:solidFill>
          <a:ln/>
        </p:spPr>
        <p:style>
          <a:lnRef idx="2">
            <a:schemeClr val="accent1"/>
          </a:lnRef>
          <a:fillRef idx="1">
            <a:schemeClr val="lt1"/>
          </a:fillRef>
          <a:effectRef idx="0">
            <a:schemeClr val="accent1"/>
          </a:effectRef>
          <a:fontRef idx="minor">
            <a:schemeClr val="dk1"/>
          </a:fontRef>
        </p:style>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Font typeface="Arial" charset="0"/>
              <a:buNone/>
              <a:defRPr/>
            </a:pPr>
            <a:r>
              <a:rPr lang="en-GB" altLang="en-US" sz="1400" b="1" i="1" dirty="0" smtClean="0">
                <a:solidFill>
                  <a:schemeClr val="tx2"/>
                </a:solidFill>
              </a:rPr>
              <a:t>Case Study</a:t>
            </a:r>
          </a:p>
          <a:p>
            <a:pPr>
              <a:buFont typeface="Arial" charset="0"/>
              <a:buNone/>
              <a:defRPr/>
            </a:pPr>
            <a:endParaRPr lang="en-GB" altLang="en-US" sz="1300" dirty="0" smtClean="0">
              <a:solidFill>
                <a:schemeClr val="tx2"/>
              </a:solidFill>
            </a:endParaRPr>
          </a:p>
          <a:p>
            <a:pPr>
              <a:buFont typeface="Arial" charset="0"/>
              <a:buNone/>
              <a:defRPr/>
            </a:pPr>
            <a:r>
              <a:rPr lang="en-GB" altLang="en-US" sz="1300" dirty="0" smtClean="0"/>
              <a:t>A 16 year old boy was on the website </a:t>
            </a:r>
            <a:r>
              <a:rPr lang="en-US" sz="1300" dirty="0" smtClean="0"/>
              <a:t>looking to make new friends and noticed a girl who he thought was attractive and started talking to her. After a while the female asked if he could contact her on Skype, which he agreed to do.</a:t>
            </a:r>
          </a:p>
          <a:p>
            <a:pPr>
              <a:spcBef>
                <a:spcPts val="0"/>
              </a:spcBef>
              <a:buFont typeface="Arial" charset="0"/>
              <a:buNone/>
              <a:defRPr/>
            </a:pPr>
            <a:endParaRPr lang="en-US" altLang="en-US" sz="1300" dirty="0" smtClean="0"/>
          </a:p>
          <a:p>
            <a:pPr>
              <a:buFont typeface="Arial" charset="0"/>
              <a:buNone/>
              <a:defRPr/>
            </a:pPr>
            <a:r>
              <a:rPr lang="en-US" altLang="en-US" sz="1300" dirty="0" smtClean="0"/>
              <a:t>During the skype call the boy has been asked to expose himself, which he has done. A recording of the video call was subsequently sent to the boy with a message stating if he did not pay £1000 to a named account then the video would be sent to friends and family, which were named in the message (names believed to have been taken from victim’s public Facebook account). </a:t>
            </a:r>
          </a:p>
          <a:p>
            <a:pPr>
              <a:spcBef>
                <a:spcPts val="0"/>
              </a:spcBef>
              <a:buFont typeface="Arial" charset="0"/>
              <a:buNone/>
              <a:defRPr/>
            </a:pPr>
            <a:endParaRPr lang="en-US" altLang="en-US" sz="1300" dirty="0" smtClean="0"/>
          </a:p>
          <a:p>
            <a:pPr>
              <a:buFont typeface="Arial" charset="0"/>
              <a:buNone/>
              <a:defRPr/>
            </a:pPr>
            <a:r>
              <a:rPr lang="en-US" altLang="en-US" sz="1300" dirty="0" smtClean="0"/>
              <a:t>The boy began to receive messages on his mobile asking for the money and under duress the boy paid £800 to the unknown account. Investigations are ongoing.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ChangeArrowheads="1"/>
          </p:cNvSpPr>
          <p:nvPr/>
        </p:nvSpPr>
        <p:spPr bwMode="auto">
          <a:xfrm>
            <a:off x="5789613" y="5614988"/>
            <a:ext cx="309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hlinkClick r:id="rId2"/>
              </a:rPr>
              <a:t>Protecting young people from online grooming</a:t>
            </a:r>
            <a:endParaRPr lang="en-GB" altLang="en-US" sz="1200"/>
          </a:p>
        </p:txBody>
      </p:sp>
      <p:sp>
        <p:nvSpPr>
          <p:cNvPr id="17411" name="Rectangle 1"/>
          <p:cNvSpPr>
            <a:spLocks noChangeArrowheads="1"/>
          </p:cNvSpPr>
          <p:nvPr/>
        </p:nvSpPr>
        <p:spPr bwMode="auto">
          <a:xfrm>
            <a:off x="474663" y="1954213"/>
            <a:ext cx="79248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GB" altLang="en-US" sz="1200"/>
              <a:t>With the internet and apps evolving every week it can be easy to feel like technology is moving too fast for us, however it doesn’t change the fact that young people will always seek to interact with technology and will always require our advice and support when online.</a:t>
            </a:r>
          </a:p>
          <a:p>
            <a:pPr algn="just" eaLnBrk="1" hangingPunct="1">
              <a:spcBef>
                <a:spcPct val="0"/>
              </a:spcBef>
              <a:buFontTx/>
              <a:buNone/>
            </a:pPr>
            <a:endParaRPr lang="en-GB" altLang="en-US" sz="1200"/>
          </a:p>
          <a:p>
            <a:pPr algn="just" eaLnBrk="1" hangingPunct="1">
              <a:spcBef>
                <a:spcPct val="0"/>
              </a:spcBef>
              <a:buFontTx/>
              <a:buNone/>
            </a:pPr>
            <a:r>
              <a:rPr lang="en-GB" altLang="en-US" sz="1200"/>
              <a:t>Below are a number of resources to help educate adults and young people around the issue of online safety and app security:</a:t>
            </a:r>
          </a:p>
          <a:p>
            <a:pPr algn="just" eaLnBrk="1" hangingPunct="1">
              <a:spcBef>
                <a:spcPct val="0"/>
              </a:spcBef>
              <a:buFontTx/>
              <a:buNone/>
            </a:pPr>
            <a:endParaRPr lang="en-GB" altLang="en-US" sz="1200"/>
          </a:p>
          <a:p>
            <a:pPr algn="just" eaLnBrk="1" hangingPunct="1">
              <a:spcBef>
                <a:spcPct val="0"/>
              </a:spcBef>
              <a:buFontTx/>
              <a:buNone/>
            </a:pPr>
            <a:r>
              <a:rPr lang="en-GB" altLang="en-US" sz="1200"/>
              <a:t>The </a:t>
            </a:r>
            <a:r>
              <a:rPr lang="en-GB" altLang="en-US" sz="1200" b="1" i="1"/>
              <a:t>UK safer internet centre</a:t>
            </a:r>
            <a:r>
              <a:rPr lang="en-GB" altLang="en-US" sz="1200"/>
              <a:t>; where you can find e-safety tips, advice and resources to help children and young people stay safe online. For help and advice contact: </a:t>
            </a:r>
            <a:r>
              <a:rPr lang="en-GB" altLang="en-US" sz="1200" i="1"/>
              <a:t>0344 3814772 or </a:t>
            </a:r>
            <a:r>
              <a:rPr lang="en-GB" altLang="en-US" sz="1200" i="1" u="sng">
                <a:hlinkClick r:id="rId3"/>
              </a:rPr>
              <a:t>helpline@saferinternet.org.uk</a:t>
            </a:r>
            <a:r>
              <a:rPr lang="en-GB" altLang="en-US" sz="1200" i="1"/>
              <a:t> </a:t>
            </a:r>
          </a:p>
          <a:p>
            <a:pPr algn="just" eaLnBrk="1" hangingPunct="1">
              <a:spcBef>
                <a:spcPct val="0"/>
              </a:spcBef>
              <a:buFontTx/>
              <a:buNone/>
            </a:pPr>
            <a:endParaRPr lang="en-GB" altLang="en-US" sz="1200"/>
          </a:p>
          <a:p>
            <a:pPr algn="just" eaLnBrk="1" hangingPunct="1">
              <a:spcBef>
                <a:spcPct val="0"/>
              </a:spcBef>
              <a:buFontTx/>
              <a:buNone/>
            </a:pPr>
            <a:r>
              <a:rPr lang="en-GB" altLang="en-US" sz="1200"/>
              <a:t>The </a:t>
            </a:r>
            <a:r>
              <a:rPr lang="en-GB" altLang="en-US" sz="1200" b="1" i="1"/>
              <a:t>Revenge porn hotline</a:t>
            </a:r>
            <a:r>
              <a:rPr lang="en-GB" altLang="en-US" sz="1200"/>
              <a:t>; the only organisation providing such a service in the UK, providing support and advice to the victims of the non-consensual sharing of intimate images and cyber-enabled blackmail (known as sextortion). </a:t>
            </a:r>
          </a:p>
          <a:p>
            <a:pPr algn="just" eaLnBrk="1" hangingPunct="1">
              <a:spcBef>
                <a:spcPct val="0"/>
              </a:spcBef>
              <a:buFontTx/>
              <a:buNone/>
            </a:pPr>
            <a:endParaRPr lang="en-GB" altLang="en-US" sz="1200"/>
          </a:p>
          <a:p>
            <a:pPr algn="just" eaLnBrk="1" hangingPunct="1">
              <a:spcBef>
                <a:spcPct val="0"/>
              </a:spcBef>
              <a:buFont typeface="Arial" panose="020B0604020202020204" pitchFamily="34" charset="0"/>
              <a:buNone/>
            </a:pPr>
            <a:r>
              <a:rPr lang="en-GB" altLang="en-US" sz="1200" b="1" i="1"/>
              <a:t>POSH (The Professionals Online Safety Helpline)</a:t>
            </a:r>
            <a:r>
              <a:rPr lang="en-GB" altLang="en-US" sz="1200"/>
              <a:t>; The Professionals Online Safety Helpline is a free service for all professionals and volunteers working with children and young people. It provides signposting, advice and mediation to resolve online safety issues staff face about themselves, such as protecting professional identity and online harassment, or problems affecting young people, for example cyber-bullying or sexting issues. Where appropriate we can also provide advice or facilitate in the removal on harmful content. POSH have created good relationships with many of the giant tech companies and are a great place to start if you have any concerns with a particular site or App. </a:t>
            </a:r>
          </a:p>
        </p:txBody>
      </p:sp>
      <p:pic>
        <p:nvPicPr>
          <p:cNvPr id="1741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900" y="1622425"/>
            <a:ext cx="1011238" cy="38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13" name="Picture 6">
            <a:hlinkClick r:id="rId5" tooltip="https://www.saferinternet.org.uk/"/>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00" y="1341438"/>
            <a:ext cx="1725613" cy="280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14" name="Picture 7">
            <a:hlinkClick r:id="rId7" tooltip="https://www.saferinternet.org.uk/professionals-online-safety-helpline"/>
          </p:cNvPr>
          <p:cNvPicPr>
            <a:picLocks noChangeAspect="1" noChangeArrowheads="1"/>
          </p:cNvPicPr>
          <p:nvPr/>
        </p:nvPicPr>
        <p:blipFill>
          <a:blip r:embed="rId8">
            <a:extLst>
              <a:ext uri="{28A0092B-C50C-407E-A947-70E740481C1C}">
                <a14:useLocalDpi xmlns:a14="http://schemas.microsoft.com/office/drawing/2010/main" val="0"/>
              </a:ext>
            </a:extLst>
          </a:blip>
          <a:srcRect l="8418" t="5875" r="5173" b="12180"/>
          <a:stretch>
            <a:fillRect/>
          </a:stretch>
        </p:blipFill>
        <p:spPr bwMode="auto">
          <a:xfrm>
            <a:off x="7558088" y="1622425"/>
            <a:ext cx="841375" cy="38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415" name="Rectangle 2"/>
          <p:cNvSpPr>
            <a:spLocks noChangeArrowheads="1"/>
          </p:cNvSpPr>
          <p:nvPr/>
        </p:nvSpPr>
        <p:spPr bwMode="auto">
          <a:xfrm>
            <a:off x="1866900" y="5614988"/>
            <a:ext cx="2427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hlinkClick r:id="rId7"/>
              </a:rPr>
              <a:t>Professionals Online Safety Helpline</a:t>
            </a:r>
            <a:endParaRPr lang="en-GB" altLang="en-US" sz="1200"/>
          </a:p>
        </p:txBody>
      </p:sp>
      <p:sp>
        <p:nvSpPr>
          <p:cNvPr id="17416" name="Rectangle 3"/>
          <p:cNvSpPr>
            <a:spLocks noChangeArrowheads="1"/>
          </p:cNvSpPr>
          <p:nvPr/>
        </p:nvSpPr>
        <p:spPr bwMode="auto">
          <a:xfrm>
            <a:off x="257175" y="5614988"/>
            <a:ext cx="1687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hlinkClick r:id="rId5"/>
              </a:rPr>
              <a:t>UK Safer internet centre</a:t>
            </a:r>
            <a:endParaRPr lang="en-GB" altLang="en-US" sz="1200"/>
          </a:p>
        </p:txBody>
      </p:sp>
      <p:pic>
        <p:nvPicPr>
          <p:cNvPr id="17417" name="Picture 9">
            <a:hlinkClick r:id="rId9" tooltip="https://revengepornhelpline.org.uk/"/>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46938" y="1303338"/>
            <a:ext cx="1152525"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418" name="Rectangle 1"/>
          <p:cNvSpPr>
            <a:spLocks noChangeArrowheads="1"/>
          </p:cNvSpPr>
          <p:nvPr/>
        </p:nvSpPr>
        <p:spPr bwMode="auto">
          <a:xfrm>
            <a:off x="4235450" y="5614988"/>
            <a:ext cx="15795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hlinkClick r:id="rId9"/>
              </a:rPr>
              <a:t>Revenge porn helpline</a:t>
            </a:r>
            <a:endParaRPr lang="en-GB" altLang="en-US" sz="1200"/>
          </a:p>
        </p:txBody>
      </p:sp>
      <p:sp>
        <p:nvSpPr>
          <p:cNvPr id="17419" name="Rectangle 1"/>
          <p:cNvSpPr>
            <a:spLocks noChangeArrowheads="1"/>
          </p:cNvSpPr>
          <p:nvPr/>
        </p:nvSpPr>
        <p:spPr bwMode="auto">
          <a:xfrm>
            <a:off x="469900" y="5891213"/>
            <a:ext cx="8058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200" b="1"/>
              <a:t>Please support the Revenge Porn hotline crowdfunding campaign </a:t>
            </a:r>
            <a:r>
              <a:rPr lang="en-GB" altLang="en-US" sz="1200" b="1">
                <a:hlinkClick r:id="rId11"/>
              </a:rPr>
              <a:t>www.crowdfunder.co.uk/revenge-porn-helpline</a:t>
            </a:r>
            <a:endParaRPr lang="en-GB" altLang="en-US" sz="12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asterspencer1">
      <a:dk1>
        <a:sysClr val="windowText" lastClr="000000"/>
      </a:dk1>
      <a:lt1>
        <a:srgbClr val="FCFCFA"/>
      </a:lt1>
      <a:dk2>
        <a:srgbClr val="1F497D"/>
      </a:dk2>
      <a:lt2>
        <a:srgbClr val="ECEADC"/>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3438</TotalTime>
  <Words>818</Words>
  <Application>Microsoft Office PowerPoint</Application>
  <PresentationFormat>On-screen Show (4:3)</PresentationFormat>
  <Paragraphs>38</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Arial</vt:lpstr>
      <vt:lpstr>Office Theme</vt:lpstr>
      <vt:lpstr>PowerPoint Presentation</vt:lpstr>
      <vt:lpstr>PowerPoint Presentation</vt:lpstr>
      <vt:lpstr>PowerPoint Presentation</vt:lpstr>
      <vt:lpstr>PowerPoint Presentation</vt:lpstr>
    </vt:vector>
  </TitlesOfParts>
  <Company>Avon and Somerset Constabulary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Spencer Akerman</dc:creator>
  <cp:lastModifiedBy>Stephen Spurrell</cp:lastModifiedBy>
  <cp:revision>185</cp:revision>
  <dcterms:created xsi:type="dcterms:W3CDTF">2017-02-06T15:03:19Z</dcterms:created>
  <dcterms:modified xsi:type="dcterms:W3CDTF">2018-01-08T09:32:55Z</dcterms:modified>
</cp:coreProperties>
</file>